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66"/>
  </p:notesMasterIdLst>
  <p:sldIdLst>
    <p:sldId id="256" r:id="rId2"/>
    <p:sldId id="258" r:id="rId3"/>
    <p:sldId id="330" r:id="rId4"/>
    <p:sldId id="308" r:id="rId5"/>
    <p:sldId id="309" r:id="rId6"/>
    <p:sldId id="320" r:id="rId7"/>
    <p:sldId id="316" r:id="rId8"/>
    <p:sldId id="317" r:id="rId9"/>
    <p:sldId id="318" r:id="rId10"/>
    <p:sldId id="319" r:id="rId11"/>
    <p:sldId id="261" r:id="rId12"/>
    <p:sldId id="262" r:id="rId13"/>
    <p:sldId id="263" r:id="rId14"/>
    <p:sldId id="306" r:id="rId15"/>
    <p:sldId id="265" r:id="rId16"/>
    <p:sldId id="267" r:id="rId17"/>
    <p:sldId id="327" r:id="rId18"/>
    <p:sldId id="328" r:id="rId19"/>
    <p:sldId id="268" r:id="rId20"/>
    <p:sldId id="269" r:id="rId21"/>
    <p:sldId id="270" r:id="rId22"/>
    <p:sldId id="271" r:id="rId23"/>
    <p:sldId id="333" r:id="rId24"/>
    <p:sldId id="272" r:id="rId25"/>
    <p:sldId id="334" r:id="rId26"/>
    <p:sldId id="273" r:id="rId27"/>
    <p:sldId id="274" r:id="rId28"/>
    <p:sldId id="275" r:id="rId29"/>
    <p:sldId id="276" r:id="rId30"/>
    <p:sldId id="277" r:id="rId31"/>
    <p:sldId id="278" r:id="rId32"/>
    <p:sldId id="307" r:id="rId33"/>
    <p:sldId id="279" r:id="rId34"/>
    <p:sldId id="280" r:id="rId35"/>
    <p:sldId id="281" r:id="rId36"/>
    <p:sldId id="284" r:id="rId37"/>
    <p:sldId id="285" r:id="rId38"/>
    <p:sldId id="286" r:id="rId39"/>
    <p:sldId id="287" r:id="rId40"/>
    <p:sldId id="335" r:id="rId41"/>
    <p:sldId id="288" r:id="rId42"/>
    <p:sldId id="290" r:id="rId43"/>
    <p:sldId id="313" r:id="rId44"/>
    <p:sldId id="336" r:id="rId45"/>
    <p:sldId id="321" r:id="rId46"/>
    <p:sldId id="326" r:id="rId47"/>
    <p:sldId id="289" r:id="rId48"/>
    <p:sldId id="311" r:id="rId49"/>
    <p:sldId id="292" r:id="rId50"/>
    <p:sldId id="322" r:id="rId51"/>
    <p:sldId id="293" r:id="rId52"/>
    <p:sldId id="294" r:id="rId53"/>
    <p:sldId id="295" r:id="rId54"/>
    <p:sldId id="296" r:id="rId55"/>
    <p:sldId id="297" r:id="rId56"/>
    <p:sldId id="298" r:id="rId57"/>
    <p:sldId id="300" r:id="rId58"/>
    <p:sldId id="301" r:id="rId59"/>
    <p:sldId id="302" r:id="rId60"/>
    <p:sldId id="314" r:id="rId61"/>
    <p:sldId id="315" r:id="rId62"/>
    <p:sldId id="303" r:id="rId63"/>
    <p:sldId id="304" r:id="rId64"/>
    <p:sldId id="33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er, Kelley Michelle" initials="FKM" lastIdx="38" clrIdx="0">
    <p:extLst>
      <p:ext uri="{19B8F6BF-5375-455C-9EA6-DF929625EA0E}">
        <p15:presenceInfo xmlns:p15="http://schemas.microsoft.com/office/powerpoint/2012/main" userId="S-1-5-21-1085031214-1292428093-527237240-219034" providerId="AD"/>
      </p:ext>
    </p:extLst>
  </p:cmAuthor>
  <p:cmAuthor id="2" name="mipetkov" initials="m" lastIdx="18" clrIdx="1">
    <p:extLst>
      <p:ext uri="{19B8F6BF-5375-455C-9EA6-DF929625EA0E}">
        <p15:presenceInfo xmlns:p15="http://schemas.microsoft.com/office/powerpoint/2012/main" userId="S-1-5-21-1085031214-1292428093-527237240-1966162" providerId="AD"/>
      </p:ext>
    </p:extLst>
  </p:cmAuthor>
  <p:cmAuthor id="3" name="Wilmes, Kristi" initials="WK" lastIdx="18" clrIdx="2">
    <p:extLst>
      <p:ext uri="{19B8F6BF-5375-455C-9EA6-DF929625EA0E}">
        <p15:presenceInfo xmlns:p15="http://schemas.microsoft.com/office/powerpoint/2012/main" userId="S-1-5-21-1085031214-1292428093-527237240-1732269" providerId="AD"/>
      </p:ext>
    </p:extLst>
  </p:cmAuthor>
  <p:cmAuthor id="4" name="Faber, Kelley Michelle" initials="FKM [2]" lastIdx="18" clrIdx="3">
    <p:extLst>
      <p:ext uri="{19B8F6BF-5375-455C-9EA6-DF929625EA0E}">
        <p15:presenceInfo xmlns:p15="http://schemas.microsoft.com/office/powerpoint/2012/main" userId="S::kelfaber@iu.edu::644517be-458c-4382-a4ab-9359e1ef1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F5F5F5"/>
    <a:srgbClr val="B0B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5380" autoAdjust="0"/>
  </p:normalViewPr>
  <p:slideViewPr>
    <p:cSldViewPr snapToGrid="0">
      <p:cViewPr varScale="1">
        <p:scale>
          <a:sx n="86" d="100"/>
          <a:sy n="86" d="100"/>
        </p:scale>
        <p:origin x="594" y="78"/>
      </p:cViewPr>
      <p:guideLst/>
    </p:cSldViewPr>
  </p:slideViewPr>
  <p:outlineViewPr>
    <p:cViewPr>
      <p:scale>
        <a:sx n="33" d="100"/>
        <a:sy n="33" d="100"/>
      </p:scale>
      <p:origin x="0" y="-168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59CD4-AF77-4BD9-8777-B518350ED9AE}"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2CBB2-BCF5-4F9B-9426-D66DCAFD1650}" type="slidenum">
              <a:rPr lang="en-US" smtClean="0"/>
              <a:t>‹#›</a:t>
            </a:fld>
            <a:endParaRPr lang="en-US"/>
          </a:p>
        </p:txBody>
      </p:sp>
    </p:spTree>
    <p:extLst>
      <p:ext uri="{BB962C8B-B14F-4D97-AF65-F5344CB8AC3E}">
        <p14:creationId xmlns:p14="http://schemas.microsoft.com/office/powerpoint/2010/main" val="382158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2CBB2-BCF5-4F9B-9426-D66DCAFD1650}" type="slidenum">
              <a:rPr lang="en-US" smtClean="0"/>
              <a:t>3</a:t>
            </a:fld>
            <a:endParaRPr lang="en-US"/>
          </a:p>
        </p:txBody>
      </p:sp>
    </p:spTree>
    <p:extLst>
      <p:ext uri="{BB962C8B-B14F-4D97-AF65-F5344CB8AC3E}">
        <p14:creationId xmlns:p14="http://schemas.microsoft.com/office/powerpoint/2010/main" val="33943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2A1E46-D093-4EC1-BE04-DCC3204EAAF1}"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270201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A1E46-D093-4EC1-BE04-DCC3204EAAF1}"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275346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A1E46-D093-4EC1-BE04-DCC3204EAAF1}"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94667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A1E46-D093-4EC1-BE04-DCC3204EAAF1}"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302750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A1E46-D093-4EC1-BE04-DCC3204EAAF1}"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173947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A1E46-D093-4EC1-BE04-DCC3204EAAF1}"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380149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2A1E46-D093-4EC1-BE04-DCC3204EAAF1}"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218756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2A1E46-D093-4EC1-BE04-DCC3204EAAF1}"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28192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A1E46-D093-4EC1-BE04-DCC3204EAAF1}"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37868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A1E46-D093-4EC1-BE04-DCC3204EAAF1}"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368253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A1E46-D093-4EC1-BE04-DCC3204EAAF1}"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A5E9E-CC15-475C-A40C-BF5EBB74BDD5}" type="slidenum">
              <a:rPr lang="en-US" smtClean="0"/>
              <a:t>‹#›</a:t>
            </a:fld>
            <a:endParaRPr lang="en-US"/>
          </a:p>
        </p:txBody>
      </p:sp>
    </p:spTree>
    <p:extLst>
      <p:ext uri="{BB962C8B-B14F-4D97-AF65-F5344CB8AC3E}">
        <p14:creationId xmlns:p14="http://schemas.microsoft.com/office/powerpoint/2010/main" val="97393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A1E46-D093-4EC1-BE04-DCC3204EAAF1}" type="datetimeFigureOut">
              <a:rPr lang="en-US" smtClean="0"/>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A5E9E-CC15-475C-A40C-BF5EBB74BDD5}" type="slidenum">
              <a:rPr lang="en-US" smtClean="0"/>
              <a:t>‹#›</a:t>
            </a:fld>
            <a:endParaRPr lang="en-US"/>
          </a:p>
        </p:txBody>
      </p:sp>
    </p:spTree>
    <p:extLst>
      <p:ext uri="{BB962C8B-B14F-4D97-AF65-F5344CB8AC3E}">
        <p14:creationId xmlns:p14="http://schemas.microsoft.com/office/powerpoint/2010/main" val="321099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hyperlink" Target="http://www.kits.iu.edu/vivamin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dlkeys@iupu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ncrad.org/" TargetMode="External"/><Relationship Id="rId4" Type="http://schemas.openxmlformats.org/officeDocument/2006/relationships/hyperlink" Target="mailto:alzstudy@iu.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hyperlink" Target="https://bricsguid.nia.nih.gov/portal/jsp/login.js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cid:image004.jpg@01D766BE.5DED9670" TargetMode="External"/><Relationship Id="rId7" Type="http://schemas.openxmlformats.org/officeDocument/2006/relationships/image" Target="cid:image003.jpg@01D766BE.5DED9670" TargetMode="External"/><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cid:image006.jpg@01D766BE.5DED9670" TargetMode="Externa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s://www.ncrad.org/shipping_address.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saftpak.com/" TargetMode="External"/><Relationship Id="rId7" Type="http://schemas.openxmlformats.org/officeDocument/2006/relationships/hyperlink" Target="http://www.bdg-china.com.cn/" TargetMode="External"/><Relationship Id="rId2" Type="http://schemas.openxmlformats.org/officeDocument/2006/relationships/hyperlink" Target="http://www.iata.org/" TargetMode="External"/><Relationship Id="rId1" Type="http://schemas.openxmlformats.org/officeDocument/2006/relationships/slideLayout" Target="../slideLayouts/slideLayout7.xml"/><Relationship Id="rId6" Type="http://schemas.openxmlformats.org/officeDocument/2006/relationships/hyperlink" Target="mailto:cdmin@bdg-china.com.cn" TargetMode="External"/><Relationship Id="rId5" Type="http://schemas.openxmlformats.org/officeDocument/2006/relationships/hyperlink" Target="http://www.airconsult-bf.com/" TargetMode="External"/><Relationship Id="rId4" Type="http://schemas.openxmlformats.org/officeDocument/2006/relationships/hyperlink" Target="mailto:Airconsult@wanadoo.fr"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hazmat.dot.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ncrad.org/friday_blood_draws.html" TargetMode="External"/><Relationship Id="rId7" Type="http://schemas.microsoft.com/office/2007/relationships/hdphoto" Target="../media/hdphoto2.wdp"/><Relationship Id="rId2" Type="http://schemas.openxmlformats.org/officeDocument/2006/relationships/hyperlink" Target="https://ncrad.org/holiday_closures.html" TargetMode="External"/><Relationship Id="rId1" Type="http://schemas.openxmlformats.org/officeDocument/2006/relationships/slideLayout" Target="../slideLayouts/slideLayout4.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ncrad.org/resource/viva-mind.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alzstudy@iu.edu" TargetMode="External"/><Relationship Id="rId2" Type="http://schemas.openxmlformats.org/officeDocument/2006/relationships/hyperlink" Target="mailto:dlkeys@iupui.edu"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ncrad.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353841"/>
            <a:ext cx="9144000" cy="2067245"/>
          </a:xfrm>
        </p:spPr>
        <p:txBody>
          <a:bodyPr>
            <a:normAutofit fontScale="85000" lnSpcReduction="10000"/>
          </a:bodyPr>
          <a:lstStyle/>
          <a:p>
            <a:r>
              <a:rPr lang="en-US" sz="2000" dirty="0"/>
              <a:t>A Trial to Evaluate the Efficacy and Safety of PQ912 in Patients with Early AD –</a:t>
            </a:r>
          </a:p>
          <a:p>
            <a:r>
              <a:rPr lang="en-US" sz="2000" dirty="0"/>
              <a:t>Phase 2A</a:t>
            </a:r>
          </a:p>
          <a:p>
            <a:r>
              <a:rPr lang="en-US" sz="2000" dirty="0"/>
              <a:t>(VIVA-MIND)</a:t>
            </a:r>
          </a:p>
          <a:p>
            <a:r>
              <a:rPr lang="en-US" sz="2000" dirty="0"/>
              <a:t>&amp;</a:t>
            </a:r>
          </a:p>
          <a:p>
            <a:pPr>
              <a:lnSpc>
                <a:spcPct val="150000"/>
              </a:lnSpc>
            </a:pPr>
            <a:r>
              <a:rPr lang="en-US" sz="2000" dirty="0"/>
              <a:t>The National Centralized Repository for Alzheimer’s Disease and Related Dementias (NCRAD)</a:t>
            </a:r>
          </a:p>
        </p:txBody>
      </p:sp>
      <p:sp>
        <p:nvSpPr>
          <p:cNvPr id="5" name="TextBox 4"/>
          <p:cNvSpPr txBox="1"/>
          <p:nvPr/>
        </p:nvSpPr>
        <p:spPr>
          <a:xfrm>
            <a:off x="3526971" y="5665966"/>
            <a:ext cx="5270354" cy="523220"/>
          </a:xfrm>
          <a:prstGeom prst="rect">
            <a:avLst/>
          </a:prstGeom>
          <a:noFill/>
        </p:spPr>
        <p:txBody>
          <a:bodyPr wrap="none" rtlCol="0">
            <a:spAutoFit/>
          </a:bodyPr>
          <a:lstStyle/>
          <a:p>
            <a:r>
              <a:rPr lang="en-US" sz="2800" b="1" dirty="0" err="1"/>
              <a:t>Biofluids</a:t>
            </a:r>
            <a:r>
              <a:rPr lang="en-US" sz="2800" b="1" dirty="0"/>
              <a:t> Collection Training Slides</a:t>
            </a:r>
          </a:p>
        </p:txBody>
      </p:sp>
      <p:pic>
        <p:nvPicPr>
          <p:cNvPr id="1026" name="Picture 2" descr="The VIVA-MIND Study"/>
          <p:cNvPicPr>
            <a:picLocks noChangeAspect="1" noChangeArrowheads="1"/>
          </p:cNvPicPr>
          <p:nvPr/>
        </p:nvPicPr>
        <p:blipFill rotWithShape="1">
          <a:blip r:embed="rId2">
            <a:extLst>
              <a:ext uri="{28A0092B-C50C-407E-A947-70E740481C1C}">
                <a14:useLocalDpi xmlns:a14="http://schemas.microsoft.com/office/drawing/2010/main" val="0"/>
              </a:ext>
            </a:extLst>
          </a:blip>
          <a:srcRect r="88100"/>
          <a:stretch/>
        </p:blipFill>
        <p:spPr bwMode="auto">
          <a:xfrm>
            <a:off x="187359" y="5915789"/>
            <a:ext cx="1336641" cy="874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VIVA-MIND Study"/>
          <p:cNvPicPr/>
          <p:nvPr/>
        </p:nvPicPr>
        <p:blipFill rotWithShape="1">
          <a:blip r:embed="rId3" cstate="print">
            <a:extLst>
              <a:ext uri="{28A0092B-C50C-407E-A947-70E740481C1C}">
                <a14:useLocalDpi xmlns:a14="http://schemas.microsoft.com/office/drawing/2010/main" val="0"/>
              </a:ext>
            </a:extLst>
          </a:blip>
          <a:srcRect l="35988" r="41827"/>
          <a:stretch/>
        </p:blipFill>
        <p:spPr bwMode="auto">
          <a:xfrm>
            <a:off x="3526971" y="1056215"/>
            <a:ext cx="4942316" cy="1734796"/>
          </a:xfrm>
          <a:prstGeom prst="rect">
            <a:avLst/>
          </a:prstGeom>
          <a:noFill/>
          <a:ln>
            <a:noFill/>
          </a:ln>
          <a:extLst>
            <a:ext uri="{53640926-AAD7-44D8-BBD7-CCE9431645EC}">
              <a14:shadowObscured xmlns:a14="http://schemas.microsoft.com/office/drawing/2010/main"/>
            </a:ext>
          </a:extLst>
        </p:spPr>
      </p:pic>
      <p:pic>
        <p:nvPicPr>
          <p:cNvPr id="8" name="Picture 2" descr="The VIVA-MIND Study"/>
          <p:cNvPicPr>
            <a:picLocks noChangeAspect="1" noChangeArrowheads="1"/>
          </p:cNvPicPr>
          <p:nvPr/>
        </p:nvPicPr>
        <p:blipFill rotWithShape="1">
          <a:blip r:embed="rId2">
            <a:extLst>
              <a:ext uri="{28A0092B-C50C-407E-A947-70E740481C1C}">
                <a14:useLocalDpi xmlns:a14="http://schemas.microsoft.com/office/drawing/2010/main" val="0"/>
              </a:ext>
            </a:extLst>
          </a:blip>
          <a:srcRect l="83514"/>
          <a:stretch/>
        </p:blipFill>
        <p:spPr bwMode="auto">
          <a:xfrm>
            <a:off x="10243671" y="5911709"/>
            <a:ext cx="1851827" cy="87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0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71905" y="123109"/>
            <a:ext cx="11219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0050" algn="l"/>
              </a:tabLst>
              <a:defRPr>
                <a:solidFill>
                  <a:schemeClr val="tx1"/>
                </a:solidFill>
                <a:latin typeface="Arial" panose="020B0604020202020204" pitchFamily="34" charset="0"/>
              </a:defRPr>
            </a:lvl1pPr>
            <a:lvl2pPr eaLnBrk="0" fontAlgn="base" hangingPunct="0">
              <a:spcBef>
                <a:spcPct val="0"/>
              </a:spcBef>
              <a:spcAft>
                <a:spcPct val="0"/>
              </a:spcAft>
              <a:tabLst>
                <a:tab pos="400050" algn="l"/>
              </a:tabLst>
              <a:defRPr>
                <a:solidFill>
                  <a:schemeClr val="tx1"/>
                </a:solidFill>
                <a:latin typeface="Arial" panose="020B0604020202020204" pitchFamily="34" charset="0"/>
              </a:defRPr>
            </a:lvl2pPr>
            <a:lvl3pPr eaLnBrk="0" fontAlgn="base" hangingPunct="0">
              <a:spcBef>
                <a:spcPct val="0"/>
              </a:spcBef>
              <a:spcAft>
                <a:spcPct val="0"/>
              </a:spcAft>
              <a:tabLst>
                <a:tab pos="400050" algn="l"/>
              </a:tabLst>
              <a:defRPr>
                <a:solidFill>
                  <a:schemeClr val="tx1"/>
                </a:solidFill>
                <a:latin typeface="Arial" panose="020B0604020202020204" pitchFamily="34" charset="0"/>
              </a:defRPr>
            </a:lvl3pPr>
            <a:lvl4pPr eaLnBrk="0" fontAlgn="base" hangingPunct="0">
              <a:spcBef>
                <a:spcPct val="0"/>
              </a:spcBef>
              <a:spcAft>
                <a:spcPct val="0"/>
              </a:spcAft>
              <a:tabLst>
                <a:tab pos="400050" algn="l"/>
              </a:tabLst>
              <a:defRPr>
                <a:solidFill>
                  <a:schemeClr val="tx1"/>
                </a:solidFill>
                <a:latin typeface="Arial" panose="020B0604020202020204" pitchFamily="34" charset="0"/>
              </a:defRPr>
            </a:lvl4pPr>
            <a:lvl5pPr eaLnBrk="0" fontAlgn="base" hangingPunct="0">
              <a:spcBef>
                <a:spcPct val="0"/>
              </a:spcBef>
              <a:spcAft>
                <a:spcPct val="0"/>
              </a:spcAft>
              <a:tabLst>
                <a:tab pos="400050" algn="l"/>
              </a:tabLst>
              <a:defRPr>
                <a:solidFill>
                  <a:schemeClr val="tx1"/>
                </a:solidFill>
                <a:latin typeface="Arial" panose="020B0604020202020204" pitchFamily="34" charset="0"/>
              </a:defRPr>
            </a:lvl5pPr>
            <a:lvl6pPr eaLnBrk="0" fontAlgn="base" hangingPunct="0">
              <a:spcBef>
                <a:spcPct val="0"/>
              </a:spcBef>
              <a:spcAft>
                <a:spcPct val="0"/>
              </a:spcAft>
              <a:tabLst>
                <a:tab pos="400050" algn="l"/>
              </a:tabLst>
              <a:defRPr>
                <a:solidFill>
                  <a:schemeClr val="tx1"/>
                </a:solidFill>
                <a:latin typeface="Arial" panose="020B0604020202020204" pitchFamily="34" charset="0"/>
              </a:defRPr>
            </a:lvl6pPr>
            <a:lvl7pPr eaLnBrk="0" fontAlgn="base" hangingPunct="0">
              <a:spcBef>
                <a:spcPct val="0"/>
              </a:spcBef>
              <a:spcAft>
                <a:spcPct val="0"/>
              </a:spcAft>
              <a:tabLst>
                <a:tab pos="400050" algn="l"/>
              </a:tabLst>
              <a:defRPr>
                <a:solidFill>
                  <a:schemeClr val="tx1"/>
                </a:solidFill>
                <a:latin typeface="Arial" panose="020B0604020202020204" pitchFamily="34" charset="0"/>
              </a:defRPr>
            </a:lvl7pPr>
            <a:lvl8pPr eaLnBrk="0" fontAlgn="base" hangingPunct="0">
              <a:spcBef>
                <a:spcPct val="0"/>
              </a:spcBef>
              <a:spcAft>
                <a:spcPct val="0"/>
              </a:spcAft>
              <a:tabLst>
                <a:tab pos="400050" algn="l"/>
              </a:tabLst>
              <a:defRPr>
                <a:solidFill>
                  <a:schemeClr val="tx1"/>
                </a:solidFill>
                <a:latin typeface="Arial" panose="020B0604020202020204" pitchFamily="34" charset="0"/>
              </a:defRPr>
            </a:lvl8pPr>
            <a:lvl9pPr eaLnBrk="0" fontAlgn="base" hangingPunct="0">
              <a:spcBef>
                <a:spcPct val="0"/>
              </a:spcBef>
              <a:spcAft>
                <a:spcPct val="0"/>
              </a:spcAft>
              <a:tabLst>
                <a:tab pos="40005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00050" algn="l"/>
              </a:tabLst>
            </a:pPr>
            <a:r>
              <a:rPr kumimoji="0" lang="en-US" altLang="en-US" sz="28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Biospecimen Collection for Early Termination Pre-Dose and Post-Dose  Visit</a:t>
            </a:r>
            <a:endParaRPr kumimoji="0" lang="en-US" altLang="en-US" sz="2800" b="0" i="0" u="none" strike="noStrike" cap="none" normalizeH="0" baseline="0" dirty="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733355FB-AC7B-49DD-8A6F-C92F0622EC07}"/>
              </a:ext>
            </a:extLst>
          </p:cNvPr>
          <p:cNvGraphicFramePr>
            <a:graphicFrameLocks noGrp="1"/>
          </p:cNvGraphicFramePr>
          <p:nvPr>
            <p:extLst>
              <p:ext uri="{D42A27DB-BD31-4B8C-83A1-F6EECF244321}">
                <p14:modId xmlns:p14="http://schemas.microsoft.com/office/powerpoint/2010/main" val="221022019"/>
              </p:ext>
            </p:extLst>
          </p:nvPr>
        </p:nvGraphicFramePr>
        <p:xfrm>
          <a:off x="271905" y="769441"/>
          <a:ext cx="11648189" cy="5846302"/>
        </p:xfrm>
        <a:graphic>
          <a:graphicData uri="http://schemas.openxmlformats.org/drawingml/2006/table">
            <a:tbl>
              <a:tblPr firstRow="1" firstCol="1" bandRow="1"/>
              <a:tblGrid>
                <a:gridCol w="2355815">
                  <a:extLst>
                    <a:ext uri="{9D8B030D-6E8A-4147-A177-3AD203B41FA5}">
                      <a16:colId xmlns:a16="http://schemas.microsoft.com/office/drawing/2014/main" val="1187895819"/>
                    </a:ext>
                  </a:extLst>
                </a:gridCol>
                <a:gridCol w="2355815">
                  <a:extLst>
                    <a:ext uri="{9D8B030D-6E8A-4147-A177-3AD203B41FA5}">
                      <a16:colId xmlns:a16="http://schemas.microsoft.com/office/drawing/2014/main" val="209137811"/>
                    </a:ext>
                  </a:extLst>
                </a:gridCol>
                <a:gridCol w="2486691">
                  <a:extLst>
                    <a:ext uri="{9D8B030D-6E8A-4147-A177-3AD203B41FA5}">
                      <a16:colId xmlns:a16="http://schemas.microsoft.com/office/drawing/2014/main" val="3269868695"/>
                    </a:ext>
                  </a:extLst>
                </a:gridCol>
                <a:gridCol w="2486691">
                  <a:extLst>
                    <a:ext uri="{9D8B030D-6E8A-4147-A177-3AD203B41FA5}">
                      <a16:colId xmlns:a16="http://schemas.microsoft.com/office/drawing/2014/main" val="979069569"/>
                    </a:ext>
                  </a:extLst>
                </a:gridCol>
                <a:gridCol w="1112466">
                  <a:extLst>
                    <a:ext uri="{9D8B030D-6E8A-4147-A177-3AD203B41FA5}">
                      <a16:colId xmlns:a16="http://schemas.microsoft.com/office/drawing/2014/main" val="3640674942"/>
                    </a:ext>
                  </a:extLst>
                </a:gridCol>
                <a:gridCol w="850711">
                  <a:extLst>
                    <a:ext uri="{9D8B030D-6E8A-4147-A177-3AD203B41FA5}">
                      <a16:colId xmlns:a16="http://schemas.microsoft.com/office/drawing/2014/main" val="1027966459"/>
                    </a:ext>
                  </a:extLst>
                </a:gridCol>
              </a:tblGrid>
              <a:tr h="362373">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Sample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 Tube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Supplied in Kit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Processing/ Aliquoting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to NCRAD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757190405"/>
                  </a:ext>
                </a:extLst>
              </a:tr>
              <a:tr h="362373">
                <a:tc rowSpan="2">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serum banking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292"/>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 (Red-Top) Tube (10 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827312925"/>
                  </a:ext>
                </a:extLst>
              </a:tr>
              <a:tr h="918224">
                <a:tc vMerge="1">
                  <a:txBody>
                    <a:bodyPr/>
                    <a:lstStyle/>
                    <a:p>
                      <a:endParaRPr lang="en-US"/>
                    </a:p>
                  </a:txBody>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red cap (residual volume placed in 2.0 ml cryovial with blue cap)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serum aliquots per 2.0 ml cryovial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188386481"/>
                  </a:ext>
                </a:extLst>
              </a:tr>
              <a:tr h="362373">
                <a:tc rowSpan="3">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isolation of plasma and 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C7F1"/>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EDTA (Lavender-Top) Blood Collection Tube (10 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1045166681"/>
                  </a:ext>
                </a:extLst>
              </a:tr>
              <a:tr h="918224">
                <a:tc vMerge="1">
                  <a:txBody>
                    <a:bodyPr/>
                    <a:lstStyle/>
                    <a:p>
                      <a:endParaRPr lang="en-US"/>
                    </a:p>
                  </a:txBody>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lavender cap (residual volume placed in 2.0 ml cryovial with blue cap)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plasma aliquots per 2.0 ml cryovial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2178486272"/>
                  </a:ext>
                </a:extLst>
              </a:tr>
              <a:tr h="362373">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 ml buffy coat aliquot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64159319"/>
                  </a:ext>
                </a:extLst>
              </a:tr>
              <a:tr h="547657">
                <a:tc rowSpan="3">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CSF Collection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CSF, we are NOT collecting both pre-dose and post-dose.  Only one collection per visit.)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Sterile Containers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 ml 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2.0ml Sarstedt tube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CSF: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CSF per  2.0ml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Sarstedt</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tube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66100357"/>
                  </a:ext>
                </a:extLst>
              </a:tr>
              <a:tr h="73294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26 cyrovial tubes (25 orange cap, 1 blue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CSF aliquots per 2.0 ml orange cryovial; residual volume placed in 2.0 ml cryovial with blue cap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56486312"/>
                  </a:ext>
                </a:extLst>
              </a:tr>
              <a:tr h="730289">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yellow cap cryovial tube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1-2 ml for local lab placed in 2.0 ml cryovial with yellow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 – do not send to NCRAD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36" marR="511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83980367"/>
                  </a:ext>
                </a:extLst>
              </a:tr>
            </a:tbl>
          </a:graphicData>
        </a:graphic>
      </p:graphicFrame>
    </p:spTree>
    <p:extLst>
      <p:ext uri="{BB962C8B-B14F-4D97-AF65-F5344CB8AC3E}">
        <p14:creationId xmlns:p14="http://schemas.microsoft.com/office/powerpoint/2010/main" val="411044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40748" y="983980"/>
            <a:ext cx="5707699" cy="1325563"/>
          </a:xfrm>
        </p:spPr>
        <p:txBody>
          <a:bodyPr>
            <a:normAutofit/>
          </a:bodyPr>
          <a:lstStyle/>
          <a:p>
            <a:pPr algn="ctr"/>
            <a:r>
              <a:rPr lang="en-US" sz="5400" b="1" dirty="0"/>
              <a:t>Kit Request Module</a:t>
            </a:r>
            <a:r>
              <a:rPr lang="en-US" b="1" dirty="0"/>
              <a:t>	</a:t>
            </a:r>
          </a:p>
        </p:txBody>
      </p:sp>
      <p:sp>
        <p:nvSpPr>
          <p:cNvPr id="5" name="Content Placeholder 2"/>
          <p:cNvSpPr>
            <a:spLocks noGrp="1"/>
          </p:cNvSpPr>
          <p:nvPr>
            <p:ph idx="1"/>
          </p:nvPr>
        </p:nvSpPr>
        <p:spPr>
          <a:xfrm>
            <a:off x="838200" y="2630843"/>
            <a:ext cx="10515600" cy="794745"/>
          </a:xfrm>
        </p:spPr>
        <p:txBody>
          <a:bodyPr>
            <a:normAutofit/>
          </a:bodyPr>
          <a:lstStyle/>
          <a:p>
            <a:pPr marL="0" indent="0" algn="ctr">
              <a:buNone/>
            </a:pPr>
            <a:r>
              <a:rPr lang="en-US" sz="4400" dirty="0"/>
              <a:t>http://kits.iu.edu/vivamind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869" y="4068188"/>
            <a:ext cx="2491459" cy="1431859"/>
          </a:xfrm>
          <a:prstGeom prst="rect">
            <a:avLst/>
          </a:prstGeom>
        </p:spPr>
      </p:pic>
    </p:spTree>
    <p:extLst>
      <p:ext uri="{BB962C8B-B14F-4D97-AF65-F5344CB8AC3E}">
        <p14:creationId xmlns:p14="http://schemas.microsoft.com/office/powerpoint/2010/main" val="16380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Kit Request Module </a:t>
            </a:r>
            <a:endParaRPr lang="en-US" dirty="0"/>
          </a:p>
        </p:txBody>
      </p:sp>
      <p:sp>
        <p:nvSpPr>
          <p:cNvPr id="3" name="Content Placeholder 2"/>
          <p:cNvSpPr>
            <a:spLocks noGrp="1"/>
          </p:cNvSpPr>
          <p:nvPr>
            <p:ph idx="1"/>
          </p:nvPr>
        </p:nvSpPr>
        <p:spPr>
          <a:xfrm>
            <a:off x="838201" y="1446245"/>
            <a:ext cx="10909040" cy="5046631"/>
          </a:xfrm>
        </p:spPr>
        <p:txBody>
          <a:bodyPr>
            <a:normAutofit fontScale="92500" lnSpcReduction="10000"/>
          </a:bodyPr>
          <a:lstStyle/>
          <a:p>
            <a:r>
              <a:rPr lang="en-US" dirty="0"/>
              <a:t>An initial stock of kits will be delivered prior to the designated site-specific start date. </a:t>
            </a:r>
          </a:p>
          <a:p>
            <a:r>
              <a:rPr lang="en-US" dirty="0"/>
              <a:t>Kits and individual supplies available to order: </a:t>
            </a:r>
          </a:p>
          <a:p>
            <a:pPr lvl="1"/>
            <a:r>
              <a:rPr lang="en-US" dirty="0"/>
              <a:t>Blood Collection Kits:</a:t>
            </a:r>
          </a:p>
          <a:p>
            <a:pPr lvl="2"/>
            <a:r>
              <a:rPr lang="en-US" dirty="0"/>
              <a:t>Baseline Pre-Dose, Weeks 4/8/16/24/72/ET Pre-dose, Post-dose</a:t>
            </a:r>
          </a:p>
          <a:p>
            <a:pPr lvl="1"/>
            <a:r>
              <a:rPr lang="en-US" dirty="0"/>
              <a:t>CSF Kits: </a:t>
            </a:r>
          </a:p>
          <a:p>
            <a:pPr lvl="2"/>
            <a:r>
              <a:rPr lang="en-US" dirty="0"/>
              <a:t>Screening, Week 24, ET</a:t>
            </a:r>
          </a:p>
          <a:p>
            <a:pPr lvl="1"/>
            <a:r>
              <a:rPr lang="en-US" dirty="0"/>
              <a:t>LP 22 Gauge Kit</a:t>
            </a:r>
          </a:p>
          <a:p>
            <a:pPr lvl="1"/>
            <a:r>
              <a:rPr lang="en-US" dirty="0"/>
              <a:t>LP 24 Gauge Kit </a:t>
            </a:r>
          </a:p>
          <a:p>
            <a:pPr lvl="1"/>
            <a:r>
              <a:rPr lang="en-US" dirty="0"/>
              <a:t>Blood Supplemental Kit</a:t>
            </a:r>
          </a:p>
          <a:p>
            <a:pPr lvl="1"/>
            <a:r>
              <a:rPr lang="en-US" dirty="0"/>
              <a:t>CSF Supplemental Kit </a:t>
            </a:r>
          </a:p>
          <a:p>
            <a:pPr lvl="1"/>
            <a:r>
              <a:rPr lang="en-US" dirty="0"/>
              <a:t>Frozen Shipping Kit – Batch Shipments</a:t>
            </a:r>
          </a:p>
          <a:p>
            <a:pPr lvl="1"/>
            <a:r>
              <a:rPr lang="en-US" dirty="0"/>
              <a:t>Frozen Shipping Kit – Individual for Screening CSF</a:t>
            </a:r>
          </a:p>
          <a:p>
            <a:pPr lvl="1"/>
            <a:r>
              <a:rPr lang="en-US" dirty="0"/>
              <a:t>Individual Supplies </a:t>
            </a:r>
          </a:p>
        </p:txBody>
      </p:sp>
    </p:spTree>
    <p:extLst>
      <p:ext uri="{BB962C8B-B14F-4D97-AF65-F5344CB8AC3E}">
        <p14:creationId xmlns:p14="http://schemas.microsoft.com/office/powerpoint/2010/main" val="203713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34" y="297917"/>
            <a:ext cx="10515600" cy="1325563"/>
          </a:xfrm>
        </p:spPr>
        <p:txBody>
          <a:bodyPr/>
          <a:lstStyle/>
          <a:p>
            <a:r>
              <a:rPr lang="en-US" b="1" dirty="0"/>
              <a:t>Kit Request Module </a:t>
            </a:r>
            <a:endParaRPr lang="en-US" dirty="0"/>
          </a:p>
        </p:txBody>
      </p:sp>
      <p:sp>
        <p:nvSpPr>
          <p:cNvPr id="3" name="Content Placeholder 2"/>
          <p:cNvSpPr>
            <a:spLocks noGrp="1"/>
          </p:cNvSpPr>
          <p:nvPr>
            <p:ph idx="1"/>
          </p:nvPr>
        </p:nvSpPr>
        <p:spPr>
          <a:xfrm>
            <a:off x="838200" y="1825625"/>
            <a:ext cx="3185159" cy="4351338"/>
          </a:xfrm>
        </p:spPr>
        <p:txBody>
          <a:bodyPr>
            <a:normAutofit/>
          </a:bodyPr>
          <a:lstStyle/>
          <a:p>
            <a:pPr marL="514350" indent="-514350">
              <a:buFont typeface="+mj-lt"/>
              <a:buAutoNum type="arabicPeriod"/>
            </a:pPr>
            <a:r>
              <a:rPr lang="en-US" sz="2400" dirty="0"/>
              <a:t>Choose your site from the drop-down list. </a:t>
            </a:r>
          </a:p>
          <a:p>
            <a:pPr marL="514350" indent="-514350">
              <a:buFont typeface="+mj-lt"/>
              <a:buAutoNum type="arabicPeriod"/>
            </a:pPr>
            <a:r>
              <a:rPr lang="en-US" sz="2400" dirty="0"/>
              <a:t>The coordinator name and contact information will populate. </a:t>
            </a:r>
          </a:p>
          <a:p>
            <a:pPr marL="514350" indent="-514350">
              <a:buFont typeface="+mj-lt"/>
              <a:buAutoNum type="arabicPeriod"/>
            </a:pPr>
            <a:r>
              <a:rPr lang="en-US" sz="2400" dirty="0"/>
              <a:t>Verify that this information is correct. </a:t>
            </a:r>
          </a:p>
          <a:p>
            <a:pPr marL="0" indent="0">
              <a:buNone/>
            </a:pPr>
            <a:endParaRPr lang="en-US" sz="2400" dirty="0"/>
          </a:p>
        </p:txBody>
      </p:sp>
      <p:pic>
        <p:nvPicPr>
          <p:cNvPr id="10" name="Picture 9">
            <a:extLst>
              <a:ext uri="{FF2B5EF4-FFF2-40B4-BE49-F238E27FC236}">
                <a16:creationId xmlns:a16="http://schemas.microsoft.com/office/drawing/2014/main" id="{FE7539AE-83B5-3868-FA6C-3142F3E8AF06}"/>
              </a:ext>
            </a:extLst>
          </p:cNvPr>
          <p:cNvPicPr>
            <a:picLocks noChangeAspect="1"/>
          </p:cNvPicPr>
          <p:nvPr/>
        </p:nvPicPr>
        <p:blipFill>
          <a:blip r:embed="rId2"/>
          <a:stretch>
            <a:fillRect/>
          </a:stretch>
        </p:blipFill>
        <p:spPr>
          <a:xfrm>
            <a:off x="5834675" y="767634"/>
            <a:ext cx="5927762" cy="5322732"/>
          </a:xfrm>
          <a:prstGeom prst="rect">
            <a:avLst/>
          </a:prstGeom>
          <a:ln w="12700">
            <a:solidFill>
              <a:schemeClr val="tx1"/>
            </a:solidFill>
          </a:ln>
        </p:spPr>
      </p:pic>
    </p:spTree>
    <p:extLst>
      <p:ext uri="{BB962C8B-B14F-4D97-AF65-F5344CB8AC3E}">
        <p14:creationId xmlns:p14="http://schemas.microsoft.com/office/powerpoint/2010/main" val="157193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139104"/>
            <a:ext cx="10515600" cy="1325563"/>
          </a:xfrm>
        </p:spPr>
        <p:txBody>
          <a:bodyPr/>
          <a:lstStyle/>
          <a:p>
            <a:pPr algn="ctr"/>
            <a:r>
              <a:rPr lang="en-US" b="1" dirty="0"/>
              <a:t>Kit Request Module: </a:t>
            </a:r>
            <a:r>
              <a:rPr lang="en-US" dirty="0"/>
              <a:t>Kit Selection</a:t>
            </a:r>
          </a:p>
        </p:txBody>
      </p:sp>
      <p:sp>
        <p:nvSpPr>
          <p:cNvPr id="5" name="Content Placeholder 2"/>
          <p:cNvSpPr txBox="1">
            <a:spLocks/>
          </p:cNvSpPr>
          <p:nvPr/>
        </p:nvSpPr>
        <p:spPr>
          <a:xfrm>
            <a:off x="595130" y="1229731"/>
            <a:ext cx="5105026" cy="493455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Indicate the quantity needed of each kit.</a:t>
            </a:r>
          </a:p>
          <a:p>
            <a:pPr marL="0" indent="0">
              <a:buNone/>
            </a:pPr>
            <a:endParaRPr lang="en-US" sz="3200" dirty="0"/>
          </a:p>
          <a:p>
            <a:r>
              <a:rPr lang="en-US" sz="3200" dirty="0"/>
              <a:t>Once selected, kit components of the chosen kit will appear at the bottom of the screen (Pictured)</a:t>
            </a:r>
          </a:p>
          <a:p>
            <a:pPr marL="0" indent="0">
              <a:buFont typeface="Arial" panose="020B0604020202020204" pitchFamily="34" charset="0"/>
              <a:buNone/>
            </a:pPr>
            <a:endParaRPr lang="en-US" sz="3200" dirty="0"/>
          </a:p>
          <a:p>
            <a:pPr marL="285750" indent="-285750"/>
            <a:r>
              <a:rPr lang="en-US" sz="3200" dirty="0"/>
              <a:t>**Note: You can order more than one type of kit in a single kit request**</a:t>
            </a:r>
          </a:p>
          <a:p>
            <a:endParaRPr lang="en-US" sz="2400" dirty="0"/>
          </a:p>
        </p:txBody>
      </p:sp>
      <p:pic>
        <p:nvPicPr>
          <p:cNvPr id="4" name="Picture 3">
            <a:extLst>
              <a:ext uri="{FF2B5EF4-FFF2-40B4-BE49-F238E27FC236}">
                <a16:creationId xmlns:a16="http://schemas.microsoft.com/office/drawing/2014/main" id="{87DD41FE-B340-8CC2-652C-9DBBBF7EAFFF}"/>
              </a:ext>
            </a:extLst>
          </p:cNvPr>
          <p:cNvPicPr>
            <a:picLocks noChangeAspect="1"/>
          </p:cNvPicPr>
          <p:nvPr/>
        </p:nvPicPr>
        <p:blipFill>
          <a:blip r:embed="rId2"/>
          <a:stretch>
            <a:fillRect/>
          </a:stretch>
        </p:blipFill>
        <p:spPr>
          <a:xfrm>
            <a:off x="6096000" y="992458"/>
            <a:ext cx="5750141" cy="5497552"/>
          </a:xfrm>
          <a:prstGeom prst="rect">
            <a:avLst/>
          </a:prstGeom>
          <a:ln w="12700">
            <a:solidFill>
              <a:schemeClr val="tx1"/>
            </a:solidFill>
          </a:ln>
        </p:spPr>
      </p:pic>
    </p:spTree>
    <p:extLst>
      <p:ext uri="{BB962C8B-B14F-4D97-AF65-F5344CB8AC3E}">
        <p14:creationId xmlns:p14="http://schemas.microsoft.com/office/powerpoint/2010/main" val="204360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831"/>
            <a:ext cx="10515600" cy="1325563"/>
          </a:xfrm>
        </p:spPr>
        <p:txBody>
          <a:bodyPr/>
          <a:lstStyle/>
          <a:p>
            <a:pPr algn="ctr"/>
            <a:r>
              <a:rPr lang="en-US" b="1" dirty="0"/>
              <a:t>Kit Request Module: </a:t>
            </a:r>
            <a:r>
              <a:rPr lang="en-US" dirty="0"/>
              <a:t>Kit Selection</a:t>
            </a:r>
          </a:p>
        </p:txBody>
      </p:sp>
      <p:sp>
        <p:nvSpPr>
          <p:cNvPr id="3" name="Content Placeholder 2"/>
          <p:cNvSpPr>
            <a:spLocks noGrp="1"/>
          </p:cNvSpPr>
          <p:nvPr>
            <p:ph idx="1"/>
          </p:nvPr>
        </p:nvSpPr>
        <p:spPr>
          <a:xfrm>
            <a:off x="462643" y="1442490"/>
            <a:ext cx="5035632" cy="4892995"/>
          </a:xfrm>
        </p:spPr>
        <p:txBody>
          <a:bodyPr>
            <a:normAutofit/>
          </a:bodyPr>
          <a:lstStyle/>
          <a:p>
            <a:r>
              <a:rPr lang="en-US" sz="3200" dirty="0"/>
              <a:t>For individual supplies, select the ones needed and specify quantities below. </a:t>
            </a:r>
          </a:p>
          <a:p>
            <a:r>
              <a:rPr lang="en-US" sz="3200" dirty="0"/>
              <a:t>Click “Submit” to turn in your request. </a:t>
            </a:r>
          </a:p>
          <a:p>
            <a:r>
              <a:rPr lang="en-US" sz="3200" dirty="0"/>
              <a:t>The IU staff will notify you that your request has been received and address any issues. </a:t>
            </a:r>
          </a:p>
          <a:p>
            <a:endParaRPr lang="en-US" dirty="0"/>
          </a:p>
          <a:p>
            <a:endParaRPr lang="en-US" dirty="0"/>
          </a:p>
        </p:txBody>
      </p:sp>
      <p:pic>
        <p:nvPicPr>
          <p:cNvPr id="5" name="Picture 4"/>
          <p:cNvPicPr>
            <a:picLocks noChangeAspect="1"/>
          </p:cNvPicPr>
          <p:nvPr/>
        </p:nvPicPr>
        <p:blipFill>
          <a:blip r:embed="rId2"/>
          <a:stretch>
            <a:fillRect/>
          </a:stretch>
        </p:blipFill>
        <p:spPr>
          <a:xfrm>
            <a:off x="5888735" y="6021160"/>
            <a:ext cx="5533833" cy="541226"/>
          </a:xfrm>
          <a:prstGeom prst="rect">
            <a:avLst/>
          </a:prstGeom>
        </p:spPr>
      </p:pic>
      <p:sp>
        <p:nvSpPr>
          <p:cNvPr id="6" name="Right Arrow 5"/>
          <p:cNvSpPr/>
          <p:nvPr/>
        </p:nvSpPr>
        <p:spPr>
          <a:xfrm>
            <a:off x="4274820" y="6087056"/>
            <a:ext cx="19909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852483" y="852985"/>
            <a:ext cx="5570086" cy="5168174"/>
          </a:xfrm>
          <a:prstGeom prst="rect">
            <a:avLst/>
          </a:prstGeom>
        </p:spPr>
      </p:pic>
      <p:pic>
        <p:nvPicPr>
          <p:cNvPr id="4" name="Picture 3"/>
          <p:cNvPicPr>
            <a:picLocks noChangeAspect="1"/>
          </p:cNvPicPr>
          <p:nvPr/>
        </p:nvPicPr>
        <p:blipFill>
          <a:blip r:embed="rId4"/>
          <a:stretch>
            <a:fillRect/>
          </a:stretch>
        </p:blipFill>
        <p:spPr>
          <a:xfrm>
            <a:off x="5888735" y="852984"/>
            <a:ext cx="5533834" cy="4275607"/>
          </a:xfrm>
          <a:prstGeom prst="rect">
            <a:avLst/>
          </a:prstGeom>
        </p:spPr>
      </p:pic>
    </p:spTree>
    <p:extLst>
      <p:ext uri="{BB962C8B-B14F-4D97-AF65-F5344CB8AC3E}">
        <p14:creationId xmlns:p14="http://schemas.microsoft.com/office/powerpoint/2010/main" val="404614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Kit Request Module</a:t>
            </a:r>
          </a:p>
        </p:txBody>
      </p:sp>
      <p:sp>
        <p:nvSpPr>
          <p:cNvPr id="3" name="Content Placeholder 2"/>
          <p:cNvSpPr>
            <a:spLocks noGrp="1"/>
          </p:cNvSpPr>
          <p:nvPr>
            <p:ph idx="1"/>
          </p:nvPr>
        </p:nvSpPr>
        <p:spPr/>
        <p:txBody>
          <a:bodyPr>
            <a:normAutofit/>
          </a:bodyPr>
          <a:lstStyle/>
          <a:p>
            <a:r>
              <a:rPr lang="en-US" sz="3200" dirty="0"/>
              <a:t>Each site is responsible for ordering kits and maintaining supplies on site for their scheduled participants. </a:t>
            </a:r>
          </a:p>
          <a:p>
            <a:pPr marL="0" indent="0">
              <a:buNone/>
            </a:pPr>
            <a:endParaRPr lang="en-US" sz="3200" dirty="0"/>
          </a:p>
          <a:p>
            <a:r>
              <a:rPr lang="en-US" sz="3200" dirty="0"/>
              <a:t>To order kits, sites will use the Indiana University online kit ordering module: </a:t>
            </a:r>
            <a:r>
              <a:rPr lang="en-US" sz="3200" dirty="0">
                <a:hlinkClick r:id="rId2"/>
              </a:rPr>
              <a:t>http://www.kits.iu.edu/vivamind</a:t>
            </a:r>
            <a:endParaRPr lang="en-US" sz="3200" dirty="0"/>
          </a:p>
          <a:p>
            <a:pPr marL="0" indent="0">
              <a:buNone/>
            </a:pPr>
            <a:endParaRPr lang="en-US" sz="3200" dirty="0"/>
          </a:p>
          <a:p>
            <a:r>
              <a:rPr lang="en-US" sz="3200" dirty="0"/>
              <a:t>Allow around </a:t>
            </a:r>
            <a:r>
              <a:rPr lang="en-US" sz="3200" b="1" dirty="0"/>
              <a:t>2-3 weeks </a:t>
            </a:r>
            <a:r>
              <a:rPr lang="en-US" sz="3200" dirty="0"/>
              <a:t>for your order to be processed and delivered. </a:t>
            </a:r>
          </a:p>
        </p:txBody>
      </p:sp>
    </p:spTree>
    <p:extLst>
      <p:ext uri="{BB962C8B-B14F-4D97-AF65-F5344CB8AC3E}">
        <p14:creationId xmlns:p14="http://schemas.microsoft.com/office/powerpoint/2010/main" val="174291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3C84-D354-4DB8-88E8-F1E02B7EBCE1}"/>
              </a:ext>
            </a:extLst>
          </p:cNvPr>
          <p:cNvSpPr>
            <a:spLocks noGrp="1"/>
          </p:cNvSpPr>
          <p:nvPr>
            <p:ph type="title"/>
          </p:nvPr>
        </p:nvSpPr>
        <p:spPr/>
        <p:txBody>
          <a:bodyPr/>
          <a:lstStyle/>
          <a:p>
            <a:pPr algn="ctr"/>
            <a:r>
              <a:rPr lang="en-US" b="1" dirty="0"/>
              <a:t>CSF Screening Reporter</a:t>
            </a:r>
          </a:p>
        </p:txBody>
      </p:sp>
      <p:pic>
        <p:nvPicPr>
          <p:cNvPr id="11" name="Content Placeholder 10">
            <a:extLst>
              <a:ext uri="{FF2B5EF4-FFF2-40B4-BE49-F238E27FC236}">
                <a16:creationId xmlns:a16="http://schemas.microsoft.com/office/drawing/2014/main" id="{2B383BF4-5D1C-4AEB-A419-6383C66F2D67}"/>
              </a:ext>
            </a:extLst>
          </p:cNvPr>
          <p:cNvPicPr>
            <a:picLocks noGrp="1" noChangeAspect="1"/>
          </p:cNvPicPr>
          <p:nvPr>
            <p:ph idx="1"/>
          </p:nvPr>
        </p:nvPicPr>
        <p:blipFill rotWithShape="1">
          <a:blip r:embed="rId2"/>
          <a:srcRect l="10986"/>
          <a:stretch/>
        </p:blipFill>
        <p:spPr>
          <a:xfrm>
            <a:off x="3311912" y="1419225"/>
            <a:ext cx="5782743" cy="4792004"/>
          </a:xfrm>
          <a:ln w="12700">
            <a:solidFill>
              <a:schemeClr val="tx1"/>
            </a:solidFill>
          </a:ln>
        </p:spPr>
      </p:pic>
      <p:sp>
        <p:nvSpPr>
          <p:cNvPr id="12" name="Arrow: Right 11">
            <a:extLst>
              <a:ext uri="{FF2B5EF4-FFF2-40B4-BE49-F238E27FC236}">
                <a16:creationId xmlns:a16="http://schemas.microsoft.com/office/drawing/2014/main" id="{41119D85-B28C-45CD-B995-506AA2C9DD27}"/>
              </a:ext>
            </a:extLst>
          </p:cNvPr>
          <p:cNvSpPr/>
          <p:nvPr/>
        </p:nvSpPr>
        <p:spPr>
          <a:xfrm>
            <a:off x="691376" y="5556172"/>
            <a:ext cx="2464419" cy="655057"/>
          </a:xfrm>
          <a:prstGeom prst="rightArrow">
            <a:avLst/>
          </a:prstGeom>
          <a:solidFill>
            <a:srgbClr val="FFFF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36318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3CD2-106C-45B6-9B50-7E7E0FF9DCFD}"/>
              </a:ext>
            </a:extLst>
          </p:cNvPr>
          <p:cNvSpPr>
            <a:spLocks noGrp="1"/>
          </p:cNvSpPr>
          <p:nvPr>
            <p:ph type="title"/>
          </p:nvPr>
        </p:nvSpPr>
        <p:spPr>
          <a:xfrm>
            <a:off x="762000" y="86344"/>
            <a:ext cx="10515600" cy="917265"/>
          </a:xfrm>
        </p:spPr>
        <p:txBody>
          <a:bodyPr/>
          <a:lstStyle/>
          <a:p>
            <a:pPr algn="ctr"/>
            <a:r>
              <a:rPr lang="en-US" b="1"/>
              <a:t>CSF Screening Reporter</a:t>
            </a:r>
            <a:endParaRPr lang="en-US" b="1" dirty="0"/>
          </a:p>
        </p:txBody>
      </p:sp>
      <p:sp>
        <p:nvSpPr>
          <p:cNvPr id="16" name="Content Placeholder 15">
            <a:extLst>
              <a:ext uri="{FF2B5EF4-FFF2-40B4-BE49-F238E27FC236}">
                <a16:creationId xmlns:a16="http://schemas.microsoft.com/office/drawing/2014/main" id="{9F6B836F-C4C0-4F9F-8902-1B513DB9B41F}"/>
              </a:ext>
            </a:extLst>
          </p:cNvPr>
          <p:cNvSpPr>
            <a:spLocks noGrp="1"/>
          </p:cNvSpPr>
          <p:nvPr>
            <p:ph sz="half" idx="1"/>
          </p:nvPr>
        </p:nvSpPr>
        <p:spPr>
          <a:xfrm>
            <a:off x="572378" y="1103971"/>
            <a:ext cx="5447422" cy="5072992"/>
          </a:xfrm>
        </p:spPr>
        <p:txBody>
          <a:bodyPr>
            <a:normAutofit fontScale="92500" lnSpcReduction="20000"/>
          </a:bodyPr>
          <a:lstStyle/>
          <a:p>
            <a:r>
              <a:rPr lang="en-US" dirty="0"/>
              <a:t>Provide your email to receive a confirmation for your submission. </a:t>
            </a:r>
          </a:p>
          <a:p>
            <a:r>
              <a:rPr lang="en-US" dirty="0"/>
              <a:t>The site number and site abbreviation will populate. </a:t>
            </a:r>
          </a:p>
          <a:p>
            <a:r>
              <a:rPr lang="en-US" dirty="0"/>
              <a:t>Enter contact name and email address to avoid any issues with receiving a confirmation email</a:t>
            </a:r>
          </a:p>
          <a:p>
            <a:r>
              <a:rPr lang="en-US" dirty="0"/>
              <a:t>Enter in the date of the CSF screening visit.</a:t>
            </a:r>
          </a:p>
          <a:p>
            <a:r>
              <a:rPr lang="en-US" dirty="0"/>
              <a:t>Enter in the PID of the participant.</a:t>
            </a:r>
          </a:p>
          <a:p>
            <a:r>
              <a:rPr lang="en-US" sz="2800" dirty="0"/>
              <a:t>**Note: You can enter up to 3 dates for a CSF Screening Visit and will be able can use the comments section to enter any additional dates**</a:t>
            </a:r>
          </a:p>
          <a:p>
            <a:endParaRPr lang="en-US" sz="2800" dirty="0"/>
          </a:p>
          <a:p>
            <a:endParaRPr lang="en-US" dirty="0"/>
          </a:p>
          <a:p>
            <a:pPr marL="0" indent="0">
              <a:buNone/>
            </a:pPr>
            <a:endParaRPr lang="en-US" dirty="0"/>
          </a:p>
          <a:p>
            <a:endParaRPr lang="en-US" dirty="0"/>
          </a:p>
        </p:txBody>
      </p:sp>
      <p:pic>
        <p:nvPicPr>
          <p:cNvPr id="19" name="Content Placeholder 18">
            <a:extLst>
              <a:ext uri="{FF2B5EF4-FFF2-40B4-BE49-F238E27FC236}">
                <a16:creationId xmlns:a16="http://schemas.microsoft.com/office/drawing/2014/main" id="{EE0B8709-DBDF-4223-A6C7-ECB7630B9FCC}"/>
              </a:ext>
            </a:extLst>
          </p:cNvPr>
          <p:cNvPicPr>
            <a:picLocks noGrp="1" noChangeAspect="1"/>
          </p:cNvPicPr>
          <p:nvPr>
            <p:ph sz="half" idx="2"/>
          </p:nvPr>
        </p:nvPicPr>
        <p:blipFill rotWithShape="1">
          <a:blip r:embed="rId2"/>
          <a:srcRect t="2" b="81212"/>
          <a:stretch/>
        </p:blipFill>
        <p:spPr>
          <a:xfrm>
            <a:off x="6252806" y="1003608"/>
            <a:ext cx="5447422" cy="1083609"/>
          </a:xfrm>
        </p:spPr>
      </p:pic>
      <p:pic>
        <p:nvPicPr>
          <p:cNvPr id="4" name="Picture 3">
            <a:extLst>
              <a:ext uri="{FF2B5EF4-FFF2-40B4-BE49-F238E27FC236}">
                <a16:creationId xmlns:a16="http://schemas.microsoft.com/office/drawing/2014/main" id="{BA197B88-7470-9284-51D4-A931559BA232}"/>
              </a:ext>
            </a:extLst>
          </p:cNvPr>
          <p:cNvPicPr>
            <a:picLocks noChangeAspect="1"/>
          </p:cNvPicPr>
          <p:nvPr/>
        </p:nvPicPr>
        <p:blipFill>
          <a:blip r:embed="rId3"/>
          <a:stretch>
            <a:fillRect/>
          </a:stretch>
        </p:blipFill>
        <p:spPr>
          <a:xfrm>
            <a:off x="6252806" y="2087217"/>
            <a:ext cx="5845098" cy="4547759"/>
          </a:xfrm>
          <a:prstGeom prst="rect">
            <a:avLst/>
          </a:prstGeom>
        </p:spPr>
      </p:pic>
    </p:spTree>
    <p:extLst>
      <p:ext uri="{BB962C8B-B14F-4D97-AF65-F5344CB8AC3E}">
        <p14:creationId xmlns:p14="http://schemas.microsoft.com/office/powerpoint/2010/main" val="37058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209799" y="607106"/>
            <a:ext cx="77724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a:p>
            <a:endParaRPr lang="en-US" b="1" dirty="0"/>
          </a:p>
          <a:p>
            <a:endParaRPr lang="en-US" b="1" dirty="0"/>
          </a:p>
          <a:p>
            <a:pPr algn="ctr"/>
            <a:r>
              <a:rPr lang="en-US" b="1" dirty="0"/>
              <a:t>Specimen Labels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837" y="5217309"/>
            <a:ext cx="1484325" cy="853052"/>
          </a:xfrm>
          <a:prstGeom prst="rect">
            <a:avLst/>
          </a:prstGeom>
        </p:spPr>
      </p:pic>
    </p:spTree>
    <p:extLst>
      <p:ext uri="{BB962C8B-B14F-4D97-AF65-F5344CB8AC3E}">
        <p14:creationId xmlns:p14="http://schemas.microsoft.com/office/powerpoint/2010/main" val="353054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Overview </a:t>
            </a:r>
          </a:p>
        </p:txBody>
      </p:sp>
      <p:sp>
        <p:nvSpPr>
          <p:cNvPr id="3" name="Content Placeholder 2"/>
          <p:cNvSpPr>
            <a:spLocks noGrp="1"/>
          </p:cNvSpPr>
          <p:nvPr>
            <p:ph idx="1"/>
          </p:nvPr>
        </p:nvSpPr>
        <p:spPr/>
        <p:txBody>
          <a:bodyPr>
            <a:normAutofit lnSpcReduction="10000"/>
          </a:bodyPr>
          <a:lstStyle/>
          <a:p>
            <a:r>
              <a:rPr lang="en-US" dirty="0"/>
              <a:t>GUIDs</a:t>
            </a:r>
          </a:p>
          <a:p>
            <a:r>
              <a:rPr lang="en-US" dirty="0"/>
              <a:t>Specimen Collection Schedule </a:t>
            </a:r>
          </a:p>
          <a:p>
            <a:r>
              <a:rPr lang="en-US" dirty="0"/>
              <a:t>Kit Request Module </a:t>
            </a:r>
          </a:p>
          <a:p>
            <a:r>
              <a:rPr lang="en-US" dirty="0"/>
              <a:t>CSF Screening Reporter</a:t>
            </a:r>
          </a:p>
          <a:p>
            <a:r>
              <a:rPr lang="en-US" dirty="0"/>
              <a:t>Specimen Labels </a:t>
            </a:r>
          </a:p>
          <a:p>
            <a:r>
              <a:rPr lang="en-US" dirty="0"/>
              <a:t>Handling/Processing Study Specimens</a:t>
            </a:r>
          </a:p>
          <a:p>
            <a:r>
              <a:rPr lang="en-US" dirty="0"/>
              <a:t>Sample Shipping </a:t>
            </a:r>
          </a:p>
          <a:p>
            <a:r>
              <a:rPr lang="en-US" dirty="0"/>
              <a:t>NCRAD Website </a:t>
            </a:r>
          </a:p>
          <a:p>
            <a:r>
              <a:rPr lang="en-US" dirty="0"/>
              <a:t>Questions </a:t>
            </a:r>
          </a:p>
        </p:txBody>
      </p:sp>
    </p:spTree>
    <p:extLst>
      <p:ext uri="{BB962C8B-B14F-4D97-AF65-F5344CB8AC3E}">
        <p14:creationId xmlns:p14="http://schemas.microsoft.com/office/powerpoint/2010/main" val="374431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endParaRPr lang="en-US" dirty="0"/>
          </a:p>
        </p:txBody>
      </p:sp>
      <p:sp>
        <p:nvSpPr>
          <p:cNvPr id="3" name="Content Placeholder 2"/>
          <p:cNvSpPr>
            <a:spLocks noGrp="1"/>
          </p:cNvSpPr>
          <p:nvPr>
            <p:ph idx="1"/>
          </p:nvPr>
        </p:nvSpPr>
        <p:spPr/>
        <p:txBody>
          <a:bodyPr>
            <a:normAutofit/>
          </a:bodyPr>
          <a:lstStyle/>
          <a:p>
            <a:r>
              <a:rPr lang="en-US" sz="4000" dirty="0"/>
              <a:t>Label type summary:</a:t>
            </a:r>
          </a:p>
          <a:p>
            <a:pPr lvl="1"/>
            <a:r>
              <a:rPr lang="en-US" sz="3600" dirty="0"/>
              <a:t>Kit Number Labels </a:t>
            </a:r>
          </a:p>
          <a:p>
            <a:pPr lvl="1"/>
            <a:r>
              <a:rPr lang="en-US" sz="3600" dirty="0"/>
              <a:t>Site and ADCS ID Labels </a:t>
            </a:r>
          </a:p>
          <a:p>
            <a:pPr lvl="1"/>
            <a:r>
              <a:rPr lang="en-US" sz="3600" dirty="0"/>
              <a:t>Aliquot Tube Labels </a:t>
            </a:r>
          </a:p>
          <a:p>
            <a:pPr lvl="2"/>
            <a:r>
              <a:rPr lang="en-US" sz="3200" dirty="0"/>
              <a:t>Differ by specimen type</a:t>
            </a:r>
            <a:endParaRPr lang="en-US" sz="4000" dirty="0"/>
          </a:p>
          <a:p>
            <a:pPr lvl="1"/>
            <a:r>
              <a:rPr lang="en-US" sz="3600" dirty="0"/>
              <a:t>Sarstedt CSF Tube Label</a:t>
            </a:r>
          </a:p>
          <a:p>
            <a:r>
              <a:rPr lang="en-US" sz="4000" dirty="0"/>
              <a:t>All labels are provided in the kits </a:t>
            </a:r>
          </a:p>
        </p:txBody>
      </p:sp>
    </p:spTree>
    <p:extLst>
      <p:ext uri="{BB962C8B-B14F-4D97-AF65-F5344CB8AC3E}">
        <p14:creationId xmlns:p14="http://schemas.microsoft.com/office/powerpoint/2010/main" val="65979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Specimen Labels: </a:t>
            </a:r>
            <a:r>
              <a:rPr lang="en-US" dirty="0"/>
              <a:t>Kit Number Labels </a:t>
            </a:r>
          </a:p>
        </p:txBody>
      </p:sp>
      <p:sp>
        <p:nvSpPr>
          <p:cNvPr id="3" name="Content Placeholder 2"/>
          <p:cNvSpPr>
            <a:spLocks noGrp="1"/>
          </p:cNvSpPr>
          <p:nvPr>
            <p:ph idx="1"/>
          </p:nvPr>
        </p:nvSpPr>
        <p:spPr>
          <a:xfrm>
            <a:off x="838200" y="1825625"/>
            <a:ext cx="6098177" cy="4687470"/>
          </a:xfrm>
        </p:spPr>
        <p:txBody>
          <a:bodyPr>
            <a:normAutofit fontScale="92500" lnSpcReduction="20000"/>
          </a:bodyPr>
          <a:lstStyle/>
          <a:p>
            <a:r>
              <a:rPr lang="en-US" sz="3200" dirty="0"/>
              <a:t>Used to track patient samples and provide quality assurance</a:t>
            </a:r>
          </a:p>
          <a:p>
            <a:r>
              <a:rPr lang="en-US" sz="3200" dirty="0"/>
              <a:t>Will be placed on: </a:t>
            </a:r>
          </a:p>
          <a:p>
            <a:pPr lvl="1"/>
            <a:r>
              <a:rPr lang="en-US" sz="2800" dirty="0"/>
              <a:t>All blood collection tubes</a:t>
            </a:r>
          </a:p>
          <a:p>
            <a:pPr lvl="1"/>
            <a:r>
              <a:rPr lang="en-US" sz="2800" dirty="0"/>
              <a:t>Biological Sample and Shipment Notification Form </a:t>
            </a:r>
          </a:p>
          <a:p>
            <a:pPr lvl="1"/>
            <a:r>
              <a:rPr lang="en-US" sz="2800" dirty="0"/>
              <a:t>CSF Sample and Shipment Notification Form </a:t>
            </a:r>
          </a:p>
          <a:p>
            <a:pPr lvl="2"/>
            <a:r>
              <a:rPr lang="en-US" sz="2400" dirty="0">
                <a:solidFill>
                  <a:srgbClr val="FF0000"/>
                </a:solidFill>
              </a:rPr>
              <a:t>CSF samples will have a different kit number than blood samples </a:t>
            </a:r>
          </a:p>
          <a:p>
            <a:pPr lvl="1"/>
            <a:r>
              <a:rPr lang="en-US" sz="3000" dirty="0"/>
              <a:t>Outside of </a:t>
            </a:r>
            <a:r>
              <a:rPr lang="en-US" sz="3000" dirty="0" err="1"/>
              <a:t>microcentrifuge</a:t>
            </a:r>
            <a:r>
              <a:rPr lang="en-US" sz="3000" dirty="0"/>
              <a:t> box(</a:t>
            </a:r>
            <a:r>
              <a:rPr lang="en-US" sz="3000" dirty="0" err="1"/>
              <a:t>es</a:t>
            </a:r>
            <a:r>
              <a:rPr lang="en-US" sz="3000" dirty="0"/>
              <a:t>) that contain aliquot tubes during storage and shipment </a:t>
            </a:r>
          </a:p>
          <a:p>
            <a:pPr marL="0" indent="0">
              <a:buNone/>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060" y="2086586"/>
            <a:ext cx="3018965" cy="3147860"/>
          </a:xfrm>
          <a:prstGeom prst="rect">
            <a:avLst/>
          </a:prstGeom>
          <a:noFill/>
        </p:spPr>
      </p:pic>
    </p:spTree>
    <p:extLst>
      <p:ext uri="{BB962C8B-B14F-4D97-AF65-F5344CB8AC3E}">
        <p14:creationId xmlns:p14="http://schemas.microsoft.com/office/powerpoint/2010/main" val="1146287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Specimen Labels: </a:t>
            </a:r>
            <a:r>
              <a:rPr lang="en-US" dirty="0"/>
              <a:t>Site and ADCS ID Labels</a:t>
            </a:r>
          </a:p>
        </p:txBody>
      </p:sp>
      <p:sp>
        <p:nvSpPr>
          <p:cNvPr id="3" name="Content Placeholder 2"/>
          <p:cNvSpPr>
            <a:spLocks noGrp="1"/>
          </p:cNvSpPr>
          <p:nvPr>
            <p:ph idx="1"/>
          </p:nvPr>
        </p:nvSpPr>
        <p:spPr>
          <a:xfrm>
            <a:off x="838200" y="1825625"/>
            <a:ext cx="6348663" cy="4351338"/>
          </a:xfrm>
        </p:spPr>
        <p:txBody>
          <a:bodyPr>
            <a:normAutofit fontScale="92500"/>
          </a:bodyPr>
          <a:lstStyle/>
          <a:p>
            <a:r>
              <a:rPr lang="en-US" dirty="0"/>
              <a:t>Subjects will be identified by their site ID and ADCS ID</a:t>
            </a:r>
          </a:p>
          <a:p>
            <a:r>
              <a:rPr lang="en-US" dirty="0"/>
              <a:t>Sites will be responsible for handwriting the IDs on the provided labels</a:t>
            </a:r>
          </a:p>
          <a:p>
            <a:pPr lvl="1"/>
            <a:r>
              <a:rPr lang="en-US" dirty="0"/>
              <a:t>Fill in labels prior to adhering to tubes </a:t>
            </a:r>
          </a:p>
          <a:p>
            <a:pPr lvl="1"/>
            <a:r>
              <a:rPr lang="en-US" dirty="0"/>
              <a:t>Must use fine-point marker </a:t>
            </a:r>
          </a:p>
          <a:p>
            <a:pPr lvl="1"/>
            <a:r>
              <a:rPr lang="en-US" dirty="0"/>
              <a:t>Each site will receive a 2-pack of markers in initial kit supply </a:t>
            </a:r>
          </a:p>
          <a:p>
            <a:r>
              <a:rPr lang="en-US" dirty="0"/>
              <a:t>Labels will be placed on all collection tubes: </a:t>
            </a:r>
          </a:p>
          <a:p>
            <a:pPr lvl="1"/>
            <a:r>
              <a:rPr lang="en-US" dirty="0"/>
              <a:t>EDTA Lavender Top Tube (10 ml)</a:t>
            </a:r>
          </a:p>
          <a:p>
            <a:pPr lvl="1"/>
            <a:r>
              <a:rPr lang="en-US" dirty="0"/>
              <a:t>Serum Red Top Tube (10 ml)</a:t>
            </a:r>
          </a:p>
          <a:p>
            <a:pPr lvl="1"/>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015" y="2357499"/>
            <a:ext cx="3361659" cy="3287589"/>
          </a:xfrm>
          <a:prstGeom prst="rect">
            <a:avLst/>
          </a:prstGeom>
          <a:noFill/>
        </p:spPr>
      </p:pic>
      <p:sp>
        <p:nvSpPr>
          <p:cNvPr id="5" name="Text Box 2"/>
          <p:cNvSpPr txBox="1">
            <a:spLocks noChangeArrowheads="1"/>
          </p:cNvSpPr>
          <p:nvPr/>
        </p:nvSpPr>
        <p:spPr bwMode="auto">
          <a:xfrm>
            <a:off x="7749261" y="3718717"/>
            <a:ext cx="2539989" cy="661403"/>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ADCS ID: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611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Specimen Labels: </a:t>
            </a:r>
            <a:r>
              <a:rPr lang="en-US" dirty="0"/>
              <a:t>Sarstedt CSF Tube Label</a:t>
            </a:r>
          </a:p>
        </p:txBody>
      </p:sp>
      <p:sp>
        <p:nvSpPr>
          <p:cNvPr id="3" name="Content Placeholder 2"/>
          <p:cNvSpPr>
            <a:spLocks noGrp="1"/>
          </p:cNvSpPr>
          <p:nvPr>
            <p:ph idx="1"/>
          </p:nvPr>
        </p:nvSpPr>
        <p:spPr>
          <a:xfrm>
            <a:off x="838200" y="1825625"/>
            <a:ext cx="6348663" cy="4351338"/>
          </a:xfrm>
        </p:spPr>
        <p:txBody>
          <a:bodyPr>
            <a:normAutofit/>
          </a:bodyPr>
          <a:lstStyle/>
          <a:p>
            <a:r>
              <a:rPr lang="en-US" dirty="0"/>
              <a:t>Used to track respective participants 2ml Sarstedt CSF Tube</a:t>
            </a:r>
          </a:p>
          <a:p>
            <a:r>
              <a:rPr lang="en-US" dirty="0"/>
              <a:t>Sites will be responsible for applying this label to the 2ml Sarstedt Tube.</a:t>
            </a:r>
          </a:p>
          <a:p>
            <a:pPr lvl="1"/>
            <a:r>
              <a:rPr lang="en-US" sz="2800" b="1" dirty="0">
                <a:solidFill>
                  <a:srgbClr val="FF0000"/>
                </a:solidFill>
              </a:rPr>
              <a:t>This label will differ from the CSF Aliquot Tube labels that will be placed on the CSF orange cap cryovials.</a:t>
            </a:r>
          </a:p>
        </p:txBody>
      </p:sp>
      <p:pic>
        <p:nvPicPr>
          <p:cNvPr id="6" name="Picture 5">
            <a:extLst>
              <a:ext uri="{FF2B5EF4-FFF2-40B4-BE49-F238E27FC236}">
                <a16:creationId xmlns:a16="http://schemas.microsoft.com/office/drawing/2014/main" id="{2A72A81B-1D62-1DB0-EFAC-7AD0239C02E3}"/>
              </a:ext>
            </a:extLst>
          </p:cNvPr>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4430" r="1889"/>
          <a:stretch/>
        </p:blipFill>
        <p:spPr bwMode="auto">
          <a:xfrm>
            <a:off x="8085220" y="1963292"/>
            <a:ext cx="3268580" cy="32328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87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Specimen Labels: </a:t>
            </a:r>
            <a:r>
              <a:rPr lang="en-US" dirty="0"/>
              <a:t>Aliquot Tube Labels </a:t>
            </a:r>
          </a:p>
        </p:txBody>
      </p:sp>
      <p:sp>
        <p:nvSpPr>
          <p:cNvPr id="6" name="Content Placeholder 2"/>
          <p:cNvSpPr txBox="1">
            <a:spLocks/>
          </p:cNvSpPr>
          <p:nvPr/>
        </p:nvSpPr>
        <p:spPr>
          <a:xfrm>
            <a:off x="5287376" y="2676862"/>
            <a:ext cx="6393976" cy="549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Study Name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7" name="Content Placeholder 2"/>
          <p:cNvSpPr txBox="1">
            <a:spLocks/>
          </p:cNvSpPr>
          <p:nvPr/>
        </p:nvSpPr>
        <p:spPr>
          <a:xfrm>
            <a:off x="5287375" y="3556785"/>
            <a:ext cx="6393976" cy="5490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Sample Type (Plasma, Buffy Coat, Serum, or CSF)</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8" name="Content Placeholder 2"/>
          <p:cNvSpPr txBox="1">
            <a:spLocks/>
          </p:cNvSpPr>
          <p:nvPr/>
        </p:nvSpPr>
        <p:spPr>
          <a:xfrm>
            <a:off x="5287374" y="4320553"/>
            <a:ext cx="6393976" cy="896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Kit # (Assigned by NCRAD and unique to the subject and visit)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0" name="Right Arrow 9"/>
          <p:cNvSpPr/>
          <p:nvPr/>
        </p:nvSpPr>
        <p:spPr>
          <a:xfrm rot="10800000">
            <a:off x="4160862" y="2694212"/>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4160861" y="3572018"/>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4160860" y="4332020"/>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25812" y="2142429"/>
            <a:ext cx="3402061" cy="3547391"/>
            <a:chOff x="0" y="0"/>
            <a:chExt cx="1426845" cy="148780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6845" cy="1487805"/>
            </a:xfrm>
            <a:prstGeom prst="rect">
              <a:avLst/>
            </a:prstGeom>
            <a:noFill/>
          </p:spPr>
        </p:pic>
        <p:sp>
          <p:nvSpPr>
            <p:cNvPr id="16" name="Text Box 2"/>
            <p:cNvSpPr txBox="1">
              <a:spLocks noChangeArrowheads="1"/>
            </p:cNvSpPr>
            <p:nvPr/>
          </p:nvSpPr>
          <p:spPr bwMode="auto">
            <a:xfrm>
              <a:off x="102358" y="143302"/>
              <a:ext cx="1214120" cy="114617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VIVA-MIND</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Plasma </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Kit: 250001</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44657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654"/>
            <a:ext cx="10876124" cy="1273516"/>
          </a:xfrm>
        </p:spPr>
        <p:txBody>
          <a:bodyPr/>
          <a:lstStyle/>
          <a:p>
            <a:pPr algn="ctr"/>
            <a:r>
              <a:rPr lang="en-US" b="1" dirty="0"/>
              <a:t>Specimen Labels: </a:t>
            </a:r>
            <a:r>
              <a:rPr lang="en-US" dirty="0"/>
              <a:t>2ML Sarstedt CSF Tube Label</a:t>
            </a:r>
          </a:p>
        </p:txBody>
      </p:sp>
      <p:sp>
        <p:nvSpPr>
          <p:cNvPr id="6" name="Content Placeholder 2"/>
          <p:cNvSpPr txBox="1">
            <a:spLocks/>
          </p:cNvSpPr>
          <p:nvPr/>
        </p:nvSpPr>
        <p:spPr>
          <a:xfrm>
            <a:off x="7470164" y="2680674"/>
            <a:ext cx="6393976" cy="549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Study Name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7" name="Content Placeholder 2"/>
          <p:cNvSpPr txBox="1">
            <a:spLocks/>
          </p:cNvSpPr>
          <p:nvPr/>
        </p:nvSpPr>
        <p:spPr>
          <a:xfrm>
            <a:off x="7559842" y="3877861"/>
            <a:ext cx="3505002" cy="59978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Sample Type (Plasma, Buffy Coat, Serum, or CSF)</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8" name="Content Placeholder 2"/>
          <p:cNvSpPr txBox="1">
            <a:spLocks/>
          </p:cNvSpPr>
          <p:nvPr/>
        </p:nvSpPr>
        <p:spPr>
          <a:xfrm>
            <a:off x="7514998" y="4477648"/>
            <a:ext cx="4037666" cy="1165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Kit # (Assigned by NCRAD and unique to the subject and visit)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0" name="Right Arrow 9"/>
          <p:cNvSpPr/>
          <p:nvPr/>
        </p:nvSpPr>
        <p:spPr>
          <a:xfrm rot="10800000">
            <a:off x="6376633" y="3362035"/>
            <a:ext cx="1093526" cy="40473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6376632" y="3942743"/>
            <a:ext cx="1138365" cy="42381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6376630" y="4542530"/>
            <a:ext cx="1183205" cy="40943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D8E4A61-6172-52CC-7152-03B6FA4F8F38}"/>
              </a:ext>
            </a:extLst>
          </p:cNvPr>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4430" r="1889"/>
          <a:stretch/>
        </p:blipFill>
        <p:spPr bwMode="auto">
          <a:xfrm>
            <a:off x="3164378" y="2534997"/>
            <a:ext cx="3212255" cy="3177161"/>
          </a:xfrm>
          <a:prstGeom prst="rect">
            <a:avLst/>
          </a:prstGeom>
          <a:noFill/>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A7243AE4-353D-4E12-EF7F-C6DF4B91474D}"/>
              </a:ext>
            </a:extLst>
          </p:cNvPr>
          <p:cNvSpPr txBox="1">
            <a:spLocks/>
          </p:cNvSpPr>
          <p:nvPr/>
        </p:nvSpPr>
        <p:spPr>
          <a:xfrm>
            <a:off x="7559842" y="3298079"/>
            <a:ext cx="3505002" cy="599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Specimen Barcode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3" name="Right Arrow 9">
            <a:extLst>
              <a:ext uri="{FF2B5EF4-FFF2-40B4-BE49-F238E27FC236}">
                <a16:creationId xmlns:a16="http://schemas.microsoft.com/office/drawing/2014/main" id="{DD61593B-F63C-A049-F28C-88CB8CFCBDF8}"/>
              </a:ext>
            </a:extLst>
          </p:cNvPr>
          <p:cNvSpPr/>
          <p:nvPr/>
        </p:nvSpPr>
        <p:spPr>
          <a:xfrm rot="10800000">
            <a:off x="6376635" y="2709239"/>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0EE8718-B8A6-E5B7-BBDD-3631B575FF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70" b="32130"/>
          <a:stretch/>
        </p:blipFill>
        <p:spPr bwMode="auto">
          <a:xfrm rot="5400000">
            <a:off x="-1505641" y="3272060"/>
            <a:ext cx="5124305" cy="1157670"/>
          </a:xfrm>
          <a:prstGeom prst="rect">
            <a:avLst/>
          </a:prstGeom>
          <a:noFill/>
          <a:ln>
            <a:noFill/>
          </a:ln>
          <a:extLst>
            <a:ext uri="{53640926-AAD7-44D8-BBD7-CCE9431645EC}">
              <a14:shadowObscured xmlns:a14="http://schemas.microsoft.com/office/drawing/2010/main"/>
            </a:ext>
          </a:extLst>
        </p:spPr>
      </p:pic>
      <p:sp>
        <p:nvSpPr>
          <p:cNvPr id="18" name="Right Arrow 9">
            <a:extLst>
              <a:ext uri="{FF2B5EF4-FFF2-40B4-BE49-F238E27FC236}">
                <a16:creationId xmlns:a16="http://schemas.microsoft.com/office/drawing/2014/main" id="{7E2255AB-01D0-26DA-236F-E13A20FD52B6}"/>
              </a:ext>
            </a:extLst>
          </p:cNvPr>
          <p:cNvSpPr/>
          <p:nvPr/>
        </p:nvSpPr>
        <p:spPr>
          <a:xfrm rot="10800000">
            <a:off x="1635347" y="3737496"/>
            <a:ext cx="1455365" cy="5164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926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r>
              <a:rPr lang="en-US" dirty="0"/>
              <a:t>Blood Collection Tubes</a:t>
            </a:r>
          </a:p>
        </p:txBody>
      </p:sp>
      <p:sp>
        <p:nvSpPr>
          <p:cNvPr id="3" name="Content Placeholder 2"/>
          <p:cNvSpPr>
            <a:spLocks noGrp="1"/>
          </p:cNvSpPr>
          <p:nvPr>
            <p:ph idx="1"/>
          </p:nvPr>
        </p:nvSpPr>
        <p:spPr>
          <a:xfrm>
            <a:off x="836069" y="1703387"/>
            <a:ext cx="5374726" cy="4578659"/>
          </a:xfrm>
        </p:spPr>
        <p:txBody>
          <a:bodyPr>
            <a:normAutofit/>
          </a:bodyPr>
          <a:lstStyle/>
          <a:p>
            <a:r>
              <a:rPr lang="en-US" sz="3200" dirty="0"/>
              <a:t>All collection tubes will have two labels: </a:t>
            </a:r>
          </a:p>
          <a:p>
            <a:pPr lvl="1"/>
            <a:r>
              <a:rPr lang="en-US" sz="2800" dirty="0"/>
              <a:t>Kit Number Label</a:t>
            </a:r>
          </a:p>
          <a:p>
            <a:pPr lvl="1"/>
            <a:r>
              <a:rPr lang="en-US" sz="2800" dirty="0"/>
              <a:t>Site and ADCS ID Label </a:t>
            </a:r>
          </a:p>
        </p:txBody>
      </p:sp>
      <p:pic>
        <p:nvPicPr>
          <p:cNvPr id="33" name="Picture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99" y="4127878"/>
            <a:ext cx="1586757" cy="1465928"/>
          </a:xfrm>
          <a:prstGeom prst="rect">
            <a:avLst/>
          </a:prstGeom>
          <a:noFill/>
        </p:spPr>
      </p:pic>
      <p:sp>
        <p:nvSpPr>
          <p:cNvPr id="34" name="TextBox 33"/>
          <p:cNvSpPr txBox="1"/>
          <p:nvPr/>
        </p:nvSpPr>
        <p:spPr>
          <a:xfrm>
            <a:off x="2102218" y="3571690"/>
            <a:ext cx="1008609" cy="400110"/>
          </a:xfrm>
          <a:prstGeom prst="rect">
            <a:avLst/>
          </a:prstGeom>
          <a:noFill/>
        </p:spPr>
        <p:txBody>
          <a:bodyPr wrap="none" rtlCol="0">
            <a:spAutoFit/>
          </a:bodyPr>
          <a:lstStyle/>
          <a:p>
            <a:r>
              <a:rPr lang="en-US" sz="2000" b="1" dirty="0">
                <a:solidFill>
                  <a:srgbClr val="C00000"/>
                </a:solidFill>
              </a:rPr>
              <a:t>Label 1:</a:t>
            </a:r>
          </a:p>
        </p:txBody>
      </p:sp>
      <p:sp>
        <p:nvSpPr>
          <p:cNvPr id="35" name="TextBox 34"/>
          <p:cNvSpPr txBox="1"/>
          <p:nvPr/>
        </p:nvSpPr>
        <p:spPr>
          <a:xfrm>
            <a:off x="4429072" y="3701379"/>
            <a:ext cx="1008609" cy="400110"/>
          </a:xfrm>
          <a:prstGeom prst="rect">
            <a:avLst/>
          </a:prstGeom>
          <a:noFill/>
        </p:spPr>
        <p:txBody>
          <a:bodyPr wrap="none" rtlCol="0">
            <a:spAutoFit/>
          </a:bodyPr>
          <a:lstStyle/>
          <a:p>
            <a:r>
              <a:rPr lang="en-US" sz="2000" b="1" dirty="0">
                <a:solidFill>
                  <a:srgbClr val="C00000"/>
                </a:solidFill>
              </a:rPr>
              <a:t>Label 2:</a:t>
            </a:r>
          </a:p>
        </p:txBody>
      </p:sp>
      <p:sp>
        <p:nvSpPr>
          <p:cNvPr id="38" name="TextBox 37"/>
          <p:cNvSpPr txBox="1"/>
          <p:nvPr/>
        </p:nvSpPr>
        <p:spPr>
          <a:xfrm>
            <a:off x="6647792" y="4168709"/>
            <a:ext cx="1941643" cy="646331"/>
          </a:xfrm>
          <a:prstGeom prst="rect">
            <a:avLst/>
          </a:prstGeom>
          <a:solidFill>
            <a:schemeClr val="bg1"/>
          </a:solidFill>
          <a:ln>
            <a:solidFill>
              <a:schemeClr val="tx1"/>
            </a:solidFill>
          </a:ln>
        </p:spPr>
        <p:txBody>
          <a:bodyPr wrap="square" rtlCol="0">
            <a:spAutoFit/>
          </a:bodyPr>
          <a:lstStyle/>
          <a:p>
            <a:pPr algn="ctr"/>
            <a:r>
              <a:rPr lang="en-US" dirty="0"/>
              <a:t>Site and ADCS ID Label</a:t>
            </a:r>
          </a:p>
        </p:txBody>
      </p:sp>
      <p:sp>
        <p:nvSpPr>
          <p:cNvPr id="40" name="TextBox 39"/>
          <p:cNvSpPr txBox="1"/>
          <p:nvPr/>
        </p:nvSpPr>
        <p:spPr>
          <a:xfrm>
            <a:off x="6712757" y="3133568"/>
            <a:ext cx="1811714" cy="369332"/>
          </a:xfrm>
          <a:prstGeom prst="rect">
            <a:avLst/>
          </a:prstGeom>
          <a:solidFill>
            <a:schemeClr val="bg1"/>
          </a:solidFill>
          <a:ln>
            <a:solidFill>
              <a:schemeClr val="tx1"/>
            </a:solidFill>
          </a:ln>
        </p:spPr>
        <p:txBody>
          <a:bodyPr wrap="none" rtlCol="0">
            <a:spAutoFit/>
          </a:bodyPr>
          <a:lstStyle/>
          <a:p>
            <a:pPr algn="ctr"/>
            <a:r>
              <a:rPr lang="en-US" dirty="0"/>
              <a:t>Kit Number Label</a:t>
            </a:r>
          </a:p>
        </p:txBody>
      </p:sp>
      <p:sp>
        <p:nvSpPr>
          <p:cNvPr id="27" name="Text Box 2"/>
          <p:cNvSpPr txBox="1">
            <a:spLocks noChangeArrowheads="1"/>
          </p:cNvSpPr>
          <p:nvPr/>
        </p:nvSpPr>
        <p:spPr bwMode="auto">
          <a:xfrm>
            <a:off x="4231280" y="4692754"/>
            <a:ext cx="1151212" cy="461187"/>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ADCS ID: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05" y="4075852"/>
            <a:ext cx="1489258" cy="1569980"/>
          </a:xfrm>
          <a:prstGeom prst="rect">
            <a:avLst/>
          </a:prstGeom>
          <a:noFill/>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9211945" y="1842932"/>
            <a:ext cx="2141855" cy="3857625"/>
          </a:xfrm>
          <a:prstGeom prst="rect">
            <a:avLst/>
          </a:prstGeom>
          <a:ln w="12700">
            <a:solidFill>
              <a:schemeClr val="tx1"/>
            </a:solidFill>
          </a:ln>
        </p:spPr>
      </p:pic>
      <p:sp>
        <p:nvSpPr>
          <p:cNvPr id="15" name="Right Arrow 14"/>
          <p:cNvSpPr>
            <a:spLocks/>
          </p:cNvSpPr>
          <p:nvPr/>
        </p:nvSpPr>
        <p:spPr>
          <a:xfrm>
            <a:off x="8707231" y="3185602"/>
            <a:ext cx="756920" cy="368935"/>
          </a:xfrm>
          <a:prstGeom prst="rightArrow">
            <a:avLst/>
          </a:prstGeom>
          <a:solidFill>
            <a:srgbClr val="FFFF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Arrow 15"/>
          <p:cNvSpPr>
            <a:spLocks/>
          </p:cNvSpPr>
          <p:nvPr/>
        </p:nvSpPr>
        <p:spPr>
          <a:xfrm>
            <a:off x="8715689" y="4168709"/>
            <a:ext cx="756920" cy="359355"/>
          </a:xfrm>
          <a:prstGeom prst="rightArrow">
            <a:avLst/>
          </a:prstGeom>
          <a:solidFill>
            <a:srgbClr val="FFFF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3802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Specimen Labels: </a:t>
            </a:r>
            <a:r>
              <a:rPr lang="en-US" dirty="0"/>
              <a:t>Aliquot Tube Labels (Plasma, Buffy Coat, Serum, and CSF)</a:t>
            </a:r>
          </a:p>
        </p:txBody>
      </p:sp>
      <p:pic>
        <p:nvPicPr>
          <p:cNvPr id="6" name="Picture 5" descr="C:\Users\mipetkov\AppData\Local\Microsoft\Windows\INetCache\Content.Word\186018088_1788359824670167_7823181412328950995_n.jpg">
            <a:extLst>
              <a:ext uri="{FF2B5EF4-FFF2-40B4-BE49-F238E27FC236}">
                <a16:creationId xmlns:a16="http://schemas.microsoft.com/office/drawing/2014/main" id="{FD48660D-E207-4BCB-8979-AA2DB9A26867}"/>
              </a:ext>
            </a:extLst>
          </p:cNvPr>
          <p:cNvPicPr/>
          <p:nvPr/>
        </p:nvPicPr>
        <p:blipFill rotWithShape="1">
          <a:blip r:embed="rId2" cstate="print">
            <a:extLst>
              <a:ext uri="{28A0092B-C50C-407E-A947-70E740481C1C}">
                <a14:useLocalDpi xmlns:a14="http://schemas.microsoft.com/office/drawing/2010/main" val="0"/>
              </a:ext>
            </a:extLst>
          </a:blip>
          <a:srcRect l="35566" t="81597" r="31315" b="4026"/>
          <a:stretch/>
        </p:blipFill>
        <p:spPr bwMode="auto">
          <a:xfrm rot="5400000">
            <a:off x="6590298" y="3203292"/>
            <a:ext cx="1913405" cy="898668"/>
          </a:xfrm>
          <a:prstGeom prst="rect">
            <a:avLst/>
          </a:prstGeom>
          <a:noFill/>
          <a:ln w="12700">
            <a:solidFill>
              <a:schemeClr val="tx1"/>
            </a:solid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1198DA7C-2529-4888-8138-C990186647FE}"/>
              </a:ext>
            </a:extLst>
          </p:cNvPr>
          <p:cNvGrpSpPr/>
          <p:nvPr/>
        </p:nvGrpSpPr>
        <p:grpSpPr>
          <a:xfrm>
            <a:off x="2498628" y="2534314"/>
            <a:ext cx="2838303" cy="2485561"/>
            <a:chOff x="0" y="0"/>
            <a:chExt cx="1426845" cy="1487805"/>
          </a:xfrm>
        </p:grpSpPr>
        <p:pic>
          <p:nvPicPr>
            <p:cNvPr id="7" name="Picture 6">
              <a:extLst>
                <a:ext uri="{FF2B5EF4-FFF2-40B4-BE49-F238E27FC236}">
                  <a16:creationId xmlns:a16="http://schemas.microsoft.com/office/drawing/2014/main" id="{38497960-1781-4C09-86B4-F4A5B3AA26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26845" cy="1487805"/>
            </a:xfrm>
            <a:prstGeom prst="rect">
              <a:avLst/>
            </a:prstGeom>
            <a:noFill/>
          </p:spPr>
        </p:pic>
        <p:sp>
          <p:nvSpPr>
            <p:cNvPr id="8" name="Text Box 2">
              <a:extLst>
                <a:ext uri="{FF2B5EF4-FFF2-40B4-BE49-F238E27FC236}">
                  <a16:creationId xmlns:a16="http://schemas.microsoft.com/office/drawing/2014/main" id="{D8FEEFAA-D0CB-41C7-A617-0272C30812A8}"/>
                </a:ext>
              </a:extLst>
            </p:cNvPr>
            <p:cNvSpPr txBox="1">
              <a:spLocks noChangeArrowheads="1"/>
            </p:cNvSpPr>
            <p:nvPr/>
          </p:nvSpPr>
          <p:spPr bwMode="auto">
            <a:xfrm>
              <a:off x="102358" y="143302"/>
              <a:ext cx="1214120" cy="114617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VIVA-MIND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Plasma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Kit: 250002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Right Arrow 14">
            <a:extLst>
              <a:ext uri="{FF2B5EF4-FFF2-40B4-BE49-F238E27FC236}">
                <a16:creationId xmlns:a16="http://schemas.microsoft.com/office/drawing/2014/main" id="{9817A21F-CF2A-4A0E-9F78-8F1D51C6B4B5}"/>
              </a:ext>
            </a:extLst>
          </p:cNvPr>
          <p:cNvSpPr>
            <a:spLocks/>
          </p:cNvSpPr>
          <p:nvPr/>
        </p:nvSpPr>
        <p:spPr>
          <a:xfrm>
            <a:off x="5540543" y="3468158"/>
            <a:ext cx="1312377" cy="368935"/>
          </a:xfrm>
          <a:prstGeom prst="rightArrow">
            <a:avLst/>
          </a:prstGeom>
          <a:solidFill>
            <a:srgbClr val="FFFF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6926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Specimen Labels: </a:t>
            </a:r>
            <a:r>
              <a:rPr lang="en-US"/>
              <a:t>Labeling Biologic Samples</a:t>
            </a:r>
            <a:endParaRPr lang="en-US" dirty="0"/>
          </a:p>
        </p:txBody>
      </p:sp>
      <p:sp>
        <p:nvSpPr>
          <p:cNvPr id="3" name="Content Placeholder 2"/>
          <p:cNvSpPr txBox="1">
            <a:spLocks/>
          </p:cNvSpPr>
          <p:nvPr/>
        </p:nvSpPr>
        <p:spPr>
          <a:xfrm>
            <a:off x="838200" y="1825625"/>
            <a:ext cx="6027821"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ea typeface="Verdana" pitchFamily="34" charset="0"/>
                <a:cs typeface="Verdana" pitchFamily="34" charset="0"/>
              </a:rPr>
              <a:t>Label all collection and aliquot tubes </a:t>
            </a:r>
            <a:r>
              <a:rPr lang="en-GB" i="1" u="sng">
                <a:ea typeface="Verdana" pitchFamily="34" charset="0"/>
                <a:cs typeface="Verdana" pitchFamily="34" charset="0"/>
              </a:rPr>
              <a:t>before</a:t>
            </a:r>
            <a:r>
              <a:rPr lang="en-GB">
                <a:ea typeface="Verdana" pitchFamily="34" charset="0"/>
                <a:cs typeface="Verdana" pitchFamily="34" charset="0"/>
              </a:rPr>
              <a:t> cooling, collecting, processing or freezing samples.</a:t>
            </a:r>
          </a:p>
          <a:p>
            <a:pPr>
              <a:buFont typeface="Arial" panose="020B0604020202020204" pitchFamily="34" charset="0"/>
              <a:buNone/>
            </a:pPr>
            <a:endParaRPr lang="en-GB">
              <a:ea typeface="Verdana" pitchFamily="34" charset="0"/>
              <a:cs typeface="Verdana" pitchFamily="34" charset="0"/>
            </a:endParaRPr>
          </a:p>
          <a:p>
            <a:r>
              <a:rPr lang="en-US">
                <a:ea typeface="Verdana" pitchFamily="34" charset="0"/>
                <a:cs typeface="Verdana" pitchFamily="34" charset="0"/>
              </a:rPr>
              <a:t>Label only </a:t>
            </a:r>
            <a:r>
              <a:rPr lang="en-US" i="1" u="sng">
                <a:ea typeface="Verdana" pitchFamily="34" charset="0"/>
                <a:cs typeface="Verdana" pitchFamily="34" charset="0"/>
              </a:rPr>
              <a:t>1</a:t>
            </a:r>
            <a:r>
              <a:rPr lang="en-US">
                <a:ea typeface="Verdana" pitchFamily="34" charset="0"/>
                <a:cs typeface="Verdana" pitchFamily="34" charset="0"/>
              </a:rPr>
              <a:t> subject’s tubes at a time to avoid mix-ups.</a:t>
            </a:r>
          </a:p>
          <a:p>
            <a:pPr>
              <a:buFont typeface="Arial" panose="020B0604020202020204" pitchFamily="34" charset="0"/>
              <a:buNone/>
            </a:pPr>
            <a:endParaRPr lang="en-US">
              <a:ea typeface="Verdana" pitchFamily="34" charset="0"/>
              <a:cs typeface="Verdana" pitchFamily="34" charset="0"/>
            </a:endParaRPr>
          </a:p>
          <a:p>
            <a:r>
              <a:rPr lang="en-US">
                <a:ea typeface="Verdana" pitchFamily="34" charset="0"/>
                <a:cs typeface="Verdana" pitchFamily="34" charset="0"/>
              </a:rPr>
              <a:t>Wrap the label around the tube </a:t>
            </a:r>
            <a:r>
              <a:rPr lang="en-US" i="1" u="sng">
                <a:ea typeface="Verdana" pitchFamily="34" charset="0"/>
                <a:cs typeface="Verdana" pitchFamily="34" charset="0"/>
              </a:rPr>
              <a:t>horizontally</a:t>
            </a:r>
            <a:r>
              <a:rPr lang="en-US">
                <a:ea typeface="Verdana" pitchFamily="34" charset="0"/>
                <a:cs typeface="Verdana" pitchFamily="34" charset="0"/>
              </a:rPr>
              <a:t>. Label position is important for </a:t>
            </a:r>
            <a:r>
              <a:rPr lang="en-US" i="1" u="sng">
                <a:ea typeface="Verdana" pitchFamily="34" charset="0"/>
                <a:cs typeface="Verdana" pitchFamily="34" charset="0"/>
              </a:rPr>
              <a:t>all</a:t>
            </a:r>
            <a:r>
              <a:rPr lang="en-US">
                <a:ea typeface="Verdana" pitchFamily="34" charset="0"/>
                <a:cs typeface="Verdana" pitchFamily="34" charset="0"/>
              </a:rPr>
              <a:t> tube types.</a:t>
            </a:r>
          </a:p>
          <a:p>
            <a:pPr>
              <a:buFont typeface="Arial" panose="020B0604020202020204" pitchFamily="34" charset="0"/>
              <a:buNone/>
            </a:pPr>
            <a:endParaRPr lang="en-US">
              <a:ea typeface="Verdana" pitchFamily="34" charset="0"/>
              <a:cs typeface="Verdana" pitchFamily="34" charset="0"/>
            </a:endParaRPr>
          </a:p>
          <a:p>
            <a:r>
              <a:rPr lang="en-US">
                <a:ea typeface="Verdana" pitchFamily="34" charset="0"/>
                <a:cs typeface="Verdana" pitchFamily="34" charset="0"/>
              </a:rPr>
              <a:t>Make sure the label is completely adhered by rolling between your fingers.</a:t>
            </a:r>
            <a:endParaRPr lang="en-US" dirty="0">
              <a:ea typeface="Verdana" pitchFamily="34" charset="0"/>
              <a:cs typeface="Verdana"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250" t="2107" b="2465"/>
          <a:stretch/>
        </p:blipFill>
        <p:spPr bwMode="auto">
          <a:xfrm>
            <a:off x="7043392" y="2274114"/>
            <a:ext cx="3539794" cy="2902216"/>
          </a:xfrm>
          <a:prstGeom prst="rect">
            <a:avLst/>
          </a:prstGeom>
          <a:ln>
            <a:noFill/>
          </a:ln>
          <a:extLst>
            <a:ext uri="{53640926-AAD7-44D8-BBD7-CCE9431645EC}">
              <a14:shadowObscured xmlns:a14="http://schemas.microsoft.com/office/drawing/2010/main"/>
            </a:ext>
          </a:extLst>
        </p:spPr>
      </p:pic>
      <p:sp>
        <p:nvSpPr>
          <p:cNvPr id="7" name="Text Box 2"/>
          <p:cNvSpPr txBox="1">
            <a:spLocks noChangeArrowheads="1"/>
          </p:cNvSpPr>
          <p:nvPr/>
        </p:nvSpPr>
        <p:spPr bwMode="auto">
          <a:xfrm>
            <a:off x="7243980" y="3133075"/>
            <a:ext cx="997271" cy="69731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VIVA-MIND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Plasma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Kit: 250001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rot="5400000">
            <a:off x="9440402" y="3253839"/>
            <a:ext cx="997272" cy="7557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VIVA-MIND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Plasma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Kit: 250001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9260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4263" y="1391819"/>
            <a:ext cx="881914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Handling/Processing Study Specimens</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944" y="3946358"/>
            <a:ext cx="2625783" cy="1509056"/>
          </a:xfrm>
          <a:prstGeom prst="rect">
            <a:avLst/>
          </a:prstGeom>
        </p:spPr>
      </p:pic>
    </p:spTree>
    <p:extLst>
      <p:ext uri="{BB962C8B-B14F-4D97-AF65-F5344CB8AC3E}">
        <p14:creationId xmlns:p14="http://schemas.microsoft.com/office/powerpoint/2010/main" val="240706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r>
              <a:rPr lang="en-US" dirty="0"/>
              <a:t>Questions? </a:t>
            </a:r>
          </a:p>
          <a:p>
            <a:pPr marL="0" indent="0">
              <a:buNone/>
            </a:pPr>
            <a:r>
              <a:rPr lang="en-US" dirty="0"/>
              <a:t>   Please contact NCRAD Coordinator at:</a:t>
            </a:r>
          </a:p>
          <a:p>
            <a:pPr lvl="1"/>
            <a:r>
              <a:rPr lang="en-US" dirty="0">
                <a:latin typeface="Calibri" panose="020F0502020204030204" pitchFamily="34" charset="0"/>
              </a:rPr>
              <a:t>VIVAMIND Coordinator: </a:t>
            </a:r>
            <a:r>
              <a:rPr lang="en-US" dirty="0" err="1">
                <a:latin typeface="Calibri" panose="020F0502020204030204" pitchFamily="34" charset="0"/>
              </a:rPr>
              <a:t>Diont’e</a:t>
            </a:r>
            <a:r>
              <a:rPr lang="en-US" dirty="0">
                <a:latin typeface="Calibri" panose="020F0502020204030204" pitchFamily="34" charset="0"/>
              </a:rPr>
              <a:t> Keys</a:t>
            </a:r>
            <a:endParaRPr lang="en-US" dirty="0"/>
          </a:p>
          <a:p>
            <a:pPr lvl="1"/>
            <a:r>
              <a:rPr lang="en-US" dirty="0"/>
              <a:t>Phone: </a:t>
            </a:r>
            <a:r>
              <a:rPr lang="en-US" dirty="0">
                <a:effectLst/>
                <a:latin typeface="Calibri" panose="020F0502020204030204" pitchFamily="34" charset="0"/>
                <a:ea typeface="Calibri" panose="020F0502020204030204" pitchFamily="34" charset="0"/>
              </a:rPr>
              <a:t>317-274-7890</a:t>
            </a:r>
          </a:p>
          <a:p>
            <a:pPr lvl="1"/>
            <a:r>
              <a:rPr lang="en-US" dirty="0"/>
              <a:t>CRC email: </a:t>
            </a:r>
            <a:r>
              <a:rPr lang="en-US" dirty="0">
                <a:hlinkClick r:id="rId3"/>
              </a:rPr>
              <a:t>dlkeys@iupui.edu</a:t>
            </a:r>
            <a:endParaRPr lang="en-US" dirty="0"/>
          </a:p>
          <a:p>
            <a:pPr lvl="1"/>
            <a:r>
              <a:rPr lang="en-US" dirty="0"/>
              <a:t>Back-up email: </a:t>
            </a:r>
            <a:r>
              <a:rPr lang="en-US" dirty="0">
                <a:hlinkClick r:id="rId4"/>
              </a:rPr>
              <a:t>alzstudy@iu.edu</a:t>
            </a:r>
            <a:endParaRPr lang="en-US" dirty="0"/>
          </a:p>
          <a:p>
            <a:pPr lvl="1"/>
            <a:r>
              <a:rPr lang="en-US" dirty="0"/>
              <a:t>Website:  </a:t>
            </a:r>
            <a:r>
              <a:rPr lang="en-US" dirty="0">
                <a:hlinkClick r:id="rId5"/>
              </a:rPr>
              <a:t>www.ncrad.org</a:t>
            </a:r>
            <a:r>
              <a:rPr lang="en-US" dirty="0"/>
              <a:t> </a:t>
            </a:r>
          </a:p>
          <a:p>
            <a:pPr marL="0" indent="0">
              <a:buNone/>
            </a:pP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1541" y="2443626"/>
            <a:ext cx="3470566" cy="1994559"/>
          </a:xfrm>
          <a:prstGeom prst="rect">
            <a:avLst/>
          </a:prstGeom>
        </p:spPr>
      </p:pic>
    </p:spTree>
    <p:extLst>
      <p:ext uri="{BB962C8B-B14F-4D97-AF65-F5344CB8AC3E}">
        <p14:creationId xmlns:p14="http://schemas.microsoft.com/office/powerpoint/2010/main" val="308302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Site Required Equipment </a:t>
            </a:r>
            <a:endParaRPr lang="en-US" b="1" dirty="0"/>
          </a:p>
        </p:txBody>
      </p:sp>
      <p:sp>
        <p:nvSpPr>
          <p:cNvPr id="3" name="Content Placeholder 2"/>
          <p:cNvSpPr txBox="1">
            <a:spLocks/>
          </p:cNvSpPr>
          <p:nvPr/>
        </p:nvSpPr>
        <p:spPr>
          <a:xfrm>
            <a:off x="838200" y="1825624"/>
            <a:ext cx="5181600" cy="481580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Blood Collection/Safety Equipment:</a:t>
            </a:r>
          </a:p>
          <a:p>
            <a:pPr marL="514350" indent="-514350">
              <a:buFont typeface="+mj-lt"/>
              <a:buAutoNum type="arabicPeriod"/>
            </a:pPr>
            <a:r>
              <a:rPr lang="en-US" sz="2400" dirty="0"/>
              <a:t>Personal Protective Equipment (PPE)</a:t>
            </a:r>
          </a:p>
          <a:p>
            <a:pPr lvl="1"/>
            <a:r>
              <a:rPr lang="en-US" dirty="0"/>
              <a:t>Lab Coat, Safety Glasses</a:t>
            </a:r>
          </a:p>
          <a:p>
            <a:pPr marL="514350" indent="-514350">
              <a:buFont typeface="+mj-lt"/>
              <a:buAutoNum type="arabicPeriod"/>
            </a:pPr>
            <a:r>
              <a:rPr lang="en-US" sz="2400" dirty="0"/>
              <a:t>Tourniquet</a:t>
            </a:r>
          </a:p>
          <a:p>
            <a:pPr marL="514350" indent="-514350">
              <a:buFont typeface="+mj-lt"/>
              <a:buAutoNum type="arabicPeriod"/>
            </a:pPr>
            <a:r>
              <a:rPr lang="en-US" sz="2400" dirty="0"/>
              <a:t>Alcohol Prep Pad</a:t>
            </a:r>
          </a:p>
          <a:p>
            <a:pPr marL="514350" indent="-514350">
              <a:buFont typeface="+mj-lt"/>
              <a:buAutoNum type="arabicPeriod"/>
            </a:pPr>
            <a:r>
              <a:rPr lang="en-US" sz="2400" dirty="0"/>
              <a:t>Gauze Pad</a:t>
            </a:r>
          </a:p>
          <a:p>
            <a:pPr marL="514350" indent="-514350">
              <a:buFont typeface="+mj-lt"/>
              <a:buAutoNum type="arabicPeriod"/>
            </a:pPr>
            <a:r>
              <a:rPr lang="en-US" sz="2400" dirty="0"/>
              <a:t>Butterfly Needles</a:t>
            </a:r>
          </a:p>
          <a:p>
            <a:pPr marL="514350" indent="-514350">
              <a:buFont typeface="+mj-lt"/>
              <a:buAutoNum type="arabicPeriod"/>
            </a:pPr>
            <a:r>
              <a:rPr lang="en-US" sz="2400" dirty="0"/>
              <a:t>Bandage</a:t>
            </a:r>
          </a:p>
          <a:p>
            <a:pPr marL="514350" indent="-514350">
              <a:buFont typeface="+mj-lt"/>
              <a:buAutoNum type="arabicPeriod"/>
            </a:pPr>
            <a:r>
              <a:rPr lang="en-US" sz="2400" dirty="0"/>
              <a:t>Sharps Bin and Lid</a:t>
            </a:r>
          </a:p>
          <a:p>
            <a:pPr marL="514350" indent="-514350">
              <a:buFont typeface="+mj-lt"/>
              <a:buAutoNum type="arabicPeriod"/>
            </a:pPr>
            <a:r>
              <a:rPr lang="en-US" sz="2400" dirty="0"/>
              <a:t>Dry Ice</a:t>
            </a:r>
          </a:p>
        </p:txBody>
      </p:sp>
      <p:sp>
        <p:nvSpPr>
          <p:cNvPr id="4" name="Content Placeholder 3"/>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Processing/Storage Equipment:</a:t>
            </a:r>
          </a:p>
          <a:p>
            <a:pPr marL="514350" indent="-514350">
              <a:buFont typeface="+mj-lt"/>
              <a:buAutoNum type="arabicPeriod"/>
            </a:pPr>
            <a:r>
              <a:rPr lang="en-US" sz="2400"/>
              <a:t>Centrifuge capable of ≥2000 rcf with refrigeration to 4⁰C</a:t>
            </a:r>
          </a:p>
          <a:p>
            <a:pPr marL="514350" indent="-514350">
              <a:buFont typeface="+mj-lt"/>
              <a:buAutoNum type="arabicPeriod"/>
            </a:pPr>
            <a:r>
              <a:rPr lang="en-US" sz="2400"/>
              <a:t>-80⁰C Freezer</a:t>
            </a:r>
          </a:p>
          <a:p>
            <a:pPr marL="514350" indent="-514350">
              <a:buFont typeface="+mj-lt"/>
              <a:buAutoNum type="arabicPeriod"/>
            </a:pPr>
            <a:r>
              <a:rPr lang="en-US" sz="2400"/>
              <a:t>Wet Ice Bucket</a:t>
            </a:r>
            <a:endParaRPr lang="en-US" sz="2400" dirty="0"/>
          </a:p>
        </p:txBody>
      </p:sp>
    </p:spTree>
    <p:extLst>
      <p:ext uri="{BB962C8B-B14F-4D97-AF65-F5344CB8AC3E}">
        <p14:creationId xmlns:p14="http://schemas.microsoft.com/office/powerpoint/2010/main" val="381087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Blood Collection &amp; Processing: </a:t>
            </a:r>
            <a:r>
              <a:rPr lang="en-US" dirty="0"/>
              <a:t>Sample Collection Tube</a:t>
            </a:r>
          </a:p>
        </p:txBody>
      </p:sp>
      <p:graphicFrame>
        <p:nvGraphicFramePr>
          <p:cNvPr id="3" name="Table 2"/>
          <p:cNvGraphicFramePr>
            <a:graphicFrameLocks noGrp="1"/>
          </p:cNvGraphicFramePr>
          <p:nvPr>
            <p:extLst>
              <p:ext uri="{D42A27DB-BD31-4B8C-83A1-F6EECF244321}">
                <p14:modId xmlns:p14="http://schemas.microsoft.com/office/powerpoint/2010/main" val="3066082455"/>
              </p:ext>
            </p:extLst>
          </p:nvPr>
        </p:nvGraphicFramePr>
        <p:xfrm>
          <a:off x="838200" y="1690688"/>
          <a:ext cx="10515600" cy="381738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2362201">
                  <a:extLst>
                    <a:ext uri="{9D8B030D-6E8A-4147-A177-3AD203B41FA5}">
                      <a16:colId xmlns:a16="http://schemas.microsoft.com/office/drawing/2014/main" val="20001"/>
                    </a:ext>
                  </a:extLst>
                </a:gridCol>
                <a:gridCol w="4648199">
                  <a:extLst>
                    <a:ext uri="{9D8B030D-6E8A-4147-A177-3AD203B41FA5}">
                      <a16:colId xmlns:a16="http://schemas.microsoft.com/office/drawing/2014/main" val="20002"/>
                    </a:ext>
                  </a:extLst>
                </a:gridCol>
              </a:tblGrid>
              <a:tr h="1672717">
                <a:tc>
                  <a:txBody>
                    <a:bodyPr/>
                    <a:lstStyle/>
                    <a:p>
                      <a:pPr algn="ctr"/>
                      <a:r>
                        <a:rPr lang="en-US" sz="2800" dirty="0"/>
                        <a:t>Tube Type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2800" dirty="0"/>
                        <a:t>Number of Tubes Drawn (per visit)</a:t>
                      </a:r>
                    </a:p>
                  </a:txBody>
                  <a:tcPr anchor="ct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2800" dirty="0"/>
                        <a:t>Tube Image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10000"/>
                  </a:ext>
                </a:extLst>
              </a:tr>
              <a:tr h="1072336">
                <a:tc>
                  <a:txBody>
                    <a:bodyPr/>
                    <a:lstStyle/>
                    <a:p>
                      <a:r>
                        <a:rPr lang="en-US" sz="2400" dirty="0"/>
                        <a:t>Serum</a:t>
                      </a:r>
                      <a:r>
                        <a:rPr lang="en-US" sz="2400" baseline="0" dirty="0"/>
                        <a:t> (Red-Top) Tube (10 ml)</a:t>
                      </a:r>
                      <a:endParaRPr lang="en-US" sz="2400" dirty="0"/>
                    </a:p>
                  </a:txBody>
                  <a:tcPr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2400" dirty="0"/>
                        <a:t>1</a:t>
                      </a:r>
                    </a:p>
                  </a:txBody>
                  <a:tcPr anchor="ctr">
                    <a:solidFill>
                      <a:schemeClr val="bg2"/>
                    </a:solidFill>
                  </a:tcPr>
                </a:tc>
                <a:tc>
                  <a:txBody>
                    <a:bodyPr/>
                    <a:lstStyle/>
                    <a:p>
                      <a:endParaRPr lang="en-US" dirty="0"/>
                    </a:p>
                  </a:txBody>
                  <a:tcPr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1"/>
                  </a:ext>
                </a:extLst>
              </a:tr>
              <a:tr h="1072336">
                <a:tc>
                  <a:txBody>
                    <a:bodyPr/>
                    <a:lstStyle/>
                    <a:p>
                      <a:pPr algn="l"/>
                      <a:r>
                        <a:rPr lang="en-US" sz="2400" dirty="0"/>
                        <a:t>EDTA (Lavender-Top) Tube (10 ml)</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a:t>1</a:t>
                      </a:r>
                    </a:p>
                  </a:txBody>
                  <a:tcPr anchor="ctr">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7006891" y="4495377"/>
            <a:ext cx="4056970" cy="820859"/>
          </a:xfrm>
          <a:prstGeom prst="rect">
            <a:avLst/>
          </a:prstGeom>
        </p:spPr>
      </p:pic>
      <p:pic>
        <p:nvPicPr>
          <p:cNvPr id="7" name="Picture 6"/>
          <p:cNvPicPr>
            <a:picLocks noChangeAspect="1"/>
          </p:cNvPicPr>
          <p:nvPr/>
        </p:nvPicPr>
        <p:blipFill>
          <a:blip r:embed="rId3"/>
          <a:stretch>
            <a:fillRect/>
          </a:stretch>
        </p:blipFill>
        <p:spPr>
          <a:xfrm rot="10800000">
            <a:off x="7006890" y="3465273"/>
            <a:ext cx="3972941" cy="733015"/>
          </a:xfrm>
          <a:prstGeom prst="rect">
            <a:avLst/>
          </a:prstGeom>
        </p:spPr>
      </p:pic>
    </p:spTree>
    <p:extLst>
      <p:ext uri="{BB962C8B-B14F-4D97-AF65-F5344CB8AC3E}">
        <p14:creationId xmlns:p14="http://schemas.microsoft.com/office/powerpoint/2010/main" val="3382512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Blood Collection &amp; Processing: </a:t>
            </a:r>
            <a:r>
              <a:rPr lang="en-US" dirty="0"/>
              <a:t>Draw Order</a:t>
            </a:r>
            <a:br>
              <a:rPr lang="en-US" dirty="0"/>
            </a:br>
            <a:endParaRPr lang="en-US" dirty="0"/>
          </a:p>
        </p:txBody>
      </p:sp>
      <p:sp>
        <p:nvSpPr>
          <p:cNvPr id="4" name="Text Box 4"/>
          <p:cNvSpPr txBox="1">
            <a:spLocks noChangeArrowheads="1"/>
          </p:cNvSpPr>
          <p:nvPr/>
        </p:nvSpPr>
        <p:spPr bwMode="auto">
          <a:xfrm>
            <a:off x="1355074" y="1806766"/>
            <a:ext cx="8857561" cy="3558448"/>
          </a:xfrm>
          <a:prstGeom prst="rect">
            <a:avLst/>
          </a:prstGeom>
          <a:solidFill>
            <a:srgbClr val="FFFFFF"/>
          </a:solidFill>
          <a:ln w="57150" cmpd="thickThin">
            <a:solidFill>
              <a:srgbClr val="5B9BD5"/>
            </a:solidFill>
            <a:miter lim="800000"/>
            <a:headEnd/>
            <a:tailEnd/>
          </a:ln>
        </p:spPr>
        <p:txBody>
          <a:bodyPr rot="0" vert="horz" wrap="square" lIns="91440" tIns="45720" rIns="91440" bIns="45720" anchor="t" anchorCtr="0" upright="1">
            <a:noAutofit/>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***Important Note***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0"/>
              </a:spcAft>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order to ensure the highest quality samples are collected, processed, and stored, it is essential to follow the specific collection, processing, and shipment procedures detailed in the following pages.  Please read the following instructions first before collecting any specimens.  Have all your supplies and equipment out and prepared prior to drawing blood.  </a:t>
            </a:r>
            <a:r>
              <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Please note that the centrifuge may take 30 minutes to cool, so please plan accordingly.  </a:t>
            </a: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Draw blood in the following order: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rabicPeriod"/>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Plain Red Top Serum Blood Collection Tube (10 ml)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mj-lt"/>
              <a:buAutoNum type="arabicPeriod"/>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EDTA (Lavender-Top) Blood Collection Tube (10 ml) for Buffy Coat and Plasma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7615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Blood Collection &amp; Processing: </a:t>
            </a:r>
            <a:r>
              <a:rPr lang="en-US" dirty="0"/>
              <a:t>Aliquot Cryovials &amp; Cap Colors </a:t>
            </a:r>
          </a:p>
        </p:txBody>
      </p:sp>
      <p:graphicFrame>
        <p:nvGraphicFramePr>
          <p:cNvPr id="3" name="Table 2"/>
          <p:cNvGraphicFramePr>
            <a:graphicFrameLocks noGrp="1"/>
          </p:cNvGraphicFramePr>
          <p:nvPr>
            <p:extLst>
              <p:ext uri="{D42A27DB-BD31-4B8C-83A1-F6EECF244321}">
                <p14:modId xmlns:p14="http://schemas.microsoft.com/office/powerpoint/2010/main" val="1030402858"/>
              </p:ext>
            </p:extLst>
          </p:nvPr>
        </p:nvGraphicFramePr>
        <p:xfrm>
          <a:off x="2819815" y="1701060"/>
          <a:ext cx="6405239" cy="2757299"/>
        </p:xfrm>
        <a:graphic>
          <a:graphicData uri="http://schemas.openxmlformats.org/drawingml/2006/table">
            <a:tbl>
              <a:tblPr firstRow="1" firstCol="1" bandRow="1">
                <a:tableStyleId>{5C22544A-7EE6-4342-B048-85BDC9FD1C3A}</a:tableStyleId>
              </a:tblPr>
              <a:tblGrid>
                <a:gridCol w="3562206">
                  <a:extLst>
                    <a:ext uri="{9D8B030D-6E8A-4147-A177-3AD203B41FA5}">
                      <a16:colId xmlns:a16="http://schemas.microsoft.com/office/drawing/2014/main" val="20000"/>
                    </a:ext>
                  </a:extLst>
                </a:gridCol>
                <a:gridCol w="2843033">
                  <a:extLst>
                    <a:ext uri="{9D8B030D-6E8A-4147-A177-3AD203B41FA5}">
                      <a16:colId xmlns:a16="http://schemas.microsoft.com/office/drawing/2014/main" val="20001"/>
                    </a:ext>
                  </a:extLst>
                </a:gridCol>
              </a:tblGrid>
              <a:tr h="238593">
                <a:tc>
                  <a:txBody>
                    <a:bodyPr/>
                    <a:lstStyle/>
                    <a:p>
                      <a:pPr marL="0" marR="0" algn="l">
                        <a:lnSpc>
                          <a:spcPct val="107000"/>
                        </a:lnSpc>
                        <a:spcBef>
                          <a:spcPts val="0"/>
                        </a:spcBef>
                        <a:spcAft>
                          <a:spcPts val="0"/>
                        </a:spcAft>
                        <a:tabLst>
                          <a:tab pos="5181600" algn="l"/>
                        </a:tabLst>
                      </a:pPr>
                      <a:r>
                        <a:rPr lang="en-US" sz="2000" dirty="0">
                          <a:effectLst/>
                        </a:rPr>
                        <a:t>Cap Color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solidFill>
                  </a:tcPr>
                </a:tc>
                <a:tc>
                  <a:txBody>
                    <a:bodyPr/>
                    <a:lstStyle/>
                    <a:p>
                      <a:pPr marL="0" marR="0" algn="l">
                        <a:lnSpc>
                          <a:spcPct val="107000"/>
                        </a:lnSpc>
                        <a:spcBef>
                          <a:spcPts val="0"/>
                        </a:spcBef>
                        <a:spcAft>
                          <a:spcPts val="0"/>
                        </a:spcAft>
                        <a:tabLst>
                          <a:tab pos="5181600" algn="l"/>
                        </a:tabLst>
                      </a:pPr>
                      <a:r>
                        <a:rPr lang="en-US" sz="2000" dirty="0">
                          <a:effectLst/>
                        </a:rPr>
                        <a:t>Sample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10000"/>
                  </a:ext>
                </a:extLst>
              </a:tr>
              <a:tr h="311944">
                <a:tc>
                  <a:txBody>
                    <a:bodyPr/>
                    <a:lstStyle/>
                    <a:p>
                      <a:pPr marL="0" marR="0" algn="l">
                        <a:lnSpc>
                          <a:spcPct val="107000"/>
                        </a:lnSpc>
                        <a:spcBef>
                          <a:spcPts val="0"/>
                        </a:spcBef>
                        <a:spcAft>
                          <a:spcPts val="0"/>
                        </a:spcAft>
                        <a:tabLst>
                          <a:tab pos="5181600" algn="l"/>
                        </a:tabLst>
                      </a:pPr>
                      <a:r>
                        <a:rPr lang="en-US" sz="2000">
                          <a:effectLst/>
                        </a:rPr>
                        <a:t>Lavender Cap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L w="12700" cap="flat" cmpd="sng" algn="ctr">
                      <a:solidFill>
                        <a:schemeClr val="tx1"/>
                      </a:solidFill>
                      <a:prstDash val="solid"/>
                      <a:round/>
                      <a:headEnd type="none" w="med" len="med"/>
                      <a:tailEnd type="none" w="med" len="med"/>
                    </a:lnL>
                    <a:solidFill>
                      <a:schemeClr val="accent5"/>
                    </a:solidFill>
                  </a:tcPr>
                </a:tc>
                <a:tc>
                  <a:txBody>
                    <a:bodyPr/>
                    <a:lstStyle/>
                    <a:p>
                      <a:pPr marL="0" marR="0" algn="l">
                        <a:lnSpc>
                          <a:spcPct val="107000"/>
                        </a:lnSpc>
                        <a:spcBef>
                          <a:spcPts val="0"/>
                        </a:spcBef>
                        <a:spcAft>
                          <a:spcPts val="0"/>
                        </a:spcAft>
                        <a:tabLst>
                          <a:tab pos="5181600" algn="l"/>
                        </a:tabLst>
                      </a:pPr>
                      <a:r>
                        <a:rPr lang="en-US" sz="2000" dirty="0">
                          <a:effectLst/>
                        </a:rPr>
                        <a:t>Plasma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1"/>
                  </a:ext>
                </a:extLst>
              </a:tr>
              <a:tr h="311944">
                <a:tc>
                  <a:txBody>
                    <a:bodyPr/>
                    <a:lstStyle/>
                    <a:p>
                      <a:pPr marL="0" marR="0" algn="l">
                        <a:lnSpc>
                          <a:spcPct val="107000"/>
                        </a:lnSpc>
                        <a:spcBef>
                          <a:spcPts val="0"/>
                        </a:spcBef>
                        <a:spcAft>
                          <a:spcPts val="0"/>
                        </a:spcAft>
                        <a:tabLst>
                          <a:tab pos="5181600" algn="l"/>
                        </a:tabLst>
                      </a:pPr>
                      <a:r>
                        <a:rPr lang="en-US" sz="2000" dirty="0">
                          <a:effectLst/>
                        </a:rPr>
                        <a:t>Red Cap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L w="12700" cap="flat" cmpd="sng" algn="ctr">
                      <a:solidFill>
                        <a:schemeClr val="tx1"/>
                      </a:solidFill>
                      <a:prstDash val="solid"/>
                      <a:round/>
                      <a:headEnd type="none" w="med" len="med"/>
                      <a:tailEnd type="none" w="med" len="med"/>
                    </a:lnL>
                    <a:solidFill>
                      <a:schemeClr val="accent5"/>
                    </a:solidFill>
                  </a:tcPr>
                </a:tc>
                <a:tc>
                  <a:txBody>
                    <a:bodyPr/>
                    <a:lstStyle/>
                    <a:p>
                      <a:pPr marL="0" marR="0" algn="l">
                        <a:lnSpc>
                          <a:spcPct val="107000"/>
                        </a:lnSpc>
                        <a:spcBef>
                          <a:spcPts val="0"/>
                        </a:spcBef>
                        <a:spcAft>
                          <a:spcPts val="0"/>
                        </a:spcAft>
                        <a:tabLst>
                          <a:tab pos="5181600" algn="l"/>
                        </a:tabLst>
                      </a:pPr>
                      <a:r>
                        <a:rPr lang="en-US" sz="2000" dirty="0">
                          <a:effectLst/>
                        </a:rPr>
                        <a:t>Serum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11944">
                <a:tc>
                  <a:txBody>
                    <a:bodyPr/>
                    <a:lstStyle/>
                    <a:p>
                      <a:pPr marL="0" marR="0" algn="l">
                        <a:lnSpc>
                          <a:spcPct val="107000"/>
                        </a:lnSpc>
                        <a:spcBef>
                          <a:spcPts val="0"/>
                        </a:spcBef>
                        <a:spcAft>
                          <a:spcPts val="0"/>
                        </a:spcAft>
                        <a:tabLst>
                          <a:tab pos="5181600" algn="l"/>
                        </a:tabLst>
                      </a:pPr>
                      <a:r>
                        <a:rPr lang="en-US" sz="2000" dirty="0">
                          <a:effectLst/>
                        </a:rPr>
                        <a:t>Blue 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L w="12700" cap="flat" cmpd="sng" algn="ctr">
                      <a:solidFill>
                        <a:schemeClr val="tx1"/>
                      </a:solidFill>
                      <a:prstDash val="solid"/>
                      <a:round/>
                      <a:headEnd type="none" w="med" len="med"/>
                      <a:tailEnd type="none" w="med" len="med"/>
                    </a:lnL>
                    <a:solidFill>
                      <a:schemeClr val="accent5"/>
                    </a:solidFill>
                  </a:tcPr>
                </a:tc>
                <a:tc>
                  <a:txBody>
                    <a:bodyPr/>
                    <a:lstStyle/>
                    <a:p>
                      <a:pPr marL="0" marR="0" algn="l">
                        <a:lnSpc>
                          <a:spcPct val="107000"/>
                        </a:lnSpc>
                        <a:spcBef>
                          <a:spcPts val="0"/>
                        </a:spcBef>
                        <a:spcAft>
                          <a:spcPts val="0"/>
                        </a:spcAft>
                        <a:tabLst>
                          <a:tab pos="5181600" algn="l"/>
                        </a:tabLst>
                      </a:pPr>
                      <a:r>
                        <a:rPr lang="en-US" sz="2000" dirty="0">
                          <a:effectLst/>
                        </a:rPr>
                        <a:t>Residual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3340237728"/>
                  </a:ext>
                </a:extLst>
              </a:tr>
              <a:tr h="311944">
                <a:tc>
                  <a:txBody>
                    <a:bodyPr/>
                    <a:lstStyle/>
                    <a:p>
                      <a:pPr marL="0" marR="0" algn="l">
                        <a:lnSpc>
                          <a:spcPct val="107000"/>
                        </a:lnSpc>
                        <a:spcBef>
                          <a:spcPts val="0"/>
                        </a:spcBef>
                        <a:spcAft>
                          <a:spcPts val="0"/>
                        </a:spcAft>
                        <a:tabLst>
                          <a:tab pos="51816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Gray Cap</a:t>
                      </a:r>
                    </a:p>
                  </a:txBody>
                  <a:tcPr marL="114358" marR="114358" marT="0" marB="0">
                    <a:lnL w="12700" cap="flat" cmpd="sng" algn="ctr">
                      <a:solidFill>
                        <a:schemeClr val="tx1"/>
                      </a:solidFill>
                      <a:prstDash val="solid"/>
                      <a:round/>
                      <a:headEnd type="none" w="med" len="med"/>
                      <a:tailEnd type="none" w="med" len="med"/>
                    </a:lnL>
                    <a:solidFill>
                      <a:schemeClr val="accent5"/>
                    </a:solidFill>
                  </a:tcPr>
                </a:tc>
                <a:tc>
                  <a:txBody>
                    <a:bodyPr/>
                    <a:lstStyle/>
                    <a:p>
                      <a:pPr marL="0" marR="0" algn="l">
                        <a:lnSpc>
                          <a:spcPct val="107000"/>
                        </a:lnSpc>
                        <a:spcBef>
                          <a:spcPts val="0"/>
                        </a:spcBef>
                        <a:spcAft>
                          <a:spcPts val="0"/>
                        </a:spcAft>
                        <a:tabLst>
                          <a:tab pos="51816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Buffy Coat</a:t>
                      </a:r>
                    </a:p>
                  </a:txBody>
                  <a:tcPr marL="114358" marR="114358"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70598866"/>
                  </a:ext>
                </a:extLst>
              </a:tr>
              <a:tr h="311944">
                <a:tc>
                  <a:txBody>
                    <a:bodyPr/>
                    <a:lstStyle/>
                    <a:p>
                      <a:pPr marL="0" marR="0" algn="l">
                        <a:lnSpc>
                          <a:spcPct val="107000"/>
                        </a:lnSpc>
                        <a:spcBef>
                          <a:spcPts val="0"/>
                        </a:spcBef>
                        <a:spcAft>
                          <a:spcPts val="0"/>
                        </a:spcAft>
                        <a:tabLst>
                          <a:tab pos="5181600" algn="l"/>
                        </a:tabLst>
                      </a:pPr>
                      <a:r>
                        <a:rPr lang="en-US" sz="2000" dirty="0">
                          <a:effectLst/>
                        </a:rPr>
                        <a:t>Orange Cap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L w="12700" cap="flat" cmpd="sng" algn="ctr">
                      <a:solidFill>
                        <a:schemeClr val="tx1"/>
                      </a:solidFill>
                      <a:prstDash val="solid"/>
                      <a:round/>
                      <a:headEnd type="none" w="med" len="med"/>
                      <a:tailEnd type="none" w="med" len="med"/>
                    </a:lnL>
                    <a:solidFill>
                      <a:schemeClr val="accent5"/>
                    </a:solidFill>
                  </a:tcPr>
                </a:tc>
                <a:tc>
                  <a:txBody>
                    <a:bodyPr/>
                    <a:lstStyle/>
                    <a:p>
                      <a:pPr marL="0" marR="0" algn="l">
                        <a:lnSpc>
                          <a:spcPct val="107000"/>
                        </a:lnSpc>
                        <a:spcBef>
                          <a:spcPts val="0"/>
                        </a:spcBef>
                        <a:spcAft>
                          <a:spcPts val="0"/>
                        </a:spcAft>
                        <a:tabLst>
                          <a:tab pos="5181600" algn="l"/>
                        </a:tabLst>
                      </a:pPr>
                      <a:r>
                        <a:rPr lang="en-US" sz="2000" dirty="0">
                          <a:effectLst/>
                        </a:rPr>
                        <a:t>CSF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3"/>
                  </a:ext>
                </a:extLst>
              </a:tr>
              <a:tr h="311944">
                <a:tc>
                  <a:txBody>
                    <a:bodyPr/>
                    <a:lstStyle/>
                    <a:p>
                      <a:pPr marL="0" marR="0" algn="l">
                        <a:lnSpc>
                          <a:spcPct val="107000"/>
                        </a:lnSpc>
                        <a:spcBef>
                          <a:spcPts val="0"/>
                        </a:spcBef>
                        <a:spcAft>
                          <a:spcPts val="0"/>
                        </a:spcAft>
                        <a:tabLst>
                          <a:tab pos="5181600" algn="l"/>
                        </a:tabLst>
                      </a:pPr>
                      <a:r>
                        <a:rPr lang="en-US" sz="2000" dirty="0">
                          <a:effectLst/>
                        </a:rPr>
                        <a:t>Yellow 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L w="12700" cap="flat" cmpd="sng" algn="ctr">
                      <a:solidFill>
                        <a:schemeClr val="tx1"/>
                      </a:solidFill>
                      <a:prstDash val="solid"/>
                      <a:round/>
                      <a:headEnd type="none" w="med" len="med"/>
                      <a:tailEnd type="none" w="med" len="med"/>
                    </a:lnL>
                    <a:solidFill>
                      <a:schemeClr val="accent5"/>
                    </a:solidFill>
                  </a:tcPr>
                </a:tc>
                <a:tc>
                  <a:txBody>
                    <a:bodyPr/>
                    <a:lstStyle/>
                    <a:p>
                      <a:pPr marL="0" marR="0" algn="l">
                        <a:lnSpc>
                          <a:spcPct val="107000"/>
                        </a:lnSpc>
                        <a:spcBef>
                          <a:spcPts val="0"/>
                        </a:spcBef>
                        <a:spcAft>
                          <a:spcPts val="0"/>
                        </a:spcAft>
                        <a:tabLst>
                          <a:tab pos="5181600" algn="l"/>
                        </a:tabLst>
                      </a:pPr>
                      <a:r>
                        <a:rPr lang="en-US" sz="2000" dirty="0">
                          <a:effectLst/>
                        </a:rPr>
                        <a:t>CSF to Local</a:t>
                      </a:r>
                      <a:r>
                        <a:rPr lang="en-US" sz="2000" baseline="0" dirty="0">
                          <a:effectLst/>
                        </a:rPr>
                        <a:t> Lab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11944">
                <a:tc>
                  <a:txBody>
                    <a:bodyPr/>
                    <a:lstStyle/>
                    <a:p>
                      <a:pPr marL="0" marR="0" algn="l">
                        <a:lnSpc>
                          <a:spcPct val="107000"/>
                        </a:lnSpc>
                        <a:spcBef>
                          <a:spcPts val="0"/>
                        </a:spcBef>
                        <a:spcAft>
                          <a:spcPts val="0"/>
                        </a:spcAft>
                        <a:tabLst>
                          <a:tab pos="51816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Blue Cap</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 Individually wrapped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solidFill>
                  </a:tcPr>
                </a:tc>
                <a:tc>
                  <a:txBody>
                    <a:bodyPr/>
                    <a:lstStyle/>
                    <a:p>
                      <a:pPr marL="0" marR="0" algn="l">
                        <a:lnSpc>
                          <a:spcPct val="107000"/>
                        </a:lnSpc>
                        <a:spcBef>
                          <a:spcPts val="0"/>
                        </a:spcBef>
                        <a:spcAft>
                          <a:spcPts val="0"/>
                        </a:spcAft>
                        <a:tabLst>
                          <a:tab pos="5181600" algn="l"/>
                        </a:tabLs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Sarstedt</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tube for Roche for CSF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17847125"/>
                  </a:ext>
                </a:extLst>
              </a:tr>
            </a:tbl>
          </a:graphicData>
        </a:graphic>
      </p:graphicFrame>
      <p:pic>
        <p:nvPicPr>
          <p:cNvPr id="6" name="Picture 5" descr="C:\Users\mipetkov\AppData\Local\Microsoft\Windows\INetCache\Content.Word\186018088_1788359824670167_7823181412328950995_n.jpg"/>
          <p:cNvPicPr/>
          <p:nvPr/>
        </p:nvPicPr>
        <p:blipFill rotWithShape="1">
          <a:blip r:embed="rId2" cstate="print">
            <a:extLst>
              <a:ext uri="{28A0092B-C50C-407E-A947-70E740481C1C}">
                <a14:useLocalDpi xmlns:a14="http://schemas.microsoft.com/office/drawing/2010/main" val="0"/>
              </a:ext>
            </a:extLst>
          </a:blip>
          <a:srcRect l="35566" t="9151" r="31315" b="4026"/>
          <a:stretch/>
        </p:blipFill>
        <p:spPr bwMode="auto">
          <a:xfrm rot="5400000">
            <a:off x="4488277" y="2977551"/>
            <a:ext cx="1583055" cy="4919980"/>
          </a:xfrm>
          <a:prstGeom prst="rect">
            <a:avLst/>
          </a:prstGeom>
          <a:noFill/>
          <a:ln w="12700">
            <a:solidFill>
              <a:schemeClr val="tx1"/>
            </a:solidFill>
          </a:ln>
          <a:extLst>
            <a:ext uri="{53640926-AAD7-44D8-BBD7-CCE9431645EC}">
              <a14:shadowObscured xmlns:a14="http://schemas.microsoft.com/office/drawing/2010/main"/>
            </a:ext>
          </a:ex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12246" t="4002" r="7874" b="4556"/>
          <a:stretch/>
        </p:blipFill>
        <p:spPr bwMode="auto">
          <a:xfrm>
            <a:off x="8384314" y="4696179"/>
            <a:ext cx="840740" cy="1532890"/>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337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00063" y="192881"/>
            <a:ext cx="10489247" cy="6455410"/>
          </a:xfrm>
          <a:prstGeom prst="rect">
            <a:avLst/>
          </a:prstGeom>
        </p:spPr>
      </p:pic>
    </p:spTree>
    <p:extLst>
      <p:ext uri="{BB962C8B-B14F-4D97-AF65-F5344CB8AC3E}">
        <p14:creationId xmlns:p14="http://schemas.microsoft.com/office/powerpoint/2010/main" val="1709112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Serum Tube - Serum Collection</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654935" y="1690688"/>
            <a:ext cx="822325" cy="3820795"/>
          </a:xfrm>
          <a:prstGeom prst="rect">
            <a:avLst/>
          </a:prstGeom>
          <a:ln>
            <a:solidFill>
              <a:schemeClr val="tx1"/>
            </a:solidFill>
          </a:ln>
        </p:spPr>
      </p:pic>
      <p:sp>
        <p:nvSpPr>
          <p:cNvPr id="4" name="Text Box 2"/>
          <p:cNvSpPr txBox="1">
            <a:spLocks noChangeArrowheads="1"/>
          </p:cNvSpPr>
          <p:nvPr/>
        </p:nvSpPr>
        <p:spPr bwMode="auto">
          <a:xfrm>
            <a:off x="838200" y="2730682"/>
            <a:ext cx="935355" cy="35580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Serum</a:t>
            </a:r>
          </a:p>
        </p:txBody>
      </p:sp>
      <p:sp>
        <p:nvSpPr>
          <p:cNvPr id="5" name="Text Box 2"/>
          <p:cNvSpPr txBox="1">
            <a:spLocks noChangeArrowheads="1"/>
          </p:cNvSpPr>
          <p:nvPr/>
        </p:nvSpPr>
        <p:spPr bwMode="auto">
          <a:xfrm>
            <a:off x="838200" y="3753032"/>
            <a:ext cx="962025" cy="11344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RBC, WBC &amp; Platelet Clot</a:t>
            </a:r>
          </a:p>
        </p:txBody>
      </p:sp>
      <p:sp>
        <p:nvSpPr>
          <p:cNvPr id="6" name="Right Arrow 5"/>
          <p:cNvSpPr/>
          <p:nvPr/>
        </p:nvSpPr>
        <p:spPr>
          <a:xfrm>
            <a:off x="1899920" y="3954327"/>
            <a:ext cx="514350" cy="195580"/>
          </a:xfrm>
          <a:prstGeom prst="rightArrow">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ight Arrow 6"/>
          <p:cNvSpPr/>
          <p:nvPr/>
        </p:nvSpPr>
        <p:spPr>
          <a:xfrm>
            <a:off x="1899920" y="2825932"/>
            <a:ext cx="514350" cy="195580"/>
          </a:xfrm>
          <a:prstGeom prst="rightArrow">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Arrow 7"/>
          <p:cNvSpPr/>
          <p:nvPr/>
        </p:nvSpPr>
        <p:spPr>
          <a:xfrm>
            <a:off x="3684242" y="2745378"/>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84751" y="4277462"/>
            <a:ext cx="5359296" cy="1569660"/>
          </a:xfrm>
          <a:prstGeom prst="rect">
            <a:avLst/>
          </a:prstGeom>
          <a:noFill/>
          <a:ln>
            <a:solidFill>
              <a:schemeClr val="tx1"/>
            </a:solidFill>
          </a:ln>
        </p:spPr>
        <p:txBody>
          <a:bodyPr wrap="square" rtlCol="0">
            <a:spAutoFit/>
          </a:bodyPr>
          <a:lstStyle/>
          <a:p>
            <a:pPr algn="ctr"/>
            <a:r>
              <a:rPr lang="en-US" sz="2400" dirty="0"/>
              <a:t>Up to 10 </a:t>
            </a:r>
            <a:r>
              <a:rPr lang="en-US" sz="2400" dirty="0" err="1"/>
              <a:t>cryovials</a:t>
            </a:r>
            <a:r>
              <a:rPr lang="en-US" sz="2400" dirty="0"/>
              <a:t> possible: </a:t>
            </a:r>
          </a:p>
          <a:p>
            <a:pPr algn="ctr"/>
            <a:r>
              <a:rPr lang="en-US" sz="2400" dirty="0"/>
              <a:t>10 x 0.5 ml in red cap </a:t>
            </a:r>
            <a:r>
              <a:rPr lang="en-US" sz="2400" dirty="0" err="1"/>
              <a:t>cryovials</a:t>
            </a:r>
            <a:r>
              <a:rPr lang="en-US" sz="2400" dirty="0"/>
              <a:t> OR</a:t>
            </a:r>
          </a:p>
          <a:p>
            <a:pPr algn="ctr"/>
            <a:r>
              <a:rPr lang="en-US" sz="2400" dirty="0"/>
              <a:t>9 x 0.5 ml in red cap &amp; 1 x &lt;0.5 ml blue cap cryovial</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4984750" y="2230061"/>
            <a:ext cx="5359297" cy="1442749"/>
          </a:xfrm>
          <a:prstGeom prst="rect">
            <a:avLst/>
          </a:prstGeom>
        </p:spPr>
      </p:pic>
    </p:spTree>
    <p:extLst>
      <p:ext uri="{BB962C8B-B14F-4D97-AF65-F5344CB8AC3E}">
        <p14:creationId xmlns:p14="http://schemas.microsoft.com/office/powerpoint/2010/main" val="153077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03642" y="738188"/>
            <a:ext cx="9784715" cy="5381625"/>
          </a:xfrm>
          <a:prstGeom prst="rect">
            <a:avLst/>
          </a:prstGeom>
          <a:noFill/>
        </p:spPr>
      </p:pic>
    </p:spTree>
    <p:extLst>
      <p:ext uri="{BB962C8B-B14F-4D97-AF65-F5344CB8AC3E}">
        <p14:creationId xmlns:p14="http://schemas.microsoft.com/office/powerpoint/2010/main" val="718191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EDTA Tube (10 ml) – Plasma Collection</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1880869"/>
            <a:ext cx="846582" cy="3483813"/>
          </a:xfrm>
          <a:prstGeom prst="rect">
            <a:avLst/>
          </a:prstGeom>
          <a:ln w="12700">
            <a:solidFill>
              <a:schemeClr val="tx1"/>
            </a:solidFill>
          </a:ln>
        </p:spPr>
      </p:pic>
      <p:pic>
        <p:nvPicPr>
          <p:cNvPr id="6" name="Picture 5" descr="buffy_coat_examination-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696" y="1880870"/>
            <a:ext cx="1924050" cy="3335020"/>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401" y="1880869"/>
            <a:ext cx="2641600" cy="1714500"/>
          </a:xfrm>
          <a:prstGeom prst="rect">
            <a:avLst/>
          </a:prstGeom>
          <a:noFill/>
          <a:ln w="12700">
            <a:solidFill>
              <a:schemeClr val="tx1"/>
            </a:solid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ve="http://schemas.openxmlformats.org/markup-compatibility/2006"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9" name="Right Arrow 8"/>
          <p:cNvSpPr/>
          <p:nvPr/>
        </p:nvSpPr>
        <p:spPr>
          <a:xfrm>
            <a:off x="3166253" y="2707973"/>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5810343" y="3580517"/>
            <a:ext cx="768610"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627633" y="4058485"/>
            <a:ext cx="3270703" cy="2308324"/>
          </a:xfrm>
          <a:prstGeom prst="rect">
            <a:avLst/>
          </a:prstGeom>
          <a:noFill/>
          <a:ln>
            <a:solidFill>
              <a:schemeClr val="tx1"/>
            </a:solidFill>
          </a:ln>
        </p:spPr>
        <p:txBody>
          <a:bodyPr wrap="square" rtlCol="0">
            <a:spAutoFit/>
          </a:bodyPr>
          <a:lstStyle/>
          <a:p>
            <a:pPr algn="ctr"/>
            <a:r>
              <a:rPr lang="en-US" sz="2400" dirty="0"/>
              <a:t>Up to 10 </a:t>
            </a:r>
            <a:r>
              <a:rPr lang="en-US" sz="2400" dirty="0" err="1"/>
              <a:t>cryovials</a:t>
            </a:r>
            <a:r>
              <a:rPr lang="en-US" sz="2400" dirty="0"/>
              <a:t> possible: </a:t>
            </a:r>
          </a:p>
          <a:p>
            <a:pPr algn="ctr"/>
            <a:r>
              <a:rPr lang="en-US" sz="2400" dirty="0"/>
              <a:t>10 x 0.5 ml in lavender cap </a:t>
            </a:r>
            <a:r>
              <a:rPr lang="en-US" sz="2400" dirty="0" err="1"/>
              <a:t>cryovials</a:t>
            </a:r>
            <a:endParaRPr lang="en-US" sz="2400" dirty="0"/>
          </a:p>
          <a:p>
            <a:pPr algn="ctr"/>
            <a:r>
              <a:rPr lang="en-US" sz="2400" dirty="0"/>
              <a:t>1 x &lt;0.5 ml blue cap </a:t>
            </a:r>
            <a:r>
              <a:rPr lang="en-US" sz="2400" dirty="0" err="1"/>
              <a:t>cryovial</a:t>
            </a:r>
            <a:endParaRPr lang="en-US" sz="2400" dirty="0"/>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3748349" y="4413873"/>
            <a:ext cx="4697787" cy="1275725"/>
          </a:xfrm>
          <a:prstGeom prst="rect">
            <a:avLst/>
          </a:prstGeom>
          <a:ln w="12700">
            <a:solidFill>
              <a:schemeClr val="tx1"/>
            </a:solidFill>
          </a:ln>
        </p:spPr>
      </p:pic>
    </p:spTree>
    <p:extLst>
      <p:ext uri="{BB962C8B-B14F-4D97-AF65-F5344CB8AC3E}">
        <p14:creationId xmlns:p14="http://schemas.microsoft.com/office/powerpoint/2010/main" val="834383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EDTA Tube (10 ml) – Buffy Coat Collection</a:t>
            </a:r>
            <a:endParaRPr lang="en-US" dirty="0"/>
          </a:p>
        </p:txBody>
      </p:sp>
      <p:pic>
        <p:nvPicPr>
          <p:cNvPr id="3" name="Picture 2" descr="RDA, pipetting buffy coat c disposable, cropp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102" y="1928994"/>
            <a:ext cx="2783555" cy="3467836"/>
          </a:xfrm>
          <a:prstGeom prst="rect">
            <a:avLst/>
          </a:prstGeom>
          <a:noFill/>
          <a:ln w="12700">
            <a:solidFill>
              <a:schemeClr val="tx1"/>
            </a:solid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38200" y="1928995"/>
            <a:ext cx="846582" cy="3483813"/>
          </a:xfrm>
          <a:prstGeom prst="rect">
            <a:avLst/>
          </a:prstGeom>
          <a:ln w="12700">
            <a:solidFill>
              <a:schemeClr val="tx1"/>
            </a:solidFill>
          </a:ln>
        </p:spPr>
      </p:pic>
      <p:pic>
        <p:nvPicPr>
          <p:cNvPr id="6" name="Picture 5" descr="buffy_coat_examination-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285" y="1928994"/>
            <a:ext cx="2009892" cy="3483813"/>
          </a:xfrm>
          <a:prstGeom prst="rect">
            <a:avLst/>
          </a:prstGeom>
          <a:noFill/>
          <a:ln>
            <a:noFill/>
          </a:ln>
        </p:spPr>
      </p:pic>
      <p:sp>
        <p:nvSpPr>
          <p:cNvPr id="7" name="Right Arrow 6"/>
          <p:cNvSpPr/>
          <p:nvPr/>
        </p:nvSpPr>
        <p:spPr>
          <a:xfrm>
            <a:off x="3763757" y="3394027"/>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066476" y="3394026"/>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a:spLocks noChangeArrowheads="1"/>
          </p:cNvSpPr>
          <p:nvPr/>
        </p:nvSpPr>
        <p:spPr bwMode="auto">
          <a:xfrm>
            <a:off x="9098694" y="4788695"/>
            <a:ext cx="1706474" cy="1480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kern="1200" dirty="0">
                <a:solidFill>
                  <a:srgbClr val="000000"/>
                </a:solidFill>
                <a:effectLst/>
                <a:latin typeface="Calibri" panose="020F0502020204030204" pitchFamily="34" charset="0"/>
                <a:ea typeface="PMingLiU"/>
                <a:cs typeface="Times New Roman" panose="02020603050405020304" pitchFamily="18" charset="0"/>
              </a:rPr>
              <a:t>Buffy Coat Aliquot </a:t>
            </a:r>
            <a:endParaRPr lang="en-US" sz="2400" dirty="0">
              <a:effectLst/>
              <a:latin typeface="Times New Roman" panose="02020603050405020304" pitchFamily="18" charset="0"/>
              <a:ea typeface="PMingLiU"/>
            </a:endParaRPr>
          </a:p>
          <a:p>
            <a:pPr marL="0" marR="0" algn="ctr">
              <a:spcBef>
                <a:spcPts val="0"/>
              </a:spcBef>
              <a:spcAft>
                <a:spcPts val="0"/>
              </a:spcAft>
            </a:pPr>
            <a:r>
              <a:rPr lang="en-US" kern="1200" dirty="0">
                <a:solidFill>
                  <a:srgbClr val="000000"/>
                </a:solidFill>
                <a:effectLst/>
                <a:latin typeface="Calibri" panose="020F0502020204030204" pitchFamily="34" charset="0"/>
                <a:ea typeface="PMingLiU"/>
                <a:cs typeface="Times New Roman" panose="02020603050405020304" pitchFamily="18" charset="0"/>
              </a:rPr>
              <a:t>(Please use </a:t>
            </a:r>
            <a:r>
              <a:rPr lang="en-US" b="1" kern="1200" dirty="0">
                <a:solidFill>
                  <a:srgbClr val="000000"/>
                </a:solidFill>
                <a:effectLst/>
                <a:latin typeface="Calibri" panose="020F0502020204030204" pitchFamily="34" charset="0"/>
                <a:ea typeface="PMingLiU"/>
                <a:cs typeface="Times New Roman" panose="02020603050405020304" pitchFamily="18" charset="0"/>
              </a:rPr>
              <a:t>GRAY </a:t>
            </a:r>
            <a:r>
              <a:rPr lang="en-US" kern="1200" dirty="0">
                <a:solidFill>
                  <a:srgbClr val="000000"/>
                </a:solidFill>
                <a:effectLst/>
                <a:latin typeface="Calibri" panose="020F0502020204030204" pitchFamily="34" charset="0"/>
                <a:ea typeface="PMingLiU"/>
                <a:cs typeface="Times New Roman" panose="02020603050405020304" pitchFamily="18" charset="0"/>
              </a:rPr>
              <a:t>CAP cryovial)</a:t>
            </a:r>
            <a:endParaRPr lang="en-US" sz="2400" dirty="0">
              <a:effectLst/>
              <a:latin typeface="Times New Roman" panose="02020603050405020304" pitchFamily="18" charset="0"/>
              <a:ea typeface="PMingLiU"/>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2821" y="2488055"/>
            <a:ext cx="1059290" cy="2078022"/>
          </a:xfrm>
          <a:prstGeom prst="rect">
            <a:avLst/>
          </a:prstGeom>
          <a:noFill/>
          <a:ln w="12700">
            <a:solidFill>
              <a:schemeClr val="tx1"/>
            </a:solidFill>
          </a:ln>
        </p:spPr>
      </p:pic>
    </p:spTree>
    <p:extLst>
      <p:ext uri="{BB962C8B-B14F-4D97-AF65-F5344CB8AC3E}">
        <p14:creationId xmlns:p14="http://schemas.microsoft.com/office/powerpoint/2010/main" val="161669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CSF Collection and Processing </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850" y="3392434"/>
            <a:ext cx="5448300" cy="3240978"/>
          </a:xfrm>
          <a:prstGeom prst="rect">
            <a:avLst/>
          </a:prstGeom>
          <a:ln w="12700">
            <a:solidFill>
              <a:schemeClr val="tx1"/>
            </a:solidFill>
          </a:ln>
        </p:spPr>
      </p:pic>
      <p:sp>
        <p:nvSpPr>
          <p:cNvPr id="4" name="TextBox 3"/>
          <p:cNvSpPr txBox="1"/>
          <p:nvPr/>
        </p:nvSpPr>
        <p:spPr>
          <a:xfrm>
            <a:off x="1544052" y="1690688"/>
            <a:ext cx="9091863" cy="923330"/>
          </a:xfrm>
          <a:prstGeom prst="rect">
            <a:avLst/>
          </a:prstGeom>
          <a:noFill/>
          <a:ln w="85725" cmpd="thickThin">
            <a:solidFill>
              <a:schemeClr val="accent5"/>
            </a:solidFill>
          </a:ln>
        </p:spPr>
        <p:txBody>
          <a:bodyPr wrap="square" rtlCol="0">
            <a:spAutoFit/>
          </a:bodyPr>
          <a:lstStyle/>
          <a:p>
            <a:pPr algn="ctr"/>
            <a:r>
              <a:rPr lang="en-US" b="1" dirty="0"/>
              <a:t>***Important Note***</a:t>
            </a:r>
            <a:endParaRPr lang="en-US" dirty="0"/>
          </a:p>
          <a:p>
            <a:pPr algn="ctr"/>
            <a:r>
              <a:rPr lang="en-US" b="1" dirty="0"/>
              <a:t>Fasting prior to the lumbar puncture is not required. However, efforts should be made to ensure each LP done on a participant is performed at the same time of day. </a:t>
            </a:r>
            <a:endParaRPr lang="en-US" dirty="0"/>
          </a:p>
        </p:txBody>
      </p:sp>
    </p:spTree>
    <p:extLst>
      <p:ext uri="{BB962C8B-B14F-4D97-AF65-F5344CB8AC3E}">
        <p14:creationId xmlns:p14="http://schemas.microsoft.com/office/powerpoint/2010/main" val="122530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Globally Unique Identifier (GUID)</a:t>
            </a:r>
          </a:p>
        </p:txBody>
      </p:sp>
      <p:sp>
        <p:nvSpPr>
          <p:cNvPr id="3" name="Content Placeholder 2"/>
          <p:cNvSpPr>
            <a:spLocks noGrp="1"/>
          </p:cNvSpPr>
          <p:nvPr>
            <p:ph idx="1"/>
          </p:nvPr>
        </p:nvSpPr>
        <p:spPr/>
        <p:txBody>
          <a:bodyPr/>
          <a:lstStyle/>
          <a:p>
            <a:r>
              <a:rPr lang="en-US" dirty="0"/>
              <a:t>The GUID is a subject ID that allows researchers to share data specific to a study participant, without exposing personally identifiable information</a:t>
            </a:r>
          </a:p>
          <a:p>
            <a:r>
              <a:rPr lang="en-US" dirty="0"/>
              <a:t>A GUID is made up of random alpha-numeric characters and does not include any PHI in the identifier</a:t>
            </a:r>
          </a:p>
        </p:txBody>
      </p:sp>
    </p:spTree>
    <p:extLst>
      <p:ext uri="{BB962C8B-B14F-4D97-AF65-F5344CB8AC3E}">
        <p14:creationId xmlns:p14="http://schemas.microsoft.com/office/powerpoint/2010/main" val="2799283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CSF Collection &amp; Processing: </a:t>
            </a:r>
            <a:r>
              <a:rPr lang="en-US" dirty="0"/>
              <a:t>2ml Sarstedt CSF Collection Tube</a:t>
            </a:r>
          </a:p>
        </p:txBody>
      </p:sp>
      <p:graphicFrame>
        <p:nvGraphicFramePr>
          <p:cNvPr id="3" name="Table 2"/>
          <p:cNvGraphicFramePr>
            <a:graphicFrameLocks noGrp="1"/>
          </p:cNvGraphicFramePr>
          <p:nvPr>
            <p:extLst>
              <p:ext uri="{D42A27DB-BD31-4B8C-83A1-F6EECF244321}">
                <p14:modId xmlns:p14="http://schemas.microsoft.com/office/powerpoint/2010/main" val="2045786300"/>
              </p:ext>
            </p:extLst>
          </p:nvPr>
        </p:nvGraphicFramePr>
        <p:xfrm>
          <a:off x="838200" y="1690689"/>
          <a:ext cx="10515600" cy="2724243"/>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2362201">
                  <a:extLst>
                    <a:ext uri="{9D8B030D-6E8A-4147-A177-3AD203B41FA5}">
                      <a16:colId xmlns:a16="http://schemas.microsoft.com/office/drawing/2014/main" val="20001"/>
                    </a:ext>
                  </a:extLst>
                </a:gridCol>
                <a:gridCol w="4648199">
                  <a:extLst>
                    <a:ext uri="{9D8B030D-6E8A-4147-A177-3AD203B41FA5}">
                      <a16:colId xmlns:a16="http://schemas.microsoft.com/office/drawing/2014/main" val="20002"/>
                    </a:ext>
                  </a:extLst>
                </a:gridCol>
              </a:tblGrid>
              <a:tr h="1071468">
                <a:tc>
                  <a:txBody>
                    <a:bodyPr/>
                    <a:lstStyle/>
                    <a:p>
                      <a:pPr algn="ctr"/>
                      <a:r>
                        <a:rPr lang="en-US" sz="2800" dirty="0"/>
                        <a:t>Tube Type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2800" dirty="0"/>
                        <a:t>Number of Tubes Drawn (per visit)</a:t>
                      </a:r>
                    </a:p>
                  </a:txBody>
                  <a:tcPr anchor="ct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2800" dirty="0"/>
                        <a:t>Tube Image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10000"/>
                  </a:ext>
                </a:extLst>
              </a:tr>
              <a:tr h="1352643">
                <a:tc>
                  <a:txBody>
                    <a:bodyPr/>
                    <a:lstStyle/>
                    <a:p>
                      <a:r>
                        <a:rPr lang="en-US" sz="2400" dirty="0"/>
                        <a:t>2ml Sarstedt</a:t>
                      </a:r>
                      <a:r>
                        <a:rPr lang="en-US" sz="2400" baseline="0" dirty="0"/>
                        <a:t> CSF </a:t>
                      </a:r>
                    </a:p>
                    <a:p>
                      <a:r>
                        <a:rPr lang="en-US" sz="2400" baseline="0" dirty="0"/>
                        <a:t>(Blue-Top) Tube (2 ml)</a:t>
                      </a:r>
                      <a:endParaRPr lang="en-US" sz="24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a:t>1</a:t>
                      </a:r>
                    </a:p>
                  </a:txBody>
                  <a:tcPr anchor="ctr">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pic>
        <p:nvPicPr>
          <p:cNvPr id="10" name="Picture 9">
            <a:extLst>
              <a:ext uri="{FF2B5EF4-FFF2-40B4-BE49-F238E27FC236}">
                <a16:creationId xmlns:a16="http://schemas.microsoft.com/office/drawing/2014/main" id="{3DEF6B69-9DA9-6EC2-2343-886E113E9A10}"/>
              </a:ext>
            </a:extLst>
          </p:cNvPr>
          <p:cNvPicPr>
            <a:picLocks noChangeAspect="1"/>
          </p:cNvPicPr>
          <p:nvPr/>
        </p:nvPicPr>
        <p:blipFill>
          <a:blip r:embed="rId2"/>
          <a:stretch>
            <a:fillRect/>
          </a:stretch>
        </p:blipFill>
        <p:spPr>
          <a:xfrm rot="16200000">
            <a:off x="8670075" y="1961336"/>
            <a:ext cx="762000" cy="3381375"/>
          </a:xfrm>
          <a:prstGeom prst="rect">
            <a:avLst/>
          </a:prstGeom>
        </p:spPr>
      </p:pic>
    </p:spTree>
    <p:extLst>
      <p:ext uri="{BB962C8B-B14F-4D97-AF65-F5344CB8AC3E}">
        <p14:creationId xmlns:p14="http://schemas.microsoft.com/office/powerpoint/2010/main" val="562387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D2FBD-7D4E-4A15-A238-5463A81F7E3B}"/>
              </a:ext>
            </a:extLst>
          </p:cNvPr>
          <p:cNvPicPr/>
          <p:nvPr/>
        </p:nvPicPr>
        <p:blipFill>
          <a:blip r:embed="rId2"/>
          <a:stretch>
            <a:fillRect/>
          </a:stretch>
        </p:blipFill>
        <p:spPr>
          <a:xfrm>
            <a:off x="1312862" y="1174115"/>
            <a:ext cx="9566275" cy="4509770"/>
          </a:xfrm>
          <a:prstGeom prst="rect">
            <a:avLst/>
          </a:prstGeom>
        </p:spPr>
      </p:pic>
    </p:spTree>
    <p:extLst>
      <p:ext uri="{BB962C8B-B14F-4D97-AF65-F5344CB8AC3E}">
        <p14:creationId xmlns:p14="http://schemas.microsoft.com/office/powerpoint/2010/main" val="1885594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4261" y="1375777"/>
            <a:ext cx="88191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Sample Shipping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944" y="3946358"/>
            <a:ext cx="2625783" cy="1509056"/>
          </a:xfrm>
          <a:prstGeom prst="rect">
            <a:avLst/>
          </a:prstGeom>
        </p:spPr>
      </p:pic>
    </p:spTree>
    <p:extLst>
      <p:ext uri="{BB962C8B-B14F-4D97-AF65-F5344CB8AC3E}">
        <p14:creationId xmlns:p14="http://schemas.microsoft.com/office/powerpoint/2010/main" val="3840782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Frozen Shipping: </a:t>
            </a:r>
            <a:r>
              <a:rPr lang="en-US" dirty="0"/>
              <a:t>Guidelines</a:t>
            </a:r>
          </a:p>
        </p:txBody>
      </p:sp>
      <p:sp>
        <p:nvSpPr>
          <p:cNvPr id="3" name="Content Placeholder 2"/>
          <p:cNvSpPr>
            <a:spLocks noGrp="1"/>
          </p:cNvSpPr>
          <p:nvPr>
            <p:ph idx="1"/>
          </p:nvPr>
        </p:nvSpPr>
        <p:spPr>
          <a:xfrm>
            <a:off x="838200" y="1820411"/>
            <a:ext cx="10515600" cy="4356552"/>
          </a:xfrm>
        </p:spPr>
        <p:txBody>
          <a:bodyPr>
            <a:normAutofit lnSpcReduction="10000"/>
          </a:bodyPr>
          <a:lstStyle/>
          <a:p>
            <a:pPr>
              <a:lnSpc>
                <a:spcPct val="120000"/>
              </a:lnSpc>
            </a:pPr>
            <a:r>
              <a:rPr lang="en-US" sz="4000" b="1" dirty="0">
                <a:solidFill>
                  <a:srgbClr val="FF0000"/>
                </a:solidFill>
              </a:rPr>
              <a:t>Ship Monday-Wednesday Only</a:t>
            </a:r>
            <a:endParaRPr lang="en-US" b="1" dirty="0"/>
          </a:p>
          <a:p>
            <a:pPr>
              <a:lnSpc>
                <a:spcPct val="120000"/>
              </a:lnSpc>
            </a:pPr>
            <a:r>
              <a:rPr lang="en-US" dirty="0"/>
              <a:t>Hold packaged samples in a -80°C freezer until pickup.</a:t>
            </a:r>
          </a:p>
          <a:p>
            <a:pPr>
              <a:lnSpc>
                <a:spcPct val="120000"/>
              </a:lnSpc>
            </a:pPr>
            <a:r>
              <a:rPr lang="en-US" b="1" dirty="0">
                <a:solidFill>
                  <a:srgbClr val="FF0000"/>
                </a:solidFill>
              </a:rPr>
              <a:t>Screening CSF should be shipped to NCRAD every other week with pelleted dry ice.</a:t>
            </a:r>
          </a:p>
          <a:p>
            <a:pPr>
              <a:lnSpc>
                <a:spcPct val="120000"/>
              </a:lnSpc>
            </a:pPr>
            <a:r>
              <a:rPr lang="en-US" dirty="0"/>
              <a:t>Week 24, 72, ET CSF &amp; All Blood Visits: Batch ship samples</a:t>
            </a:r>
          </a:p>
          <a:p>
            <a:pPr lvl="1">
              <a:lnSpc>
                <a:spcPct val="120000"/>
              </a:lnSpc>
            </a:pPr>
            <a:r>
              <a:rPr lang="en-US" dirty="0"/>
              <a:t>5 </a:t>
            </a:r>
            <a:r>
              <a:rPr lang="en-US" dirty="0" err="1"/>
              <a:t>Cryoboxes</a:t>
            </a:r>
            <a:endParaRPr lang="en-US" dirty="0"/>
          </a:p>
          <a:p>
            <a:pPr lvl="1">
              <a:lnSpc>
                <a:spcPct val="120000"/>
              </a:lnSpc>
            </a:pPr>
            <a:r>
              <a:rPr lang="en-US" b="1" dirty="0"/>
              <a:t>Batch shipping should be performed every 3 months or as a full shipment of specimens accumulates, whichever is sooner.</a:t>
            </a:r>
            <a:endParaRPr lang="en-US" sz="3900" b="1" dirty="0">
              <a:solidFill>
                <a:srgbClr val="FF0000"/>
              </a:solidFill>
            </a:endParaRPr>
          </a:p>
        </p:txBody>
      </p:sp>
    </p:spTree>
    <p:extLst>
      <p:ext uri="{BB962C8B-B14F-4D97-AF65-F5344CB8AC3E}">
        <p14:creationId xmlns:p14="http://schemas.microsoft.com/office/powerpoint/2010/main" val="215035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C6E0-BEBB-6F37-19DB-4CE72113860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6A76D8-AEEC-7CDD-E36D-E3AC558FCEB2}"/>
              </a:ext>
            </a:extLst>
          </p:cNvPr>
          <p:cNvPicPr>
            <a:picLocks noGrp="1" noChangeAspect="1"/>
          </p:cNvPicPr>
          <p:nvPr>
            <p:ph idx="1"/>
          </p:nvPr>
        </p:nvPicPr>
        <p:blipFill>
          <a:blip r:embed="rId2"/>
          <a:stretch>
            <a:fillRect/>
          </a:stretch>
        </p:blipFill>
        <p:spPr>
          <a:xfrm>
            <a:off x="1864112" y="1690688"/>
            <a:ext cx="8463776" cy="5099814"/>
          </a:xfrm>
        </p:spPr>
      </p:pic>
    </p:spTree>
    <p:extLst>
      <p:ext uri="{BB962C8B-B14F-4D97-AF65-F5344CB8AC3E}">
        <p14:creationId xmlns:p14="http://schemas.microsoft.com/office/powerpoint/2010/main" val="2360954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7482" y="127526"/>
            <a:ext cx="6298968" cy="769441"/>
          </a:xfrm>
          <a:prstGeom prst="rect">
            <a:avLst/>
          </a:prstGeom>
        </p:spPr>
        <p:txBody>
          <a:bodyPr wrap="none">
            <a:spAutoFit/>
          </a:bodyPr>
          <a:lstStyle/>
          <a:p>
            <a:r>
              <a:rPr lang="en-US" sz="4400" b="1">
                <a:latin typeface="+mj-lt"/>
              </a:rPr>
              <a:t>Sample Shipment Summary</a:t>
            </a:r>
            <a:endParaRPr lang="en-US" sz="4400" dirty="0">
              <a:latin typeface="+mj-lt"/>
            </a:endParaRPr>
          </a:p>
        </p:txBody>
      </p:sp>
      <p:graphicFrame>
        <p:nvGraphicFramePr>
          <p:cNvPr id="7" name="Table 6">
            <a:extLst>
              <a:ext uri="{FF2B5EF4-FFF2-40B4-BE49-F238E27FC236}">
                <a16:creationId xmlns:a16="http://schemas.microsoft.com/office/drawing/2014/main" id="{5DCB4998-5CD9-491A-8342-C89F05D62EC2}"/>
              </a:ext>
            </a:extLst>
          </p:cNvPr>
          <p:cNvGraphicFramePr>
            <a:graphicFrameLocks noGrp="1"/>
          </p:cNvGraphicFramePr>
          <p:nvPr>
            <p:extLst>
              <p:ext uri="{D42A27DB-BD31-4B8C-83A1-F6EECF244321}">
                <p14:modId xmlns:p14="http://schemas.microsoft.com/office/powerpoint/2010/main" val="2113516458"/>
              </p:ext>
            </p:extLst>
          </p:nvPr>
        </p:nvGraphicFramePr>
        <p:xfrm>
          <a:off x="514814" y="1037063"/>
          <a:ext cx="11162371" cy="5554456"/>
        </p:xfrm>
        <a:graphic>
          <a:graphicData uri="http://schemas.openxmlformats.org/drawingml/2006/table">
            <a:tbl>
              <a:tblPr firstRow="1" firstCol="1" bandRow="1"/>
              <a:tblGrid>
                <a:gridCol w="3028549">
                  <a:extLst>
                    <a:ext uri="{9D8B030D-6E8A-4147-A177-3AD203B41FA5}">
                      <a16:colId xmlns:a16="http://schemas.microsoft.com/office/drawing/2014/main" val="611848556"/>
                    </a:ext>
                  </a:extLst>
                </a:gridCol>
                <a:gridCol w="3028549">
                  <a:extLst>
                    <a:ext uri="{9D8B030D-6E8A-4147-A177-3AD203B41FA5}">
                      <a16:colId xmlns:a16="http://schemas.microsoft.com/office/drawing/2014/main" val="3840832560"/>
                    </a:ext>
                  </a:extLst>
                </a:gridCol>
                <a:gridCol w="1644070">
                  <a:extLst>
                    <a:ext uri="{9D8B030D-6E8A-4147-A177-3AD203B41FA5}">
                      <a16:colId xmlns:a16="http://schemas.microsoft.com/office/drawing/2014/main" val="640018475"/>
                    </a:ext>
                  </a:extLst>
                </a:gridCol>
                <a:gridCol w="1644070">
                  <a:extLst>
                    <a:ext uri="{9D8B030D-6E8A-4147-A177-3AD203B41FA5}">
                      <a16:colId xmlns:a16="http://schemas.microsoft.com/office/drawing/2014/main" val="2472810630"/>
                    </a:ext>
                  </a:extLst>
                </a:gridCol>
                <a:gridCol w="951832">
                  <a:extLst>
                    <a:ext uri="{9D8B030D-6E8A-4147-A177-3AD203B41FA5}">
                      <a16:colId xmlns:a16="http://schemas.microsoft.com/office/drawing/2014/main" val="3462172525"/>
                    </a:ext>
                  </a:extLst>
                </a:gridCol>
                <a:gridCol w="865301">
                  <a:extLst>
                    <a:ext uri="{9D8B030D-6E8A-4147-A177-3AD203B41FA5}">
                      <a16:colId xmlns:a16="http://schemas.microsoft.com/office/drawing/2014/main" val="2702016738"/>
                    </a:ext>
                  </a:extLst>
                </a:gridCol>
              </a:tblGrid>
              <a:tr h="553619">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Sample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 Tube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Supplied in Kit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Processing/ Aliquoting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to NCRAD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740284719"/>
                  </a:ext>
                </a:extLst>
              </a:tr>
              <a:tr h="366300">
                <a:tc rowSpan="2">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serum banking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292"/>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 (Red-Top) Tube (10 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2172974182"/>
                  </a:ext>
                </a:extLst>
              </a:tr>
              <a:tr h="826319">
                <a:tc vMerge="1">
                  <a:txBody>
                    <a:bodyPr/>
                    <a:lstStyle/>
                    <a:p>
                      <a:endParaRPr lang="en-US"/>
                    </a:p>
                  </a:txBody>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red cap (residual volume placed in 2.0 ml cryovial with blue cap)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serum aliquots per 2.0 ml cryovial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4150876617"/>
                  </a:ext>
                </a:extLst>
              </a:tr>
              <a:tr h="410099">
                <a:tc rowSpan="3">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isolation of plasma and 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C7F1"/>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EDTA (Lavender-Top) Blood Collection Tube (10 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155536290"/>
                  </a:ext>
                </a:extLst>
              </a:tr>
              <a:tr h="928258">
                <a:tc vMerge="1">
                  <a:txBody>
                    <a:bodyPr/>
                    <a:lstStyle/>
                    <a:p>
                      <a:endParaRPr lang="en-US"/>
                    </a:p>
                  </a:txBody>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lavender cap (residual volume placed in 2.0 ml cryovial with blue cap)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plasma aliquots per 2.0 ml cryovial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3230711036"/>
                  </a:ext>
                </a:extLst>
              </a:tr>
              <a:tr h="687579">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0.75 ml buffy coat aliquot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284705387"/>
                  </a:ext>
                </a:extLst>
              </a:tr>
              <a:tr h="740939">
                <a:tc rowSpan="2">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2">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Sterile Containers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 ml 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CSF per  2.0ml Sarstedt tube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50517235"/>
                  </a:ext>
                </a:extLst>
              </a:tr>
              <a:tr h="9282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CSF aliquots per 2.0 ml orange cryovial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7" marR="413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extLst>
                  <a:ext uri="{0D108BD9-81ED-4DB2-BD59-A6C34878D82A}">
                    <a16:rowId xmlns:a16="http://schemas.microsoft.com/office/drawing/2014/main" val="3668271096"/>
                  </a:ext>
                </a:extLst>
              </a:tr>
            </a:tbl>
          </a:graphicData>
        </a:graphic>
      </p:graphicFrame>
    </p:spTree>
    <p:extLst>
      <p:ext uri="{BB962C8B-B14F-4D97-AF65-F5344CB8AC3E}">
        <p14:creationId xmlns:p14="http://schemas.microsoft.com/office/powerpoint/2010/main" val="11299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B840-B62A-4DB1-A616-109A83033919}"/>
              </a:ext>
            </a:extLst>
          </p:cNvPr>
          <p:cNvSpPr>
            <a:spLocks noGrp="1"/>
          </p:cNvSpPr>
          <p:nvPr>
            <p:ph type="title"/>
          </p:nvPr>
        </p:nvSpPr>
        <p:spPr>
          <a:xfrm>
            <a:off x="677802" y="41197"/>
            <a:ext cx="9210100" cy="1150350"/>
          </a:xfrm>
        </p:spPr>
        <p:txBody>
          <a:bodyPr>
            <a:normAutofit fontScale="90000"/>
          </a:bodyPr>
          <a:lstStyle/>
          <a:p>
            <a:pPr algn="ctr"/>
            <a:br>
              <a:rPr lang="en-US" sz="3600" b="1" dirty="0"/>
            </a:br>
            <a:r>
              <a:rPr lang="en-US" sz="3600" b="1" dirty="0"/>
              <a:t>Frozen Shipping: </a:t>
            </a:r>
            <a:r>
              <a:rPr lang="en-US" sz="3600" dirty="0" err="1"/>
              <a:t>Cryoboxes</a:t>
            </a:r>
            <a:br>
              <a:rPr lang="en-US" sz="3600" dirty="0"/>
            </a:br>
            <a:endParaRPr lang="en-US" sz="3600" dirty="0"/>
          </a:p>
        </p:txBody>
      </p:sp>
      <p:pic>
        <p:nvPicPr>
          <p:cNvPr id="5" name="Picture 4">
            <a:extLst>
              <a:ext uri="{FF2B5EF4-FFF2-40B4-BE49-F238E27FC236}">
                <a16:creationId xmlns:a16="http://schemas.microsoft.com/office/drawing/2014/main" id="{0F632188-0833-478E-815A-5A5EF4CE7349}"/>
              </a:ext>
            </a:extLst>
          </p:cNvPr>
          <p:cNvPicPr>
            <a:picLocks noChangeAspect="1"/>
          </p:cNvPicPr>
          <p:nvPr/>
        </p:nvPicPr>
        <p:blipFill>
          <a:blip r:embed="rId2"/>
          <a:stretch>
            <a:fillRect/>
          </a:stretch>
        </p:blipFill>
        <p:spPr>
          <a:xfrm>
            <a:off x="8403158" y="4689450"/>
            <a:ext cx="1420491" cy="1518036"/>
          </a:xfrm>
          <a:prstGeom prst="rect">
            <a:avLst/>
          </a:prstGeom>
          <a:ln w="12700">
            <a:solidFill>
              <a:schemeClr val="tx1"/>
            </a:solidFill>
          </a:ln>
        </p:spPr>
      </p:pic>
      <p:pic>
        <p:nvPicPr>
          <p:cNvPr id="8" name="Content Placeholder 3">
            <a:extLst>
              <a:ext uri="{FF2B5EF4-FFF2-40B4-BE49-F238E27FC236}">
                <a16:creationId xmlns:a16="http://schemas.microsoft.com/office/drawing/2014/main" id="{CDBD8FAC-08A3-4C79-9E92-09ADBD5EAD9A}"/>
              </a:ext>
            </a:extLst>
          </p:cNvPr>
          <p:cNvPicPr>
            <a:picLocks noGrp="1"/>
          </p:cNvPicPr>
          <p:nvPr>
            <p:ph idx="1"/>
          </p:nvPr>
        </p:nvPicPr>
        <p:blipFill>
          <a:blip r:embed="rId3"/>
          <a:stretch>
            <a:fillRect/>
          </a:stretch>
        </p:blipFill>
        <p:spPr>
          <a:xfrm>
            <a:off x="1815167" y="1442609"/>
            <a:ext cx="6593306" cy="4684918"/>
          </a:xfrm>
          <a:prstGeom prst="rect">
            <a:avLst/>
          </a:prstGeom>
          <a:ln w="12700">
            <a:solidFill>
              <a:schemeClr val="tx1"/>
            </a:solidFill>
          </a:ln>
        </p:spPr>
      </p:pic>
      <p:pic>
        <p:nvPicPr>
          <p:cNvPr id="9" name="Picture 8">
            <a:extLst>
              <a:ext uri="{FF2B5EF4-FFF2-40B4-BE49-F238E27FC236}">
                <a16:creationId xmlns:a16="http://schemas.microsoft.com/office/drawing/2014/main" id="{F4D5AF79-D7EB-48C0-BF23-B1F73404F9C6}"/>
              </a:ext>
            </a:extLst>
          </p:cNvPr>
          <p:cNvPicPr>
            <a:picLocks noChangeAspect="1"/>
          </p:cNvPicPr>
          <p:nvPr/>
        </p:nvPicPr>
        <p:blipFill>
          <a:blip r:embed="rId4"/>
          <a:stretch>
            <a:fillRect/>
          </a:stretch>
        </p:blipFill>
        <p:spPr>
          <a:xfrm>
            <a:off x="8454931" y="3026050"/>
            <a:ext cx="1420491" cy="1518036"/>
          </a:xfrm>
          <a:prstGeom prst="rect">
            <a:avLst/>
          </a:prstGeom>
          <a:ln w="12700">
            <a:solidFill>
              <a:schemeClr val="tx1"/>
            </a:solidFill>
          </a:ln>
        </p:spPr>
      </p:pic>
      <p:sp>
        <p:nvSpPr>
          <p:cNvPr id="13" name="TextBox 12">
            <a:extLst>
              <a:ext uri="{FF2B5EF4-FFF2-40B4-BE49-F238E27FC236}">
                <a16:creationId xmlns:a16="http://schemas.microsoft.com/office/drawing/2014/main" id="{F6D5C647-2A80-4C20-A754-9A92FE21C22D}"/>
              </a:ext>
            </a:extLst>
          </p:cNvPr>
          <p:cNvSpPr txBox="1"/>
          <p:nvPr/>
        </p:nvSpPr>
        <p:spPr>
          <a:xfrm>
            <a:off x="8636533" y="3958683"/>
            <a:ext cx="1740300" cy="400110"/>
          </a:xfrm>
          <a:prstGeom prst="rect">
            <a:avLst/>
          </a:prstGeom>
          <a:noFill/>
        </p:spPr>
        <p:txBody>
          <a:bodyPr wrap="square">
            <a:spAutoFit/>
          </a:bodyPr>
          <a:lstStyle/>
          <a:p>
            <a:r>
              <a:rPr lang="en-US" sz="2000" dirty="0">
                <a:highlight>
                  <a:srgbClr val="DBDBDB"/>
                </a:highlight>
              </a:rPr>
              <a:t>250002</a:t>
            </a:r>
          </a:p>
        </p:txBody>
      </p:sp>
      <p:pic>
        <p:nvPicPr>
          <p:cNvPr id="14" name="Picture 13">
            <a:extLst>
              <a:ext uri="{FF2B5EF4-FFF2-40B4-BE49-F238E27FC236}">
                <a16:creationId xmlns:a16="http://schemas.microsoft.com/office/drawing/2014/main" id="{A7FF75E0-418B-4F0F-80E8-5DFBAC38CEF3}"/>
              </a:ext>
            </a:extLst>
          </p:cNvPr>
          <p:cNvPicPr>
            <a:picLocks noChangeAspect="1"/>
          </p:cNvPicPr>
          <p:nvPr/>
        </p:nvPicPr>
        <p:blipFill>
          <a:blip r:embed="rId5"/>
          <a:stretch>
            <a:fillRect/>
          </a:stretch>
        </p:blipFill>
        <p:spPr>
          <a:xfrm>
            <a:off x="9806142" y="4394536"/>
            <a:ext cx="792549" cy="390178"/>
          </a:xfrm>
          <a:prstGeom prst="rect">
            <a:avLst/>
          </a:prstGeom>
        </p:spPr>
      </p:pic>
      <p:sp>
        <p:nvSpPr>
          <p:cNvPr id="18" name="TextBox 17">
            <a:extLst>
              <a:ext uri="{FF2B5EF4-FFF2-40B4-BE49-F238E27FC236}">
                <a16:creationId xmlns:a16="http://schemas.microsoft.com/office/drawing/2014/main" id="{B7BB36A5-EBC4-42AE-A2C0-345198224D08}"/>
              </a:ext>
            </a:extLst>
          </p:cNvPr>
          <p:cNvSpPr txBox="1"/>
          <p:nvPr/>
        </p:nvSpPr>
        <p:spPr>
          <a:xfrm>
            <a:off x="10558435" y="4089574"/>
            <a:ext cx="1942082" cy="1199752"/>
          </a:xfrm>
          <a:prstGeom prst="rect">
            <a:avLst/>
          </a:prstGeom>
          <a:noFill/>
        </p:spPr>
        <p:txBody>
          <a:bodyPr wrap="square">
            <a:spAutoFit/>
          </a:bodyPr>
          <a:lstStyle/>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Place kit number labels (blood and CSF) on each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cryobox</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12E51F52-4153-4482-9A25-47ADB07F9156}"/>
              </a:ext>
            </a:extLst>
          </p:cNvPr>
          <p:cNvSpPr txBox="1"/>
          <p:nvPr/>
        </p:nvSpPr>
        <p:spPr>
          <a:xfrm>
            <a:off x="2164855" y="927148"/>
            <a:ext cx="6235994" cy="369332"/>
          </a:xfrm>
          <a:prstGeom prst="rect">
            <a:avLst/>
          </a:prstGeom>
          <a:noFill/>
          <a:ln>
            <a:solidFill>
              <a:schemeClr val="tx1"/>
            </a:solidFill>
          </a:ln>
        </p:spPr>
        <p:txBody>
          <a:bodyPr wrap="square">
            <a:spAutoFit/>
          </a:bodyPr>
          <a:lstStyle/>
          <a:p>
            <a:pPr algn="ctr"/>
            <a:r>
              <a:rPr lang="en-US" dirty="0"/>
              <a:t>Screening Visit Only:  Blood and CSF</a:t>
            </a:r>
          </a:p>
        </p:txBody>
      </p:sp>
      <p:sp>
        <p:nvSpPr>
          <p:cNvPr id="23" name="TextBox 22">
            <a:extLst>
              <a:ext uri="{FF2B5EF4-FFF2-40B4-BE49-F238E27FC236}">
                <a16:creationId xmlns:a16="http://schemas.microsoft.com/office/drawing/2014/main" id="{237195C9-205E-4652-9BE2-4D24D68DE19C}"/>
              </a:ext>
            </a:extLst>
          </p:cNvPr>
          <p:cNvSpPr txBox="1"/>
          <p:nvPr/>
        </p:nvSpPr>
        <p:spPr>
          <a:xfrm>
            <a:off x="2275303" y="6207486"/>
            <a:ext cx="6133170" cy="461665"/>
          </a:xfrm>
          <a:prstGeom prst="rect">
            <a:avLst/>
          </a:prstGeom>
          <a:noFill/>
          <a:ln>
            <a:solidFill>
              <a:schemeClr val="tx1"/>
            </a:solidFill>
          </a:ln>
        </p:spPr>
        <p:txBody>
          <a:bodyPr wrap="square">
            <a:spAutoFit/>
          </a:bodyPr>
          <a:lstStyle/>
          <a:p>
            <a:pPr algn="ctr"/>
            <a:r>
              <a:rPr lang="en-US" sz="2400" dirty="0"/>
              <a:t>Include only one subject per box.  </a:t>
            </a:r>
          </a:p>
        </p:txBody>
      </p:sp>
    </p:spTree>
    <p:extLst>
      <p:ext uri="{BB962C8B-B14F-4D97-AF65-F5344CB8AC3E}">
        <p14:creationId xmlns:p14="http://schemas.microsoft.com/office/powerpoint/2010/main" val="409834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40132" y="714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Frozen Shipping: </a:t>
            </a:r>
            <a:r>
              <a:rPr lang="en-US" dirty="0" err="1"/>
              <a:t>Cryoboxes</a:t>
            </a:r>
            <a:endParaRPr lang="en-US" dirty="0"/>
          </a:p>
        </p:txBody>
      </p:sp>
      <p:sp>
        <p:nvSpPr>
          <p:cNvPr id="3" name="TextBox 2"/>
          <p:cNvSpPr txBox="1"/>
          <p:nvPr/>
        </p:nvSpPr>
        <p:spPr>
          <a:xfrm>
            <a:off x="3857840" y="6296526"/>
            <a:ext cx="4476316" cy="461665"/>
          </a:xfrm>
          <a:prstGeom prst="rect">
            <a:avLst/>
          </a:prstGeom>
          <a:noFill/>
          <a:ln w="6350">
            <a:solidFill>
              <a:schemeClr val="tx1"/>
            </a:solidFill>
          </a:ln>
        </p:spPr>
        <p:txBody>
          <a:bodyPr wrap="square" rtlCol="0">
            <a:spAutoFit/>
          </a:bodyPr>
          <a:lstStyle/>
          <a:p>
            <a:r>
              <a:rPr lang="en-US" sz="2400" dirty="0"/>
              <a:t>Include only one subject per box.  </a:t>
            </a:r>
          </a:p>
        </p:txBody>
      </p:sp>
      <p:sp>
        <p:nvSpPr>
          <p:cNvPr id="21" name="TextBox 20"/>
          <p:cNvSpPr txBox="1"/>
          <p:nvPr/>
        </p:nvSpPr>
        <p:spPr>
          <a:xfrm>
            <a:off x="320511" y="789514"/>
            <a:ext cx="11739513" cy="461665"/>
          </a:xfrm>
          <a:prstGeom prst="rect">
            <a:avLst/>
          </a:prstGeom>
          <a:noFill/>
          <a:ln>
            <a:solidFill>
              <a:schemeClr val="tx1"/>
            </a:solidFill>
          </a:ln>
        </p:spPr>
        <p:txBody>
          <a:bodyPr wrap="square" rtlCol="0">
            <a:spAutoFit/>
          </a:bodyPr>
          <a:lstStyle/>
          <a:p>
            <a:r>
              <a:rPr lang="en-US" sz="2400" dirty="0"/>
              <a:t>Blood Visits: Baseline Pre-Dose, Weeks 4/8/16/24, Early Termination Pre-Dose and Post-Dose</a:t>
            </a:r>
          </a:p>
        </p:txBody>
      </p:sp>
      <p:pic>
        <p:nvPicPr>
          <p:cNvPr id="6" name="Picture 5"/>
          <p:cNvPicPr>
            <a:picLocks noChangeAspect="1"/>
          </p:cNvPicPr>
          <p:nvPr/>
        </p:nvPicPr>
        <p:blipFill>
          <a:blip r:embed="rId2"/>
          <a:stretch>
            <a:fillRect/>
          </a:stretch>
        </p:blipFill>
        <p:spPr>
          <a:xfrm>
            <a:off x="2630888" y="1404080"/>
            <a:ext cx="6930223" cy="4771224"/>
          </a:xfrm>
          <a:prstGeom prst="rect">
            <a:avLst/>
          </a:prstGeom>
          <a:ln w="12700">
            <a:solidFill>
              <a:schemeClr val="tx1"/>
            </a:solidFill>
          </a:ln>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367" y="4135770"/>
            <a:ext cx="1421744" cy="1518123"/>
          </a:xfrm>
          <a:prstGeom prst="rect">
            <a:avLst/>
          </a:prstGeom>
          <a:noFill/>
          <a:ln w="12700">
            <a:solidFill>
              <a:schemeClr val="tx1"/>
            </a:solidFill>
          </a:ln>
        </p:spPr>
      </p:pic>
      <p:sp>
        <p:nvSpPr>
          <p:cNvPr id="7" name="TextBox 6"/>
          <p:cNvSpPr txBox="1"/>
          <p:nvPr/>
        </p:nvSpPr>
        <p:spPr>
          <a:xfrm>
            <a:off x="10340079" y="4410693"/>
            <a:ext cx="2097248"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Place kit number labels on each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cryobox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ight Arrow 7"/>
          <p:cNvSpPr/>
          <p:nvPr/>
        </p:nvSpPr>
        <p:spPr>
          <a:xfrm rot="10800000">
            <a:off x="9564466" y="4716494"/>
            <a:ext cx="775613" cy="35667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36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5595" y="32467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Frozen Shipping: </a:t>
            </a:r>
            <a:r>
              <a:rPr lang="en-US" dirty="0" err="1"/>
              <a:t>Cryoboxes</a:t>
            </a:r>
            <a:endParaRPr lang="en-US" dirty="0"/>
          </a:p>
        </p:txBody>
      </p:sp>
      <p:sp>
        <p:nvSpPr>
          <p:cNvPr id="13" name="TextBox 12"/>
          <p:cNvSpPr txBox="1"/>
          <p:nvPr/>
        </p:nvSpPr>
        <p:spPr>
          <a:xfrm>
            <a:off x="3857840" y="6296526"/>
            <a:ext cx="4476316" cy="461665"/>
          </a:xfrm>
          <a:prstGeom prst="rect">
            <a:avLst/>
          </a:prstGeom>
          <a:noFill/>
          <a:ln w="6350">
            <a:solidFill>
              <a:schemeClr val="tx1"/>
            </a:solidFill>
          </a:ln>
        </p:spPr>
        <p:txBody>
          <a:bodyPr wrap="square" rtlCol="0">
            <a:spAutoFit/>
          </a:bodyPr>
          <a:lstStyle/>
          <a:p>
            <a:r>
              <a:rPr lang="en-US" sz="2400" dirty="0"/>
              <a:t>Include only one subject per box.  </a:t>
            </a:r>
          </a:p>
        </p:txBody>
      </p:sp>
      <p:sp>
        <p:nvSpPr>
          <p:cNvPr id="15" name="TextBox 14"/>
          <p:cNvSpPr txBox="1"/>
          <p:nvPr/>
        </p:nvSpPr>
        <p:spPr>
          <a:xfrm>
            <a:off x="2904926" y="987453"/>
            <a:ext cx="6754606" cy="461665"/>
          </a:xfrm>
          <a:prstGeom prst="rect">
            <a:avLst/>
          </a:prstGeom>
          <a:noFill/>
          <a:ln>
            <a:solidFill>
              <a:schemeClr val="tx1"/>
            </a:solidFill>
          </a:ln>
        </p:spPr>
        <p:txBody>
          <a:bodyPr wrap="none" rtlCol="0">
            <a:spAutoFit/>
          </a:bodyPr>
          <a:lstStyle/>
          <a:p>
            <a:r>
              <a:rPr lang="en-US" sz="2400" dirty="0"/>
              <a:t>CSF Visits: Screening, Week 24, 72, Early Termination</a:t>
            </a:r>
          </a:p>
        </p:txBody>
      </p:sp>
      <p:sp>
        <p:nvSpPr>
          <p:cNvPr id="16" name="TextBox 15"/>
          <p:cNvSpPr txBox="1"/>
          <p:nvPr/>
        </p:nvSpPr>
        <p:spPr>
          <a:xfrm>
            <a:off x="10492560" y="4082540"/>
            <a:ext cx="2097248"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Place kit number labels) on each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cryobox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10107" y="1588427"/>
            <a:ext cx="6944244" cy="4547435"/>
          </a:xfrm>
          <a:prstGeom prst="rect">
            <a:avLst/>
          </a:prstGeom>
          <a:ln w="12700">
            <a:solidFill>
              <a:schemeClr val="tx1"/>
            </a:solidFill>
          </a:ln>
        </p:spPr>
      </p:pic>
      <p:sp>
        <p:nvSpPr>
          <p:cNvPr id="17" name="Right Arrow 16"/>
          <p:cNvSpPr/>
          <p:nvPr/>
        </p:nvSpPr>
        <p:spPr>
          <a:xfrm rot="10800000">
            <a:off x="9764680" y="4331324"/>
            <a:ext cx="735464" cy="40011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156" y="3847171"/>
            <a:ext cx="1356744" cy="1443270"/>
          </a:xfrm>
          <a:prstGeom prst="rect">
            <a:avLst/>
          </a:prstGeom>
          <a:noFill/>
          <a:ln w="12700">
            <a:solidFill>
              <a:schemeClr val="tx1"/>
            </a:solidFill>
          </a:ln>
        </p:spPr>
      </p:pic>
      <p:sp>
        <p:nvSpPr>
          <p:cNvPr id="19" name="TextBox 18"/>
          <p:cNvSpPr txBox="1"/>
          <p:nvPr/>
        </p:nvSpPr>
        <p:spPr>
          <a:xfrm>
            <a:off x="8553364" y="4667850"/>
            <a:ext cx="1046171" cy="400110"/>
          </a:xfrm>
          <a:prstGeom prst="rect">
            <a:avLst/>
          </a:prstGeom>
          <a:solidFill>
            <a:srgbClr val="DBDBDB"/>
          </a:solidFill>
          <a:ln>
            <a:noFill/>
          </a:ln>
        </p:spPr>
        <p:txBody>
          <a:bodyPr wrap="square" rtlCol="0">
            <a:spAutoFit/>
          </a:bodyPr>
          <a:lstStyle/>
          <a:p>
            <a:r>
              <a:rPr lang="en-US" sz="2000" dirty="0"/>
              <a:t>250003</a:t>
            </a:r>
          </a:p>
        </p:txBody>
      </p:sp>
    </p:spTree>
    <p:extLst>
      <p:ext uri="{BB962C8B-B14F-4D97-AF65-F5344CB8AC3E}">
        <p14:creationId xmlns:p14="http://schemas.microsoft.com/office/powerpoint/2010/main" val="785185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Frozen Shipping: </a:t>
            </a:r>
            <a:r>
              <a:rPr lang="en-US" dirty="0" err="1"/>
              <a:t>Cryoboxes</a:t>
            </a:r>
            <a:endParaRPr lang="en-US" dirty="0"/>
          </a:p>
        </p:txBody>
      </p:sp>
      <p:sp>
        <p:nvSpPr>
          <p:cNvPr id="5" name="TextBox 4"/>
          <p:cNvSpPr txBox="1"/>
          <p:nvPr/>
        </p:nvSpPr>
        <p:spPr>
          <a:xfrm>
            <a:off x="7258004" y="5037221"/>
            <a:ext cx="4095795" cy="830997"/>
          </a:xfrm>
          <a:prstGeom prst="rect">
            <a:avLst/>
          </a:prstGeom>
          <a:noFill/>
        </p:spPr>
        <p:txBody>
          <a:bodyPr wrap="square" rtlCol="0">
            <a:spAutoFit/>
          </a:bodyPr>
          <a:lstStyle/>
          <a:p>
            <a:pPr algn="ctr"/>
            <a:r>
              <a:rPr lang="en-US" sz="2400" dirty="0"/>
              <a:t>Place </a:t>
            </a:r>
            <a:r>
              <a:rPr lang="en-US" sz="2400" dirty="0" err="1"/>
              <a:t>cryobox</a:t>
            </a:r>
            <a:r>
              <a:rPr lang="en-US" sz="2400" dirty="0"/>
              <a:t> in one Biohazard Bag.</a:t>
            </a:r>
          </a:p>
        </p:txBody>
      </p:sp>
      <p:sp>
        <p:nvSpPr>
          <p:cNvPr id="6" name="TextBox 5"/>
          <p:cNvSpPr txBox="1"/>
          <p:nvPr/>
        </p:nvSpPr>
        <p:spPr>
          <a:xfrm>
            <a:off x="884151" y="4852554"/>
            <a:ext cx="5560563" cy="1200329"/>
          </a:xfrm>
          <a:prstGeom prst="rect">
            <a:avLst/>
          </a:prstGeom>
          <a:noFill/>
        </p:spPr>
        <p:txBody>
          <a:bodyPr wrap="square" rtlCol="0">
            <a:spAutoFit/>
          </a:bodyPr>
          <a:lstStyle/>
          <a:p>
            <a:pPr algn="ctr"/>
            <a:r>
              <a:rPr lang="en-US" sz="2400" dirty="0"/>
              <a:t>Be sure to adhere the necessary Kit Labels on the lid of the </a:t>
            </a:r>
            <a:r>
              <a:rPr lang="en-US" sz="2400" dirty="0" err="1"/>
              <a:t>cryobox</a:t>
            </a:r>
            <a:r>
              <a:rPr lang="en-US" sz="2400" dirty="0"/>
              <a:t>. Only one subject per box. </a:t>
            </a:r>
          </a:p>
        </p:txBody>
      </p:sp>
      <p:sp>
        <p:nvSpPr>
          <p:cNvPr id="7" name="Right Arrow 6"/>
          <p:cNvSpPr/>
          <p:nvPr/>
        </p:nvSpPr>
        <p:spPr>
          <a:xfrm>
            <a:off x="6337274" y="2954521"/>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1714988" y="1766251"/>
            <a:ext cx="3972796" cy="2735135"/>
          </a:xfrm>
          <a:prstGeom prst="rect">
            <a:avLst/>
          </a:prstGeom>
          <a:ln w="12700">
            <a:solidFill>
              <a:schemeClr val="tx1"/>
            </a:solidFill>
          </a:ln>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0493" y="3016251"/>
            <a:ext cx="760370" cy="811915"/>
          </a:xfrm>
          <a:prstGeom prst="rect">
            <a:avLst/>
          </a:prstGeom>
          <a:noFill/>
        </p:spPr>
      </p:pic>
      <p:pic>
        <p:nvPicPr>
          <p:cNvPr id="4" name="Picture 3"/>
          <p:cNvPicPr>
            <a:picLocks noChangeAspect="1"/>
          </p:cNvPicPr>
          <p:nvPr/>
        </p:nvPicPr>
        <p:blipFill>
          <a:blip r:embed="rId4"/>
          <a:stretch>
            <a:fillRect/>
          </a:stretch>
        </p:blipFill>
        <p:spPr>
          <a:xfrm>
            <a:off x="7764695" y="1056531"/>
            <a:ext cx="2742878" cy="3980690"/>
          </a:xfrm>
          <a:prstGeom prst="rect">
            <a:avLst/>
          </a:prstGeom>
          <a:ln w="12700">
            <a:solidFill>
              <a:schemeClr val="tx1"/>
            </a:solidFill>
          </a:ln>
        </p:spPr>
      </p:pic>
    </p:spTree>
    <p:extLst>
      <p:ext uri="{BB962C8B-B14F-4D97-AF65-F5344CB8AC3E}">
        <p14:creationId xmlns:p14="http://schemas.microsoft.com/office/powerpoint/2010/main" val="116494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Globally Unique Identifier (GUID)</a:t>
            </a:r>
            <a:endParaRPr lang="en-US" dirty="0"/>
          </a:p>
        </p:txBody>
      </p:sp>
      <p:sp>
        <p:nvSpPr>
          <p:cNvPr id="3" name="Content Placeholder 2"/>
          <p:cNvSpPr>
            <a:spLocks noGrp="1"/>
          </p:cNvSpPr>
          <p:nvPr>
            <p:ph idx="1"/>
          </p:nvPr>
        </p:nvSpPr>
        <p:spPr>
          <a:xfrm>
            <a:off x="838200" y="1825625"/>
            <a:ext cx="10515600" cy="4844116"/>
          </a:xfrm>
        </p:spPr>
        <p:txBody>
          <a:bodyPr>
            <a:normAutofit fontScale="92500" lnSpcReduction="20000"/>
          </a:bodyPr>
          <a:lstStyle/>
          <a:p>
            <a:pPr marL="514350" indent="-514350">
              <a:buFont typeface="+mj-lt"/>
              <a:buAutoNum type="arabicPeriod"/>
            </a:pPr>
            <a:r>
              <a:rPr lang="en-US" dirty="0"/>
              <a:t>Create an account: </a:t>
            </a:r>
            <a:r>
              <a:rPr lang="en-US" u="sng" dirty="0">
                <a:hlinkClick r:id="rId2"/>
              </a:rPr>
              <a:t>https://bricsguid.nia.nih.gov/portal/jsp/login.jsp</a:t>
            </a:r>
            <a:endParaRPr lang="en-US" u="sng" dirty="0"/>
          </a:p>
          <a:p>
            <a:pPr marL="971550" lvl="1" indent="-514350">
              <a:buFont typeface="+mj-lt"/>
              <a:buAutoNum type="alphaLcPeriod"/>
            </a:pPr>
            <a:r>
              <a:rPr lang="en-US" dirty="0"/>
              <a:t>Note that it may take a few days for your account to be approved</a:t>
            </a:r>
          </a:p>
          <a:p>
            <a:pPr marL="514350" indent="-514350">
              <a:buFont typeface="+mj-lt"/>
              <a:buAutoNum type="arabicPeriod"/>
            </a:pPr>
            <a:r>
              <a:rPr lang="en-US" dirty="0"/>
              <a:t>Once you have an account, go to the GUID Tool – Create GUID</a:t>
            </a:r>
          </a:p>
          <a:p>
            <a:pPr marL="514350" indent="-514350">
              <a:buFont typeface="+mj-lt"/>
              <a:buAutoNum type="arabicPeriod"/>
            </a:pPr>
            <a:r>
              <a:rPr lang="en-US" dirty="0"/>
              <a:t>To open the ‘Launch GUID Tool’ you will need to have Java installed on your device</a:t>
            </a:r>
          </a:p>
          <a:p>
            <a:pPr marL="514350" indent="-514350">
              <a:buFont typeface="+mj-lt"/>
              <a:buAutoNum type="arabicPeriod"/>
            </a:pPr>
            <a:r>
              <a:rPr lang="en-US" dirty="0"/>
              <a:t>When the GUID Tool is open, you will need all of the following information </a:t>
            </a:r>
          </a:p>
          <a:p>
            <a:pPr lvl="1"/>
            <a:r>
              <a:rPr lang="en-US" dirty="0"/>
              <a:t>Complete legal given (first)name of participant at </a:t>
            </a:r>
            <a:r>
              <a:rPr lang="en-US" b="1" dirty="0"/>
              <a:t>birth</a:t>
            </a:r>
          </a:p>
          <a:p>
            <a:pPr lvl="1"/>
            <a:r>
              <a:rPr lang="en-US" dirty="0"/>
              <a:t>The participant’s middle name, if applicable</a:t>
            </a:r>
          </a:p>
          <a:p>
            <a:pPr lvl="1"/>
            <a:r>
              <a:rPr lang="en-US" dirty="0"/>
              <a:t>Complete legal family (last) name of subject at </a:t>
            </a:r>
            <a:r>
              <a:rPr lang="en-US" b="1" dirty="0"/>
              <a:t>birth</a:t>
            </a:r>
            <a:endParaRPr lang="en-US" dirty="0"/>
          </a:p>
          <a:p>
            <a:pPr lvl="1"/>
            <a:r>
              <a:rPr lang="en-US" dirty="0"/>
              <a:t>Day of birth</a:t>
            </a:r>
          </a:p>
          <a:p>
            <a:pPr lvl="1"/>
            <a:r>
              <a:rPr lang="en-US" dirty="0"/>
              <a:t>Month of birth</a:t>
            </a:r>
          </a:p>
          <a:p>
            <a:pPr lvl="1"/>
            <a:r>
              <a:rPr lang="en-US" dirty="0"/>
              <a:t>Year of birth</a:t>
            </a:r>
          </a:p>
          <a:p>
            <a:pPr lvl="1"/>
            <a:r>
              <a:rPr lang="en-US" dirty="0"/>
              <a:t>Name of city/municipality in which subject was born</a:t>
            </a:r>
          </a:p>
          <a:p>
            <a:pPr lvl="1"/>
            <a:r>
              <a:rPr lang="en-US" dirty="0"/>
              <a:t>Country of birth</a:t>
            </a:r>
          </a:p>
          <a:p>
            <a:pPr marL="514350" indent="-514350">
              <a:buFont typeface="+mj-lt"/>
              <a:buAutoNum type="arabicPeriod"/>
            </a:pPr>
            <a:endParaRPr lang="en-US" u="sng" dirty="0"/>
          </a:p>
          <a:p>
            <a:endParaRPr lang="en-US" dirty="0"/>
          </a:p>
        </p:txBody>
      </p:sp>
    </p:spTree>
    <p:extLst>
      <p:ext uri="{BB962C8B-B14F-4D97-AF65-F5344CB8AC3E}">
        <p14:creationId xmlns:p14="http://schemas.microsoft.com/office/powerpoint/2010/main" val="3651919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CC934-F0A7-434C-B1ED-8C064EE28DA5}"/>
              </a:ext>
            </a:extLst>
          </p:cNvPr>
          <p:cNvPicPr/>
          <p:nvPr/>
        </p:nvPicPr>
        <p:blipFill rotWithShape="1">
          <a:blip r:embed="rId2" r:link="rId3" cstate="print">
            <a:extLst>
              <a:ext uri="{28A0092B-C50C-407E-A947-70E740481C1C}">
                <a14:useLocalDpi xmlns:a14="http://schemas.microsoft.com/office/drawing/2010/main" val="0"/>
              </a:ext>
            </a:extLst>
          </a:blip>
          <a:srcRect t="18685" b="14401"/>
          <a:stretch/>
        </p:blipFill>
        <p:spPr bwMode="auto">
          <a:xfrm>
            <a:off x="1268323" y="3233491"/>
            <a:ext cx="1890889" cy="2059515"/>
          </a:xfrm>
          <a:prstGeom prst="rect">
            <a:avLst/>
          </a:prstGeom>
          <a:noFill/>
          <a:ln w="12700">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86F67A45-1239-4996-B4C9-516310307612}"/>
              </a:ext>
            </a:extLst>
          </p:cNvPr>
          <p:cNvPicPr/>
          <p:nvPr/>
        </p:nvPicPr>
        <p:blipFill rotWithShape="1">
          <a:blip r:embed="rId4" r:link="rId5" cstate="print">
            <a:extLst>
              <a:ext uri="{28A0092B-C50C-407E-A947-70E740481C1C}">
                <a14:useLocalDpi xmlns:a14="http://schemas.microsoft.com/office/drawing/2010/main" val="0"/>
              </a:ext>
            </a:extLst>
          </a:blip>
          <a:srcRect t="16859" b="11601"/>
          <a:stretch/>
        </p:blipFill>
        <p:spPr bwMode="auto">
          <a:xfrm>
            <a:off x="4435955" y="3216939"/>
            <a:ext cx="1806533" cy="2076067"/>
          </a:xfrm>
          <a:prstGeom prst="rect">
            <a:avLst/>
          </a:prstGeom>
          <a:noFill/>
          <a:ln w="12700">
            <a:solidFill>
              <a:schemeClr val="tx1"/>
            </a:solid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F944CC2-9C49-4DB4-990D-329C7518D64D}"/>
              </a:ext>
            </a:extLst>
          </p:cNvPr>
          <p:cNvPicPr/>
          <p:nvPr/>
        </p:nvPicPr>
        <p:blipFill rotWithShape="1">
          <a:blip r:embed="rId6" r:link="rId7">
            <a:extLst>
              <a:ext uri="{28A0092B-C50C-407E-A947-70E740481C1C}">
                <a14:useLocalDpi xmlns:a14="http://schemas.microsoft.com/office/drawing/2010/main" val="0"/>
              </a:ext>
            </a:extLst>
          </a:blip>
          <a:srcRect t="15789" b="15497"/>
          <a:stretch/>
        </p:blipFill>
        <p:spPr bwMode="auto">
          <a:xfrm>
            <a:off x="7445022" y="2597396"/>
            <a:ext cx="2743200" cy="3357245"/>
          </a:xfrm>
          <a:prstGeom prst="rect">
            <a:avLst/>
          </a:prstGeom>
          <a:noFill/>
          <a:ln w="12700">
            <a:solidFill>
              <a:schemeClr val="tx1"/>
            </a:solidFill>
          </a:ln>
          <a:extLst>
            <a:ext uri="{53640926-AAD7-44D8-BBD7-CCE9431645EC}">
              <a14:shadowObscured xmlns:a14="http://schemas.microsoft.com/office/drawing/2010/main"/>
            </a:ext>
          </a:extLst>
        </p:spPr>
      </p:pic>
      <p:sp>
        <p:nvSpPr>
          <p:cNvPr id="5" name="Right Arrow 6">
            <a:extLst>
              <a:ext uri="{FF2B5EF4-FFF2-40B4-BE49-F238E27FC236}">
                <a16:creationId xmlns:a16="http://schemas.microsoft.com/office/drawing/2014/main" id="{75A4F491-0C11-49AD-BC9E-1B6F0D5F4D6A}"/>
              </a:ext>
            </a:extLst>
          </p:cNvPr>
          <p:cNvSpPr/>
          <p:nvPr/>
        </p:nvSpPr>
        <p:spPr>
          <a:xfrm>
            <a:off x="3227566" y="4065902"/>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6">
            <a:extLst>
              <a:ext uri="{FF2B5EF4-FFF2-40B4-BE49-F238E27FC236}">
                <a16:creationId xmlns:a16="http://schemas.microsoft.com/office/drawing/2014/main" id="{12B89CF3-4D1C-4C17-A600-D73A3977709D}"/>
              </a:ext>
            </a:extLst>
          </p:cNvPr>
          <p:cNvSpPr/>
          <p:nvPr/>
        </p:nvSpPr>
        <p:spPr>
          <a:xfrm>
            <a:off x="6357351" y="4065902"/>
            <a:ext cx="1013460"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346DEA1-2E51-4525-BAF2-BC095EE3F7E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Frozen Shipping: </a:t>
            </a:r>
            <a:r>
              <a:rPr lang="en-US" dirty="0" err="1"/>
              <a:t>Sarstedt</a:t>
            </a:r>
            <a:r>
              <a:rPr lang="en-US" dirty="0"/>
              <a:t> Tube</a:t>
            </a:r>
          </a:p>
        </p:txBody>
      </p:sp>
      <p:sp>
        <p:nvSpPr>
          <p:cNvPr id="8" name="TextBox 7">
            <a:extLst>
              <a:ext uri="{FF2B5EF4-FFF2-40B4-BE49-F238E27FC236}">
                <a16:creationId xmlns:a16="http://schemas.microsoft.com/office/drawing/2014/main" id="{D2C234BE-7665-4367-87C4-6D9F8F2592C4}"/>
              </a:ext>
            </a:extLst>
          </p:cNvPr>
          <p:cNvSpPr txBox="1"/>
          <p:nvPr/>
        </p:nvSpPr>
        <p:spPr>
          <a:xfrm>
            <a:off x="652379" y="1220892"/>
            <a:ext cx="10701421" cy="1200329"/>
          </a:xfrm>
          <a:prstGeom prst="rect">
            <a:avLst/>
          </a:prstGeom>
          <a:noFill/>
          <a:ln>
            <a:solidFill>
              <a:schemeClr val="tx1"/>
            </a:solidFill>
          </a:ln>
        </p:spPr>
        <p:txBody>
          <a:bodyPr wrap="square" rtlCol="0">
            <a:spAutoFit/>
          </a:bodyPr>
          <a:lstStyle/>
          <a:p>
            <a:r>
              <a:rPr lang="en-US" sz="2400" dirty="0"/>
              <a:t>Place the 2.0ml </a:t>
            </a:r>
            <a:r>
              <a:rPr lang="en-US" sz="2400" dirty="0" err="1"/>
              <a:t>Sarstedt</a:t>
            </a:r>
            <a:r>
              <a:rPr lang="en-US" sz="2400" dirty="0"/>
              <a:t> tube in a 50ml conical.  Place the 50ml conical in a bubble wrap tube sleeve and place the bubble wrap in the biohazard bag with the CSF and serum cryovials from the screening visit.</a:t>
            </a:r>
          </a:p>
        </p:txBody>
      </p:sp>
      <p:sp>
        <p:nvSpPr>
          <p:cNvPr id="9" name="TextBox 8">
            <a:extLst>
              <a:ext uri="{FF2B5EF4-FFF2-40B4-BE49-F238E27FC236}">
                <a16:creationId xmlns:a16="http://schemas.microsoft.com/office/drawing/2014/main" id="{107860CC-A880-4AC0-A850-5415CDCE130D}"/>
              </a:ext>
            </a:extLst>
          </p:cNvPr>
          <p:cNvSpPr txBox="1"/>
          <p:nvPr/>
        </p:nvSpPr>
        <p:spPr>
          <a:xfrm>
            <a:off x="2247487" y="5637108"/>
            <a:ext cx="3962675" cy="830997"/>
          </a:xfrm>
          <a:prstGeom prst="rect">
            <a:avLst/>
          </a:prstGeom>
          <a:noFill/>
          <a:ln w="6350">
            <a:solidFill>
              <a:schemeClr val="tx1"/>
            </a:solidFill>
          </a:ln>
        </p:spPr>
        <p:txBody>
          <a:bodyPr wrap="square" rtlCol="0">
            <a:spAutoFit/>
          </a:bodyPr>
          <a:lstStyle/>
          <a:p>
            <a:r>
              <a:rPr lang="en-US" sz="2400" dirty="0"/>
              <a:t>Screening Visit Only-Do NOT batch ship!  Ship individually!</a:t>
            </a:r>
          </a:p>
        </p:txBody>
      </p:sp>
    </p:spTree>
    <p:extLst>
      <p:ext uri="{BB962C8B-B14F-4D97-AF65-F5344CB8AC3E}">
        <p14:creationId xmlns:p14="http://schemas.microsoft.com/office/powerpoint/2010/main" val="3469228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Frozen Shipping: </a:t>
            </a:r>
            <a:r>
              <a:rPr lang="en-US" dirty="0"/>
              <a:t>Dry Ice Requirements</a:t>
            </a:r>
          </a:p>
        </p:txBody>
      </p:sp>
      <p:sp>
        <p:nvSpPr>
          <p:cNvPr id="3" name="Content Placeholder 2"/>
          <p:cNvSpPr txBox="1">
            <a:spLocks/>
          </p:cNvSpPr>
          <p:nvPr/>
        </p:nvSpPr>
        <p:spPr>
          <a:xfrm>
            <a:off x="838200" y="1825625"/>
            <a:ext cx="609198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Fully cover the </a:t>
            </a:r>
            <a:r>
              <a:rPr lang="en-US" dirty="0" err="1"/>
              <a:t>cryoboxes</a:t>
            </a:r>
            <a:r>
              <a:rPr lang="en-US" dirty="0"/>
              <a:t> with about 2 inches of dry ice in the provided shipper. </a:t>
            </a:r>
          </a:p>
          <a:p>
            <a:r>
              <a:rPr lang="en-US" dirty="0"/>
              <a:t>Each individual Styrofoam shipper (small) must be completely filled and will contain about 10 </a:t>
            </a:r>
            <a:r>
              <a:rPr lang="en-US" dirty="0" err="1"/>
              <a:t>lbs</a:t>
            </a:r>
            <a:r>
              <a:rPr lang="en-US" dirty="0"/>
              <a:t> (4.5 kg) of dry ice. </a:t>
            </a:r>
          </a:p>
          <a:p>
            <a:r>
              <a:rPr lang="en-US" dirty="0"/>
              <a:t>Each batch </a:t>
            </a:r>
            <a:r>
              <a:rPr lang="en-US" dirty="0" err="1"/>
              <a:t>styrofoam</a:t>
            </a:r>
            <a:r>
              <a:rPr lang="en-US" dirty="0"/>
              <a:t> shipper (large) must be completely filled and will contain about 45 </a:t>
            </a:r>
            <a:r>
              <a:rPr lang="en-US" dirty="0" err="1"/>
              <a:t>lbs</a:t>
            </a:r>
            <a:r>
              <a:rPr lang="en-US" dirty="0"/>
              <a:t> (20 kg) of dry ice. </a:t>
            </a:r>
          </a:p>
        </p:txBody>
      </p:sp>
      <p:pic>
        <p:nvPicPr>
          <p:cNvPr id="4" name="Picture 3" descr="C:\Users\drcmitch\AppData\Local\Temp\image6.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673" y="1825625"/>
            <a:ext cx="4342127" cy="3837238"/>
          </a:xfrm>
          <a:prstGeom prst="rect">
            <a:avLst/>
          </a:prstGeom>
          <a:noFill/>
          <a:ln w="12700">
            <a:solidFill>
              <a:schemeClr val="tx1"/>
            </a:solidFill>
          </a:ln>
        </p:spPr>
      </p:pic>
    </p:spTree>
    <p:extLst>
      <p:ext uri="{BB962C8B-B14F-4D97-AF65-F5344CB8AC3E}">
        <p14:creationId xmlns:p14="http://schemas.microsoft.com/office/powerpoint/2010/main" val="1075721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Frozen Shipping: </a:t>
            </a:r>
            <a:r>
              <a:rPr lang="en-US" dirty="0"/>
              <a:t>Dry Ice Requirements </a:t>
            </a:r>
          </a:p>
        </p:txBody>
      </p:sp>
      <p:sp>
        <p:nvSpPr>
          <p:cNvPr id="17" name="Content Placeholder 2"/>
          <p:cNvSpPr txBox="1">
            <a:spLocks/>
          </p:cNvSpPr>
          <p:nvPr/>
        </p:nvSpPr>
        <p:spPr>
          <a:xfrm>
            <a:off x="2105508" y="1874807"/>
            <a:ext cx="7924800" cy="68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1800" dirty="0">
                <a:solidFill>
                  <a:srgbClr val="C00000"/>
                </a:solidFill>
                <a:ea typeface="Verdana" pitchFamily="34" charset="0"/>
                <a:cs typeface="Verdana" pitchFamily="34" charset="0"/>
              </a:rPr>
              <a:t>Dry Ice label should not be covered with other stickers and must be completed or the shipping carrier will reject/return your package!</a:t>
            </a:r>
          </a:p>
        </p:txBody>
      </p:sp>
      <p:sp>
        <p:nvSpPr>
          <p:cNvPr id="20" name="TextBox 19"/>
          <p:cNvSpPr txBox="1"/>
          <p:nvPr/>
        </p:nvSpPr>
        <p:spPr>
          <a:xfrm>
            <a:off x="2031568" y="4797678"/>
            <a:ext cx="1160206" cy="1077218"/>
          </a:xfrm>
          <a:prstGeom prst="rect">
            <a:avLst/>
          </a:prstGeom>
          <a:noFill/>
        </p:spPr>
        <p:txBody>
          <a:bodyPr wrap="square" rtlCol="0">
            <a:spAutoFit/>
          </a:bodyPr>
          <a:lstStyle/>
          <a:p>
            <a:pPr algn="ctr" fontAlgn="base">
              <a:spcBef>
                <a:spcPct val="0"/>
              </a:spcBef>
              <a:spcAft>
                <a:spcPct val="0"/>
              </a:spcAft>
            </a:pPr>
            <a:r>
              <a:rPr lang="en-US" sz="1600" dirty="0">
                <a:solidFill>
                  <a:srgbClr val="C00000"/>
                </a:solidFill>
                <a:latin typeface="Verdana" pitchFamily="34" charset="0"/>
                <a:ea typeface="Verdana" pitchFamily="34" charset="0"/>
                <a:cs typeface="Verdana" pitchFamily="34" charset="0"/>
              </a:rPr>
              <a:t>Net weight of dry ice in </a:t>
            </a:r>
            <a:r>
              <a:rPr lang="en-US" sz="1600" b="1" dirty="0">
                <a:solidFill>
                  <a:srgbClr val="C00000"/>
                </a:solidFill>
                <a:latin typeface="Verdana" pitchFamily="34" charset="0"/>
                <a:ea typeface="Verdana" pitchFamily="34" charset="0"/>
                <a:cs typeface="Verdana" pitchFamily="34" charset="0"/>
              </a:rPr>
              <a:t>kg</a:t>
            </a:r>
          </a:p>
        </p:txBody>
      </p:sp>
      <p:pic>
        <p:nvPicPr>
          <p:cNvPr id="21" name="Picture 20"/>
          <p:cNvPicPr>
            <a:picLocks noChangeAspect="1"/>
          </p:cNvPicPr>
          <p:nvPr/>
        </p:nvPicPr>
        <p:blipFill>
          <a:blip r:embed="rId2"/>
          <a:stretch>
            <a:fillRect/>
          </a:stretch>
        </p:blipFill>
        <p:spPr>
          <a:xfrm>
            <a:off x="3191774" y="2433368"/>
            <a:ext cx="5848350" cy="3867150"/>
          </a:xfrm>
          <a:prstGeom prst="rect">
            <a:avLst/>
          </a:prstGeom>
        </p:spPr>
      </p:pic>
      <p:sp>
        <p:nvSpPr>
          <p:cNvPr id="22" name="TextBox 21"/>
          <p:cNvSpPr txBox="1"/>
          <p:nvPr/>
        </p:nvSpPr>
        <p:spPr>
          <a:xfrm>
            <a:off x="4921531" y="5099776"/>
            <a:ext cx="616689"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98972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Shipping Frozen Samples </a:t>
            </a:r>
            <a:endParaRPr lang="en-US" b="1" dirty="0"/>
          </a:p>
        </p:txBody>
      </p:sp>
      <p:sp>
        <p:nvSpPr>
          <p:cNvPr id="4" name="Content Placeholder 2"/>
          <p:cNvSpPr txBox="1">
            <a:spLocks/>
          </p:cNvSpPr>
          <p:nvPr/>
        </p:nvSpPr>
        <p:spPr>
          <a:xfrm>
            <a:off x="838200" y="1825625"/>
            <a:ext cx="991803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3300" dirty="0"/>
              <a:t>Schedule UPS Pickup</a:t>
            </a:r>
          </a:p>
          <a:p>
            <a:pPr lvl="1">
              <a:lnSpc>
                <a:spcPct val="120000"/>
              </a:lnSpc>
            </a:pPr>
            <a:r>
              <a:rPr lang="en-US" sz="2900" dirty="0"/>
              <a:t>Video for navigating UPS </a:t>
            </a:r>
            <a:r>
              <a:rPr lang="en-US" sz="2900" dirty="0" err="1"/>
              <a:t>ShipExec</a:t>
            </a:r>
            <a:r>
              <a:rPr lang="en-US" sz="2900" dirty="0"/>
              <a:t>™:</a:t>
            </a:r>
          </a:p>
          <a:p>
            <a:pPr marL="457200" lvl="1" indent="0">
              <a:lnSpc>
                <a:spcPct val="120000"/>
              </a:lnSpc>
              <a:buNone/>
            </a:pPr>
            <a:r>
              <a:rPr lang="en-US" sz="2900" dirty="0">
                <a:solidFill>
                  <a:srgbClr val="0563C1"/>
                </a:solidFill>
                <a:hlinkClick r:id="rId2">
                  <a:extLst>
                    <a:ext uri="{A12FA001-AC4F-418D-AE19-62706E023703}">
                      <ahyp:hlinkClr xmlns:ahyp="http://schemas.microsoft.com/office/drawing/2018/hyperlinkcolor" val="tx"/>
                    </a:ext>
                  </a:extLst>
                </a:hlinkClick>
              </a:rPr>
              <a:t>	https://www.ncrad.org/shipping_address.html</a:t>
            </a:r>
            <a:r>
              <a:rPr lang="en-US" sz="2900" dirty="0"/>
              <a:t> </a:t>
            </a:r>
          </a:p>
          <a:p>
            <a:pPr>
              <a:lnSpc>
                <a:spcPct val="120000"/>
              </a:lnSpc>
            </a:pPr>
            <a:r>
              <a:rPr lang="en-US" sz="3300" i="1" dirty="0"/>
              <a:t>Send Biological/CSF Sample and Shipment Notification Form to IU </a:t>
            </a:r>
            <a:r>
              <a:rPr lang="en-US" sz="3300" b="1" i="1" u="sng" dirty="0"/>
              <a:t>ahead of shipment</a:t>
            </a:r>
          </a:p>
          <a:p>
            <a:pPr lvl="1">
              <a:lnSpc>
                <a:spcPct val="120000"/>
              </a:lnSpc>
            </a:pPr>
            <a:r>
              <a:rPr lang="en-US" sz="2900" b="1" i="1" dirty="0"/>
              <a:t>Email: </a:t>
            </a:r>
            <a:r>
              <a:rPr lang="en-US" sz="2900" b="1" i="1" u="sng" dirty="0"/>
              <a:t>alzstudy@iu.edu</a:t>
            </a:r>
            <a:r>
              <a:rPr lang="en-US" sz="2900" dirty="0"/>
              <a:t> </a:t>
            </a:r>
          </a:p>
          <a:p>
            <a:pPr lvl="2">
              <a:lnSpc>
                <a:spcPct val="120000"/>
              </a:lnSpc>
            </a:pPr>
            <a:r>
              <a:rPr lang="en-US" sz="2500" b="1" dirty="0"/>
              <a:t>cc: </a:t>
            </a:r>
            <a:r>
              <a:rPr lang="en-US" sz="2500" b="1" u="sng" dirty="0"/>
              <a:t>dlkeys@iupui.edu</a:t>
            </a:r>
          </a:p>
        </p:txBody>
      </p:sp>
    </p:spTree>
    <p:extLst>
      <p:ext uri="{BB962C8B-B14F-4D97-AF65-F5344CB8AC3E}">
        <p14:creationId xmlns:p14="http://schemas.microsoft.com/office/powerpoint/2010/main" val="2137733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Shipping Regulations and Training</a:t>
            </a:r>
            <a:endParaRPr lang="en-US" b="1" dirty="0"/>
          </a:p>
        </p:txBody>
      </p:sp>
      <p:sp>
        <p:nvSpPr>
          <p:cNvPr id="3"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PLEASE NOTE:</a:t>
            </a:r>
          </a:p>
          <a:p>
            <a:r>
              <a:rPr lang="en-US" dirty="0"/>
              <a:t>All study personnel responsible for shipping should be certified in biospecimen shipping.</a:t>
            </a:r>
          </a:p>
          <a:p>
            <a:r>
              <a:rPr lang="en-US" dirty="0"/>
              <a:t>It is the responsibility of each site to ensure that the appropriate training has been provided and conducted in regard to IATA shipping.</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t>Please see following slides for resources.</a:t>
            </a:r>
          </a:p>
        </p:txBody>
      </p:sp>
    </p:spTree>
    <p:extLst>
      <p:ext uri="{BB962C8B-B14F-4D97-AF65-F5344CB8AC3E}">
        <p14:creationId xmlns:p14="http://schemas.microsoft.com/office/powerpoint/2010/main" val="89218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2161" y="179155"/>
            <a:ext cx="7874000" cy="646331"/>
          </a:xfrm>
          <a:prstGeom prst="rect">
            <a:avLst/>
          </a:prstGeom>
          <a:noFill/>
        </p:spPr>
        <p:txBody>
          <a:bodyPr wrap="square" rtlCol="0">
            <a:spAutoFit/>
          </a:bodyPr>
          <a:lstStyle/>
          <a:p>
            <a:pPr algn="ctr"/>
            <a:r>
              <a:rPr lang="en-US" sz="3600" b="1" dirty="0"/>
              <a:t>Federal Regulations/Training</a:t>
            </a:r>
          </a:p>
        </p:txBody>
      </p:sp>
      <p:sp>
        <p:nvSpPr>
          <p:cNvPr id="3" name="TextBox 2"/>
          <p:cNvSpPr txBox="1"/>
          <p:nvPr/>
        </p:nvSpPr>
        <p:spPr>
          <a:xfrm>
            <a:off x="645458" y="825486"/>
            <a:ext cx="1128477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Sites are responsible for ensuring proper training is obtained.</a:t>
            </a:r>
          </a:p>
          <a:p>
            <a:pPr marL="285750" indent="-285750">
              <a:buFont typeface="Arial" panose="020B0604020202020204" pitchFamily="34" charset="0"/>
              <a:buChar char="•"/>
            </a:pPr>
            <a:r>
              <a:rPr lang="en-US" sz="2400" dirty="0"/>
              <a:t>Current federal and international regulations require anyone directly involved with the shipment of potentially infectious materials and other regulated biological materials (including biological specimens and cultures) </a:t>
            </a:r>
            <a:r>
              <a:rPr lang="en-US" sz="2400" b="1" u="sng" dirty="0"/>
              <a:t>be properly trained on pertinent shipping requirements.</a:t>
            </a:r>
            <a:endParaRPr lang="en-US" sz="2400" dirty="0"/>
          </a:p>
          <a:p>
            <a:pPr marL="742950" lvl="1" indent="-285750">
              <a:buFont typeface="Arial" panose="020B0604020202020204" pitchFamily="34" charset="0"/>
              <a:buChar char="•"/>
            </a:pPr>
            <a:r>
              <a:rPr lang="en-US" sz="2400" b="1" dirty="0">
                <a:solidFill>
                  <a:srgbClr val="FF0000"/>
                </a:solidFill>
              </a:rPr>
              <a:t>International Air Transport Association (IATA) Training</a:t>
            </a:r>
          </a:p>
        </p:txBody>
      </p:sp>
      <p:graphicFrame>
        <p:nvGraphicFramePr>
          <p:cNvPr id="4" name="Table 3"/>
          <p:cNvGraphicFramePr>
            <a:graphicFrameLocks noGrp="1"/>
          </p:cNvGraphicFramePr>
          <p:nvPr>
            <p:extLst>
              <p:ext uri="{D42A27DB-BD31-4B8C-83A1-F6EECF244321}">
                <p14:modId xmlns:p14="http://schemas.microsoft.com/office/powerpoint/2010/main" val="2511408668"/>
              </p:ext>
            </p:extLst>
          </p:nvPr>
        </p:nvGraphicFramePr>
        <p:xfrm>
          <a:off x="2873829" y="3190692"/>
          <a:ext cx="6096000" cy="2194560"/>
        </p:xfrm>
        <a:graphic>
          <a:graphicData uri="http://schemas.openxmlformats.org/drawingml/2006/table">
            <a:tbl>
              <a:tblPr firstRow="1" band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sz="1200" dirty="0"/>
                        <a:t>DGI Training Center</a:t>
                      </a:r>
                    </a:p>
                    <a:p>
                      <a:r>
                        <a:rPr lang="en-US" sz="1200" dirty="0"/>
                        <a:t>800-338-2291</a:t>
                      </a:r>
                    </a:p>
                    <a:p>
                      <a:r>
                        <a:rPr lang="en-US" sz="1200" dirty="0"/>
                        <a:t>DGItraining.com</a:t>
                      </a:r>
                    </a:p>
                    <a:p>
                      <a:r>
                        <a:rPr lang="en-US" sz="1200" dirty="0"/>
                        <a:t>Provides IATA Certified</a:t>
                      </a:r>
                      <a:r>
                        <a:rPr lang="en-US" sz="1200" baseline="0" dirty="0"/>
                        <a:t> Air Seminars and online courses</a:t>
                      </a:r>
                      <a:endParaRPr lang="en-US" sz="1200" dirty="0"/>
                    </a:p>
                  </a:txBody>
                  <a:tcPr/>
                </a:tc>
                <a:tc>
                  <a:txBody>
                    <a:bodyPr/>
                    <a:lstStyle/>
                    <a:p>
                      <a:r>
                        <a:rPr lang="en-US" sz="1200" dirty="0"/>
                        <a:t>IATA</a:t>
                      </a:r>
                      <a:r>
                        <a:rPr lang="en-US" sz="1200" baseline="0" dirty="0"/>
                        <a:t> Training Schools</a:t>
                      </a:r>
                    </a:p>
                    <a:p>
                      <a:r>
                        <a:rPr lang="en-US" sz="1200" baseline="0" dirty="0"/>
                        <a:t>North America 1(514)390-6726</a:t>
                      </a:r>
                    </a:p>
                    <a:p>
                      <a:r>
                        <a:rPr lang="en-US" sz="1200" baseline="0" dirty="0"/>
                        <a:t>Europe, Africa &amp; Middle East 41 (22) 799 2751</a:t>
                      </a:r>
                    </a:p>
                    <a:p>
                      <a:r>
                        <a:rPr lang="en-US" sz="1200" baseline="0" dirty="0"/>
                        <a:t>Asia, Australia &amp; the Pacific 65 239 7232</a:t>
                      </a:r>
                    </a:p>
                    <a:p>
                      <a:r>
                        <a:rPr lang="en-US" sz="1200" baseline="0" dirty="0">
                          <a:hlinkClick r:id="rId2"/>
                        </a:rPr>
                        <a:t>www.iata.org</a:t>
                      </a:r>
                      <a:endParaRPr lang="en-US" sz="1200" baseline="0" dirty="0"/>
                    </a:p>
                    <a:p>
                      <a:r>
                        <a:rPr lang="en-US" sz="1200" baseline="0" dirty="0"/>
                        <a:t>Training schools located in 30 countries</a:t>
                      </a:r>
                      <a:endParaRPr lang="en-US" sz="1200" dirty="0"/>
                    </a:p>
                  </a:txBody>
                  <a:tcPr/>
                </a:tc>
                <a:extLst>
                  <a:ext uri="{0D108BD9-81ED-4DB2-BD59-A6C34878D82A}">
                    <a16:rowId xmlns:a16="http://schemas.microsoft.com/office/drawing/2014/main" val="10000"/>
                  </a:ext>
                </a:extLst>
              </a:tr>
              <a:tr h="370840">
                <a:tc>
                  <a:txBody>
                    <a:bodyPr/>
                    <a:lstStyle/>
                    <a:p>
                      <a:r>
                        <a:rPr lang="en-US" sz="1200" dirty="0" err="1"/>
                        <a:t>Saf</a:t>
                      </a:r>
                      <a:r>
                        <a:rPr lang="en-US" sz="1200" dirty="0"/>
                        <a:t>-T</a:t>
                      </a:r>
                      <a:r>
                        <a:rPr lang="en-US" sz="1200" baseline="0" dirty="0"/>
                        <a:t> Pak Inc.</a:t>
                      </a:r>
                    </a:p>
                    <a:p>
                      <a:r>
                        <a:rPr lang="en-US" sz="1200" baseline="0" dirty="0">
                          <a:hlinkClick r:id="rId3"/>
                        </a:rPr>
                        <a:t>www.saftpak.com</a:t>
                      </a:r>
                      <a:endParaRPr lang="en-US" sz="1200" baseline="0" dirty="0"/>
                    </a:p>
                    <a:p>
                      <a:r>
                        <a:rPr lang="en-US" sz="1200" baseline="0" dirty="0"/>
                        <a:t>Provides dangerous goods training via CD or on-site instruction for North America and Europe</a:t>
                      </a:r>
                      <a:endParaRPr lang="en-US" sz="1200" dirty="0"/>
                    </a:p>
                  </a:txBody>
                  <a:tcPr/>
                </a:tc>
                <a:tc>
                  <a:txBody>
                    <a:bodyPr/>
                    <a:lstStyle/>
                    <a:p>
                      <a:r>
                        <a:rPr lang="en-US" sz="1200" dirty="0" err="1"/>
                        <a:t>Aiconsult</a:t>
                      </a:r>
                      <a:endParaRPr lang="en-US" sz="1200" dirty="0"/>
                    </a:p>
                    <a:p>
                      <a:r>
                        <a:rPr lang="en-US" sz="1200" dirty="0"/>
                        <a:t>Email: </a:t>
                      </a:r>
                      <a:r>
                        <a:rPr lang="en-US" sz="1200" dirty="0">
                          <a:hlinkClick r:id="rId4"/>
                        </a:rPr>
                        <a:t>Airconsult@wanadoo.fr</a:t>
                      </a:r>
                      <a:endParaRPr lang="en-US" sz="1200" dirty="0"/>
                    </a:p>
                    <a:p>
                      <a:r>
                        <a:rPr lang="en-US" sz="1200" dirty="0">
                          <a:hlinkClick r:id="rId5"/>
                        </a:rPr>
                        <a:t>www.airconsult-bf.com</a:t>
                      </a:r>
                      <a:endParaRPr lang="en-US" sz="1200" dirty="0"/>
                    </a:p>
                    <a:p>
                      <a:endParaRPr lang="en-US" sz="1200" dirty="0"/>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24637366"/>
              </p:ext>
            </p:extLst>
          </p:nvPr>
        </p:nvGraphicFramePr>
        <p:xfrm>
          <a:off x="2873829" y="5385252"/>
          <a:ext cx="6096000" cy="1005840"/>
        </p:xfrm>
        <a:graphic>
          <a:graphicData uri="http://schemas.openxmlformats.org/drawingml/2006/table">
            <a:tbl>
              <a:tblPr firstRow="1" bandRow="1"/>
              <a:tblGrid>
                <a:gridCol w="6096000">
                  <a:extLst>
                    <a:ext uri="{9D8B030D-6E8A-4147-A177-3AD203B41FA5}">
                      <a16:colId xmlns:a16="http://schemas.microsoft.com/office/drawing/2014/main" val="20000"/>
                    </a:ext>
                  </a:extLst>
                </a:gridCol>
              </a:tblGrid>
              <a:tr h="370840">
                <a:tc>
                  <a:txBody>
                    <a:bodyPr/>
                    <a:lstStyle/>
                    <a:p>
                      <a:r>
                        <a:rPr lang="en-US" sz="1200" dirty="0"/>
                        <a:t>Bureau</a:t>
                      </a:r>
                      <a:r>
                        <a:rPr lang="en-US" sz="1200" baseline="0" dirty="0"/>
                        <a:t> of Dangerous Goods LTD., TIANJIN</a:t>
                      </a:r>
                    </a:p>
                    <a:p>
                      <a:r>
                        <a:rPr lang="en-US" sz="1200" baseline="0" dirty="0" err="1"/>
                        <a:t>Addr</a:t>
                      </a:r>
                      <a:r>
                        <a:rPr lang="en-US" sz="1200" baseline="0" dirty="0"/>
                        <a:t>.: No.3 </a:t>
                      </a:r>
                      <a:r>
                        <a:rPr lang="en-US" sz="1200" baseline="0" dirty="0" err="1"/>
                        <a:t>Yingshui</a:t>
                      </a:r>
                      <a:r>
                        <a:rPr lang="en-US" sz="1200" baseline="0" dirty="0"/>
                        <a:t> road, </a:t>
                      </a:r>
                      <a:r>
                        <a:rPr lang="en-US" sz="1200" baseline="0" dirty="0" err="1"/>
                        <a:t>Nankai</a:t>
                      </a:r>
                      <a:r>
                        <a:rPr lang="en-US" sz="1200" baseline="0" dirty="0"/>
                        <a:t> district, Tianjin China</a:t>
                      </a:r>
                    </a:p>
                    <a:p>
                      <a:r>
                        <a:rPr lang="en-US" sz="1200" baseline="0" dirty="0"/>
                        <a:t>Tel: 022-23495890 83326960 83326854 / Fax: 022-83326959</a:t>
                      </a:r>
                    </a:p>
                    <a:p>
                      <a:r>
                        <a:rPr lang="en-US" sz="1200" baseline="0" dirty="0"/>
                        <a:t>Email: </a:t>
                      </a:r>
                      <a:r>
                        <a:rPr lang="en-US" sz="1200" baseline="0" dirty="0">
                          <a:hlinkClick r:id="rId6"/>
                        </a:rPr>
                        <a:t>cdmin@bdg-china.com.cn</a:t>
                      </a:r>
                      <a:endParaRPr lang="en-US" sz="1200" baseline="0" dirty="0"/>
                    </a:p>
                    <a:p>
                      <a:r>
                        <a:rPr lang="en-US" sz="1200" baseline="0" dirty="0">
                          <a:hlinkClick r:id="rId7"/>
                        </a:rPr>
                        <a:t>www.bdg-china.com.cn</a:t>
                      </a:r>
                      <a:endParaRPr lang="en-US" sz="1200" baseline="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39160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UN3373 Biological Substance, Category B Training</a:t>
            </a:r>
            <a:endParaRPr lang="en-US" dirty="0"/>
          </a:p>
        </p:txBody>
      </p:sp>
      <p:sp>
        <p:nvSpPr>
          <p:cNvPr id="3" name="Content Placeholder 2"/>
          <p:cNvSpPr>
            <a:spLocks noGrp="1"/>
          </p:cNvSpPr>
          <p:nvPr>
            <p:ph idx="1"/>
          </p:nvPr>
        </p:nvSpPr>
        <p:spPr/>
        <p:txBody>
          <a:bodyPr/>
          <a:lstStyle/>
          <a:p>
            <a:pPr marL="285750" indent="-285750"/>
            <a:r>
              <a:rPr lang="en-US" sz="2400" dirty="0"/>
              <a:t>Biological Substance, Category B are specimens being transported for “investigational purposes”</a:t>
            </a:r>
          </a:p>
          <a:p>
            <a:pPr marL="285750" indent="-285750"/>
            <a:r>
              <a:rPr lang="en-US" sz="2400" dirty="0"/>
              <a:t>Recommend: investigator sites document training of category B/dangerous goods</a:t>
            </a:r>
          </a:p>
          <a:p>
            <a:pPr marL="285750" indent="-285750"/>
            <a:r>
              <a:rPr lang="en-US" sz="2400" dirty="0"/>
              <a:t>We recommend establishing a record of your staff’s training and date of instruction</a:t>
            </a:r>
          </a:p>
          <a:p>
            <a:pPr marL="285750" indent="-285750"/>
            <a:r>
              <a:rPr lang="en-US" sz="2400" dirty="0"/>
              <a:t>The training records must be made available upon request by the appropriate national authority</a:t>
            </a:r>
          </a:p>
          <a:p>
            <a:pPr marL="742950" lvl="1" indent="-285750"/>
            <a:r>
              <a:rPr lang="en-US" dirty="0"/>
              <a:t>Additional information from the Department of Transportation (DOT) can be found on their website </a:t>
            </a:r>
            <a:r>
              <a:rPr lang="en-US" dirty="0">
                <a:hlinkClick r:id="rId2"/>
              </a:rPr>
              <a:t>http://hazmat.dot.gov</a:t>
            </a:r>
            <a:endParaRPr lang="en-US" dirty="0"/>
          </a:p>
        </p:txBody>
      </p:sp>
    </p:spTree>
    <p:extLst>
      <p:ext uri="{BB962C8B-B14F-4D97-AF65-F5344CB8AC3E}">
        <p14:creationId xmlns:p14="http://schemas.microsoft.com/office/powerpoint/2010/main" val="1113509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Biological Sample and Shipment Notification Forms </a:t>
            </a:r>
          </a:p>
        </p:txBody>
      </p:sp>
      <p:sp>
        <p:nvSpPr>
          <p:cNvPr id="3" name="Content Placeholder 2"/>
          <p:cNvSpPr>
            <a:spLocks noGrp="1"/>
          </p:cNvSpPr>
          <p:nvPr>
            <p:ph idx="1"/>
          </p:nvPr>
        </p:nvSpPr>
        <p:spPr/>
        <p:txBody>
          <a:bodyPr/>
          <a:lstStyle/>
          <a:p>
            <a:r>
              <a:rPr lang="en-US" dirty="0"/>
              <a:t>A copy of the sample form </a:t>
            </a:r>
            <a:r>
              <a:rPr lang="en-US" i="1" dirty="0"/>
              <a:t>must</a:t>
            </a:r>
            <a:r>
              <a:rPr lang="en-US" dirty="0"/>
              <a:t> be emailed to NCRAD prior to the date of sample arrival.</a:t>
            </a:r>
          </a:p>
          <a:p>
            <a:r>
              <a:rPr lang="en-US" dirty="0"/>
              <a:t>Please include sample forms in all shipments of frozen samples.</a:t>
            </a:r>
          </a:p>
          <a:p>
            <a:r>
              <a:rPr lang="en-US" dirty="0"/>
              <a:t>Email: </a:t>
            </a:r>
            <a:r>
              <a:rPr lang="en-US" dirty="0">
                <a:hlinkClick r:id="rId2"/>
              </a:rPr>
              <a:t>alzstudy@iu.edu</a:t>
            </a:r>
            <a:endParaRPr lang="en-US" dirty="0"/>
          </a:p>
          <a:p>
            <a:pPr lvl="1"/>
            <a:r>
              <a:rPr lang="en-US" b="1" dirty="0"/>
              <a:t>cc: </a:t>
            </a:r>
            <a:r>
              <a:rPr lang="en-US" b="1" u="sng" dirty="0"/>
              <a:t>dlkeys@iupui.edu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687" y="4898811"/>
            <a:ext cx="2458799" cy="1413089"/>
          </a:xfrm>
          <a:prstGeom prst="rect">
            <a:avLst/>
          </a:prstGeom>
        </p:spPr>
      </p:pic>
    </p:spTree>
    <p:extLst>
      <p:ext uri="{BB962C8B-B14F-4D97-AF65-F5344CB8AC3E}">
        <p14:creationId xmlns:p14="http://schemas.microsoft.com/office/powerpoint/2010/main" val="230491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Biological Sample and Shipment Notification Form: Blood </a:t>
            </a:r>
            <a:endParaRPr lang="en-US" dirty="0"/>
          </a:p>
        </p:txBody>
      </p:sp>
      <p:sp>
        <p:nvSpPr>
          <p:cNvPr id="3" name="Content Placeholder 2"/>
          <p:cNvSpPr>
            <a:spLocks noGrp="1"/>
          </p:cNvSpPr>
          <p:nvPr>
            <p:ph idx="1"/>
          </p:nvPr>
        </p:nvSpPr>
        <p:spPr>
          <a:xfrm>
            <a:off x="838200" y="1825625"/>
            <a:ext cx="4287253" cy="4351338"/>
          </a:xfrm>
        </p:spPr>
        <p:txBody>
          <a:bodyPr>
            <a:normAutofit fontScale="92500" lnSpcReduction="10000"/>
          </a:bodyPr>
          <a:lstStyle/>
          <a:p>
            <a:r>
              <a:rPr lang="en-US" dirty="0"/>
              <a:t>Blood Collection for:</a:t>
            </a:r>
          </a:p>
          <a:p>
            <a:pPr lvl="1"/>
            <a:r>
              <a:rPr lang="en-US" sz="2800" dirty="0"/>
              <a:t>Serum</a:t>
            </a:r>
          </a:p>
          <a:p>
            <a:pPr lvl="1"/>
            <a:r>
              <a:rPr lang="en-US" sz="2800" dirty="0"/>
              <a:t>Plasma</a:t>
            </a:r>
          </a:p>
          <a:p>
            <a:pPr lvl="1"/>
            <a:r>
              <a:rPr lang="en-US" sz="2800" dirty="0"/>
              <a:t>Buffy Coat</a:t>
            </a:r>
          </a:p>
          <a:p>
            <a:r>
              <a:rPr lang="en-US" dirty="0"/>
              <a:t>Be sure to indicate visit and pre vs. post dose collection status</a:t>
            </a:r>
          </a:p>
          <a:p>
            <a:pPr lvl="1"/>
            <a:endParaRPr lang="en-US" sz="1600" dirty="0"/>
          </a:p>
          <a:p>
            <a:pPr lvl="1"/>
            <a:endParaRPr lang="en-US" sz="1600" dirty="0"/>
          </a:p>
          <a:p>
            <a:r>
              <a:rPr lang="en-US" dirty="0">
                <a:solidFill>
                  <a:srgbClr val="C00000"/>
                </a:solidFill>
              </a:rPr>
              <a:t>Send by E-mail prior to shipment and include a copy in each shipment</a:t>
            </a:r>
          </a:p>
        </p:txBody>
      </p:sp>
      <p:sp>
        <p:nvSpPr>
          <p:cNvPr id="7" name="Right Arrow 6">
            <a:extLst>
              <a:ext uri="{FF2B5EF4-FFF2-40B4-BE49-F238E27FC236}">
                <a16:creationId xmlns:a16="http://schemas.microsoft.com/office/drawing/2014/main" id="{B5758857-ADD9-4DD0-803D-227140218394}"/>
              </a:ext>
            </a:extLst>
          </p:cNvPr>
          <p:cNvSpPr/>
          <p:nvPr/>
        </p:nvSpPr>
        <p:spPr>
          <a:xfrm rot="20455052">
            <a:off x="5013443" y="3224284"/>
            <a:ext cx="1664332"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ACEAE5-6268-49C6-58D6-E4CA4A38E6DD}"/>
              </a:ext>
            </a:extLst>
          </p:cNvPr>
          <p:cNvPicPr>
            <a:picLocks noChangeAspect="1"/>
          </p:cNvPicPr>
          <p:nvPr/>
        </p:nvPicPr>
        <p:blipFill>
          <a:blip r:embed="rId2"/>
          <a:stretch>
            <a:fillRect/>
          </a:stretch>
        </p:blipFill>
        <p:spPr>
          <a:xfrm>
            <a:off x="6698974" y="1033147"/>
            <a:ext cx="5314122" cy="5439850"/>
          </a:xfrm>
          <a:prstGeom prst="rect">
            <a:avLst/>
          </a:prstGeom>
          <a:ln w="12700">
            <a:solidFill>
              <a:schemeClr val="tx1"/>
            </a:solidFill>
          </a:ln>
        </p:spPr>
      </p:pic>
    </p:spTree>
    <p:extLst>
      <p:ext uri="{BB962C8B-B14F-4D97-AF65-F5344CB8AC3E}">
        <p14:creationId xmlns:p14="http://schemas.microsoft.com/office/powerpoint/2010/main" val="1721233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Biological Sample and Shipment Notification Form: CSF</a:t>
            </a:r>
            <a:endParaRPr lang="en-US" dirty="0"/>
          </a:p>
        </p:txBody>
      </p:sp>
      <p:sp>
        <p:nvSpPr>
          <p:cNvPr id="5" name="TextBox 4"/>
          <p:cNvSpPr txBox="1"/>
          <p:nvPr/>
        </p:nvSpPr>
        <p:spPr>
          <a:xfrm>
            <a:off x="1111331" y="2664917"/>
            <a:ext cx="3721925" cy="3139321"/>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C00000"/>
                </a:solidFill>
              </a:rPr>
              <a:t>Send by E-mail prior to shipment and include a copy in each shipment</a:t>
            </a:r>
          </a:p>
          <a:p>
            <a:endParaRPr lang="en-US" sz="2800" dirty="0">
              <a:solidFill>
                <a:srgbClr val="C00000"/>
              </a:solidFill>
            </a:endParaRPr>
          </a:p>
          <a:p>
            <a:pPr marL="457200" indent="-457200">
              <a:buFont typeface="Arial" panose="020B0604020202020204" pitchFamily="34" charset="0"/>
              <a:buChar char="•"/>
            </a:pPr>
            <a:r>
              <a:rPr lang="en-US" sz="2000" b="1" dirty="0">
                <a:solidFill>
                  <a:srgbClr val="C00000"/>
                </a:solidFill>
              </a:rPr>
              <a:t>**2ml Sarstedt CSF Tube MUST be collected.</a:t>
            </a:r>
          </a:p>
          <a:p>
            <a:endParaRPr lang="en-US" dirty="0"/>
          </a:p>
        </p:txBody>
      </p:sp>
      <p:pic>
        <p:nvPicPr>
          <p:cNvPr id="4" name="Picture 3">
            <a:extLst>
              <a:ext uri="{FF2B5EF4-FFF2-40B4-BE49-F238E27FC236}">
                <a16:creationId xmlns:a16="http://schemas.microsoft.com/office/drawing/2014/main" id="{C6296C2C-9653-29F9-D794-AFD66A70A44B}"/>
              </a:ext>
            </a:extLst>
          </p:cNvPr>
          <p:cNvPicPr>
            <a:picLocks noChangeAspect="1"/>
          </p:cNvPicPr>
          <p:nvPr/>
        </p:nvPicPr>
        <p:blipFill>
          <a:blip r:embed="rId2"/>
          <a:stretch>
            <a:fillRect/>
          </a:stretch>
        </p:blipFill>
        <p:spPr>
          <a:xfrm>
            <a:off x="6490009" y="969726"/>
            <a:ext cx="5083213" cy="5754234"/>
          </a:xfrm>
          <a:prstGeom prst="rect">
            <a:avLst/>
          </a:prstGeom>
        </p:spPr>
      </p:pic>
    </p:spTree>
    <p:extLst>
      <p:ext uri="{BB962C8B-B14F-4D97-AF65-F5344CB8AC3E}">
        <p14:creationId xmlns:p14="http://schemas.microsoft.com/office/powerpoint/2010/main" val="152866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906859" y="435781"/>
            <a:ext cx="79127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0005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bmk="">
                <a:ln>
                  <a:noFill/>
                </a:ln>
                <a:solidFill>
                  <a:schemeClr val="tx1"/>
                </a:solidFill>
                <a:effectLst/>
                <a:latin typeface="+mj-lt"/>
                <a:ea typeface="Calibri" panose="020F0502020204030204" pitchFamily="34" charset="0"/>
                <a:cs typeface="Calibri" panose="020F0502020204030204" pitchFamily="34" charset="0"/>
              </a:rPr>
              <a:t>Biospecimen Collection Schedule</a:t>
            </a:r>
            <a:endParaRPr kumimoji="0" lang="en-US" altLang="en-US" sz="4400" b="0" i="0" u="none" strike="noStrike" cap="none" normalizeH="0" baseline="0" dirty="0">
              <a:ln>
                <a:noFill/>
              </a:ln>
              <a:solidFill>
                <a:schemeClr val="tx1"/>
              </a:solidFill>
              <a:effectLst/>
              <a:latin typeface="+mj-lt"/>
            </a:endParaRPr>
          </a:p>
        </p:txBody>
      </p:sp>
      <p:graphicFrame>
        <p:nvGraphicFramePr>
          <p:cNvPr id="2" name="Table 1">
            <a:extLst>
              <a:ext uri="{FF2B5EF4-FFF2-40B4-BE49-F238E27FC236}">
                <a16:creationId xmlns:a16="http://schemas.microsoft.com/office/drawing/2014/main" id="{9890C80A-EB2F-464D-A73E-90A201665428}"/>
              </a:ext>
            </a:extLst>
          </p:cNvPr>
          <p:cNvGraphicFramePr>
            <a:graphicFrameLocks noGrp="1"/>
          </p:cNvGraphicFramePr>
          <p:nvPr>
            <p:extLst>
              <p:ext uri="{D42A27DB-BD31-4B8C-83A1-F6EECF244321}">
                <p14:modId xmlns:p14="http://schemas.microsoft.com/office/powerpoint/2010/main" val="2919056334"/>
              </p:ext>
            </p:extLst>
          </p:nvPr>
        </p:nvGraphicFramePr>
        <p:xfrm>
          <a:off x="384167" y="1623959"/>
          <a:ext cx="11423666" cy="4665331"/>
        </p:xfrm>
        <a:graphic>
          <a:graphicData uri="http://schemas.openxmlformats.org/drawingml/2006/table">
            <a:tbl>
              <a:tblPr firstRow="1" firstCol="1" bandRow="1">
                <a:tableStyleId>{5C22544A-7EE6-4342-B048-85BDC9FD1C3A}</a:tableStyleId>
              </a:tblPr>
              <a:tblGrid>
                <a:gridCol w="1866124">
                  <a:extLst>
                    <a:ext uri="{9D8B030D-6E8A-4147-A177-3AD203B41FA5}">
                      <a16:colId xmlns:a16="http://schemas.microsoft.com/office/drawing/2014/main" val="622053726"/>
                    </a:ext>
                  </a:extLst>
                </a:gridCol>
                <a:gridCol w="1838131">
                  <a:extLst>
                    <a:ext uri="{9D8B030D-6E8A-4147-A177-3AD203B41FA5}">
                      <a16:colId xmlns:a16="http://schemas.microsoft.com/office/drawing/2014/main" val="1825500465"/>
                    </a:ext>
                  </a:extLst>
                </a:gridCol>
                <a:gridCol w="1950098">
                  <a:extLst>
                    <a:ext uri="{9D8B030D-6E8A-4147-A177-3AD203B41FA5}">
                      <a16:colId xmlns:a16="http://schemas.microsoft.com/office/drawing/2014/main" val="3597287225"/>
                    </a:ext>
                  </a:extLst>
                </a:gridCol>
                <a:gridCol w="1894114">
                  <a:extLst>
                    <a:ext uri="{9D8B030D-6E8A-4147-A177-3AD203B41FA5}">
                      <a16:colId xmlns:a16="http://schemas.microsoft.com/office/drawing/2014/main" val="474007014"/>
                    </a:ext>
                  </a:extLst>
                </a:gridCol>
                <a:gridCol w="2304661">
                  <a:extLst>
                    <a:ext uri="{9D8B030D-6E8A-4147-A177-3AD203B41FA5}">
                      <a16:colId xmlns:a16="http://schemas.microsoft.com/office/drawing/2014/main" val="2725436878"/>
                    </a:ext>
                  </a:extLst>
                </a:gridCol>
                <a:gridCol w="1570538">
                  <a:extLst>
                    <a:ext uri="{9D8B030D-6E8A-4147-A177-3AD203B41FA5}">
                      <a16:colId xmlns:a16="http://schemas.microsoft.com/office/drawing/2014/main" val="2980919045"/>
                    </a:ext>
                  </a:extLst>
                </a:gridCol>
              </a:tblGrid>
              <a:tr h="304347">
                <a:tc rowSpan="2">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800"/>
                        </a:spcAft>
                      </a:pPr>
                      <a:r>
                        <a:rPr lang="en-US" sz="1600">
                          <a:effectLst/>
                        </a:rPr>
                        <a:t>PRE-DOSE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800"/>
                        </a:spcAft>
                      </a:pPr>
                      <a:r>
                        <a:rPr lang="en-US" sz="1600">
                          <a:effectLst/>
                        </a:rPr>
                        <a:t>POST-DOSE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085321"/>
                  </a:ext>
                </a:extLst>
              </a:tr>
              <a:tr h="579836">
                <a:tc vMerge="1">
                  <a:txBody>
                    <a:bodyPr/>
                    <a:lstStyle/>
                    <a:p>
                      <a:endParaRPr lang="en-US"/>
                    </a:p>
                  </a:txBody>
                  <a:tcPr/>
                </a:tc>
                <a:tc>
                  <a:txBody>
                    <a:bodyPr/>
                    <a:lstStyle/>
                    <a:p>
                      <a:pPr marL="0" marR="0" algn="ctr">
                        <a:lnSpc>
                          <a:spcPct val="107000"/>
                        </a:lnSpc>
                        <a:spcBef>
                          <a:spcPts val="0"/>
                        </a:spcBef>
                        <a:spcAft>
                          <a:spcPts val="800"/>
                        </a:spcAft>
                      </a:pPr>
                      <a:r>
                        <a:rPr lang="en-US" sz="1600">
                          <a:effectLst/>
                        </a:rPr>
                        <a:t>Serum (Red Top)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Plasma/Buffy Coat (EDTA, Lavender Top)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Serum (Red Top)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Plasma/Buffy Coat (EDTA, Lavender Top)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Cerebrospinal Fluid (CSF)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27525719"/>
                  </a:ext>
                </a:extLst>
              </a:tr>
              <a:tr h="314842">
                <a:tc>
                  <a:txBody>
                    <a:bodyPr/>
                    <a:lstStyle/>
                    <a:p>
                      <a:pPr marL="0" marR="0" algn="ctr">
                        <a:lnSpc>
                          <a:spcPct val="107000"/>
                        </a:lnSpc>
                        <a:spcBef>
                          <a:spcPts val="0"/>
                        </a:spcBef>
                        <a:spcAft>
                          <a:spcPts val="800"/>
                        </a:spcAft>
                      </a:pPr>
                      <a:r>
                        <a:rPr lang="en-US" sz="1600" dirty="0">
                          <a:effectLst/>
                        </a:rPr>
                        <a:t>Screening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82639789"/>
                  </a:ext>
                </a:extLst>
              </a:tr>
              <a:tr h="314842">
                <a:tc>
                  <a:txBody>
                    <a:bodyPr/>
                    <a:lstStyle/>
                    <a:p>
                      <a:pPr marL="0" marR="0" algn="ctr">
                        <a:lnSpc>
                          <a:spcPct val="107000"/>
                        </a:lnSpc>
                        <a:spcBef>
                          <a:spcPts val="0"/>
                        </a:spcBef>
                        <a:spcAft>
                          <a:spcPts val="800"/>
                        </a:spcAft>
                      </a:pPr>
                      <a:r>
                        <a:rPr lang="en-US" sz="1600" dirty="0">
                          <a:effectLst/>
                        </a:rPr>
                        <a:t>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9336882"/>
                  </a:ext>
                </a:extLst>
              </a:tr>
              <a:tr h="304347">
                <a:tc>
                  <a:txBody>
                    <a:bodyPr/>
                    <a:lstStyle/>
                    <a:p>
                      <a:pPr marL="0" marR="0" algn="ctr">
                        <a:lnSpc>
                          <a:spcPct val="107000"/>
                        </a:lnSpc>
                        <a:spcBef>
                          <a:spcPts val="0"/>
                        </a:spcBef>
                        <a:spcAft>
                          <a:spcPts val="800"/>
                        </a:spcAft>
                      </a:pPr>
                      <a:r>
                        <a:rPr lang="en-US" sz="1600">
                          <a:effectLst/>
                        </a:rPr>
                        <a:t>Week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832750"/>
                  </a:ext>
                </a:extLst>
              </a:tr>
              <a:tr h="304347">
                <a:tc>
                  <a:txBody>
                    <a:bodyPr/>
                    <a:lstStyle/>
                    <a:p>
                      <a:pPr marL="0" marR="0" algn="ctr">
                        <a:lnSpc>
                          <a:spcPct val="107000"/>
                        </a:lnSpc>
                        <a:spcBef>
                          <a:spcPts val="0"/>
                        </a:spcBef>
                        <a:spcAft>
                          <a:spcPts val="800"/>
                        </a:spcAft>
                      </a:pPr>
                      <a:r>
                        <a:rPr lang="en-US" sz="1600">
                          <a:effectLst/>
                        </a:rPr>
                        <a:t>Week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312235"/>
                  </a:ext>
                </a:extLst>
              </a:tr>
              <a:tr h="721934">
                <a:tc>
                  <a:txBody>
                    <a:bodyPr/>
                    <a:lstStyle/>
                    <a:p>
                      <a:pPr marL="0" marR="0" algn="ctr">
                        <a:lnSpc>
                          <a:spcPct val="107000"/>
                        </a:lnSpc>
                        <a:spcBef>
                          <a:spcPts val="0"/>
                        </a:spcBef>
                        <a:spcAft>
                          <a:spcPts val="800"/>
                        </a:spcAft>
                      </a:pPr>
                      <a:r>
                        <a:rPr lang="en-US" sz="1600">
                          <a:effectLst/>
                        </a:rPr>
                        <a:t>Week 16 </a:t>
                      </a:r>
                    </a:p>
                    <a:p>
                      <a:pPr marL="0" marR="0" algn="ctr">
                        <a:lnSpc>
                          <a:spcPct val="107000"/>
                        </a:lnSpc>
                        <a:spcBef>
                          <a:spcPts val="0"/>
                        </a:spcBef>
                        <a:spcAft>
                          <a:spcPts val="800"/>
                        </a:spcAft>
                      </a:pPr>
                      <a:r>
                        <a:rPr lang="en-US" sz="1200">
                          <a:effectLst/>
                        </a:rPr>
                        <a:t>(Cohorts A &amp; 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5594710"/>
                  </a:ext>
                </a:extLst>
              </a:tr>
              <a:tr h="876310">
                <a:tc>
                  <a:txBody>
                    <a:bodyPr/>
                    <a:lstStyle/>
                    <a:p>
                      <a:pPr marL="0" marR="0" algn="ctr">
                        <a:lnSpc>
                          <a:spcPct val="107000"/>
                        </a:lnSpc>
                        <a:spcBef>
                          <a:spcPts val="0"/>
                        </a:spcBef>
                        <a:spcAft>
                          <a:spcPts val="800"/>
                        </a:spcAft>
                      </a:pPr>
                      <a:r>
                        <a:rPr lang="en-US" sz="1600">
                          <a:effectLst/>
                        </a:rPr>
                        <a:t>Week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X (2A participants only)*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637350"/>
                  </a:ext>
                </a:extLst>
              </a:tr>
              <a:tr h="314842">
                <a:tc>
                  <a:txBody>
                    <a:bodyPr/>
                    <a:lstStyle/>
                    <a:p>
                      <a:pPr marL="0" marR="0" algn="ctr">
                        <a:lnSpc>
                          <a:spcPct val="107000"/>
                        </a:lnSpc>
                        <a:spcBef>
                          <a:spcPts val="0"/>
                        </a:spcBef>
                        <a:spcAft>
                          <a:spcPts val="800"/>
                        </a:spcAft>
                      </a:pPr>
                      <a:r>
                        <a:rPr lang="en-US" sz="1600">
                          <a:effectLst/>
                        </a:rPr>
                        <a:t>Week 48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9028324"/>
                  </a:ext>
                </a:extLst>
              </a:tr>
              <a:tr h="314842">
                <a:tc>
                  <a:txBody>
                    <a:bodyPr/>
                    <a:lstStyle/>
                    <a:p>
                      <a:pPr marL="0" marR="0" algn="ctr">
                        <a:lnSpc>
                          <a:spcPct val="107000"/>
                        </a:lnSpc>
                        <a:spcBef>
                          <a:spcPts val="0"/>
                        </a:spcBef>
                        <a:spcAft>
                          <a:spcPts val="800"/>
                        </a:spcAft>
                      </a:pPr>
                      <a:r>
                        <a:rPr lang="en-US" sz="1600">
                          <a:effectLst/>
                        </a:rPr>
                        <a:t>Week 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91800134"/>
                  </a:ext>
                </a:extLst>
              </a:tr>
              <a:tr h="314842">
                <a:tc>
                  <a:txBody>
                    <a:bodyPr/>
                    <a:lstStyle/>
                    <a:p>
                      <a:pPr marL="0" marR="0" algn="ctr">
                        <a:lnSpc>
                          <a:spcPct val="107000"/>
                        </a:lnSpc>
                        <a:spcBef>
                          <a:spcPts val="0"/>
                        </a:spcBef>
                        <a:spcAft>
                          <a:spcPts val="800"/>
                        </a:spcAft>
                      </a:pPr>
                      <a:r>
                        <a:rPr lang="en-US" sz="1600">
                          <a:effectLst/>
                        </a:rPr>
                        <a:t>Early Termination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4421526"/>
                  </a:ext>
                </a:extLst>
              </a:tr>
            </a:tbl>
          </a:graphicData>
        </a:graphic>
      </p:graphicFrame>
    </p:spTree>
    <p:extLst>
      <p:ext uri="{BB962C8B-B14F-4D97-AF65-F5344CB8AC3E}">
        <p14:creationId xmlns:p14="http://schemas.microsoft.com/office/powerpoint/2010/main" val="2001645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9825" y="5619845"/>
            <a:ext cx="6172200" cy="690953"/>
          </a:xfrm>
          <a:prstGeom prst="rect">
            <a:avLst/>
          </a:prstGeom>
          <a:solidFill>
            <a:schemeClr val="accent6">
              <a:lumMod val="60000"/>
              <a:lumOff val="40000"/>
            </a:schemeClr>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669825" y="2590098"/>
            <a:ext cx="6172200" cy="2761735"/>
          </a:xfrm>
          <a:prstGeom prst="rect">
            <a:avLst/>
          </a:prstGeom>
          <a:solidFill>
            <a:schemeClr val="accent5">
              <a:lumMod val="40000"/>
              <a:lumOff val="6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9825" y="1059856"/>
            <a:ext cx="6172200" cy="1262230"/>
          </a:xfrm>
          <a:prstGeom prst="rect">
            <a:avLst/>
          </a:prstGeom>
          <a:solidFill>
            <a:schemeClr val="accent1">
              <a:lumMod val="60000"/>
              <a:lumOff val="40000"/>
            </a:schemeClr>
          </a:solidFill>
          <a:ln w="28575">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746025" y="1240870"/>
            <a:ext cx="6096000" cy="5106435"/>
          </a:xfrm>
        </p:spPr>
        <p:txBody>
          <a:bodyPr>
            <a:normAutofit/>
          </a:bodyPr>
          <a:lstStyle/>
          <a:p>
            <a:r>
              <a:rPr lang="en-US" dirty="0"/>
              <a:t>Sample aliquots and collection tubes frozen at an angle/inverted </a:t>
            </a:r>
          </a:p>
          <a:p>
            <a:pPr marL="0" indent="0">
              <a:buNone/>
            </a:pPr>
            <a:endParaRPr lang="en-US" dirty="0"/>
          </a:p>
          <a:p>
            <a:r>
              <a:rPr lang="en-US" dirty="0"/>
              <a:t>Fields left blank on Blood/CSF Sample and Shipment Notification Forms</a:t>
            </a:r>
          </a:p>
          <a:p>
            <a:pPr lvl="2"/>
            <a:r>
              <a:rPr lang="en-US" sz="2800" dirty="0"/>
              <a:t>Last time subject ate often left blank/unknown</a:t>
            </a:r>
          </a:p>
          <a:p>
            <a:r>
              <a:rPr lang="en-US" dirty="0"/>
              <a:t>Incorrect data reported on Sample and Shipment Notification Forms</a:t>
            </a:r>
          </a:p>
          <a:p>
            <a:pPr marL="0" indent="0">
              <a:buNone/>
            </a:pPr>
            <a:endParaRPr lang="en-US" dirty="0"/>
          </a:p>
          <a:p>
            <a:r>
              <a:rPr lang="en-US" dirty="0"/>
              <a:t>Multiple low volume aliquots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TextBox 3"/>
          <p:cNvSpPr txBox="1"/>
          <p:nvPr/>
        </p:nvSpPr>
        <p:spPr>
          <a:xfrm>
            <a:off x="8386877" y="1027204"/>
            <a:ext cx="2588985" cy="1477328"/>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t>Recommendation: </a:t>
            </a:r>
          </a:p>
          <a:p>
            <a:r>
              <a:rPr lang="en-US" dirty="0"/>
              <a:t>Place aliquots in </a:t>
            </a:r>
            <a:r>
              <a:rPr lang="en-US" dirty="0" err="1"/>
              <a:t>cryoboxes</a:t>
            </a:r>
            <a:r>
              <a:rPr lang="en-US" dirty="0"/>
              <a:t>/tube rack in freezer </a:t>
            </a:r>
            <a:r>
              <a:rPr lang="en-US" i="1" dirty="0"/>
              <a:t>upright</a:t>
            </a:r>
            <a:r>
              <a:rPr lang="en-US" dirty="0"/>
              <a:t> until shipment</a:t>
            </a:r>
          </a:p>
        </p:txBody>
      </p:sp>
      <p:sp>
        <p:nvSpPr>
          <p:cNvPr id="5" name="TextBox 4"/>
          <p:cNvSpPr txBox="1"/>
          <p:nvPr/>
        </p:nvSpPr>
        <p:spPr>
          <a:xfrm>
            <a:off x="8406418" y="2882381"/>
            <a:ext cx="2549905" cy="1754326"/>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Recommendation: </a:t>
            </a:r>
            <a:r>
              <a:rPr lang="en-US" dirty="0"/>
              <a:t>Complete Sample Notification forms during the participant study visit as samples are processed.</a:t>
            </a:r>
          </a:p>
        </p:txBody>
      </p:sp>
      <p:sp>
        <p:nvSpPr>
          <p:cNvPr id="6" name="TextBox 5"/>
          <p:cNvSpPr txBox="1"/>
          <p:nvPr/>
        </p:nvSpPr>
        <p:spPr>
          <a:xfrm>
            <a:off x="8406418" y="5226657"/>
            <a:ext cx="2549905" cy="1477328"/>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Recommendation: </a:t>
            </a:r>
          </a:p>
          <a:p>
            <a:r>
              <a:rPr lang="en-US" dirty="0"/>
              <a:t>Lay out </a:t>
            </a:r>
            <a:r>
              <a:rPr lang="en-US" dirty="0" err="1"/>
              <a:t>cryovials</a:t>
            </a:r>
            <a:r>
              <a:rPr lang="en-US" dirty="0"/>
              <a:t> in a row and aliquot in order until plasma/serum/CSF is depleted</a:t>
            </a:r>
          </a:p>
        </p:txBody>
      </p:sp>
      <p:sp>
        <p:nvSpPr>
          <p:cNvPr id="15" name="Right Arrow 14"/>
          <p:cNvSpPr/>
          <p:nvPr/>
        </p:nvSpPr>
        <p:spPr>
          <a:xfrm>
            <a:off x="7156302" y="1386171"/>
            <a:ext cx="833248" cy="609600"/>
          </a:xfrm>
          <a:prstGeom prst="rightArrow">
            <a:avLst/>
          </a:prstGeom>
          <a:solidFill>
            <a:schemeClr val="accent1">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ight Arrow 15"/>
          <p:cNvSpPr/>
          <p:nvPr/>
        </p:nvSpPr>
        <p:spPr>
          <a:xfrm>
            <a:off x="7156302" y="3666165"/>
            <a:ext cx="876055" cy="609600"/>
          </a:xfrm>
          <a:prstGeom prst="rightArrow">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ight Arrow 16"/>
          <p:cNvSpPr/>
          <p:nvPr/>
        </p:nvSpPr>
        <p:spPr>
          <a:xfrm>
            <a:off x="7156302" y="5660521"/>
            <a:ext cx="876055" cy="609600"/>
          </a:xfrm>
          <a:prstGeom prst="rightArrow">
            <a:avLst/>
          </a:prstGeom>
          <a:solidFill>
            <a:schemeClr val="accent3">
              <a:lumMod val="60000"/>
              <a:lumOff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itle 1"/>
          <p:cNvSpPr txBox="1">
            <a:spLocks/>
          </p:cNvSpPr>
          <p:nvPr/>
        </p:nvSpPr>
        <p:spPr>
          <a:xfrm>
            <a:off x="999146" y="964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Common </a:t>
            </a:r>
            <a:r>
              <a:rPr lang="en-US" b="1" dirty="0" err="1"/>
              <a:t>Nonconformances</a:t>
            </a:r>
            <a:endParaRPr lang="en-US" dirty="0"/>
          </a:p>
        </p:txBody>
      </p:sp>
    </p:spTree>
    <p:extLst>
      <p:ext uri="{BB962C8B-B14F-4D97-AF65-F5344CB8AC3E}">
        <p14:creationId xmlns:p14="http://schemas.microsoft.com/office/powerpoint/2010/main" val="621711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295400"/>
            <a:ext cx="5791200" cy="3581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828800" y="1295401"/>
            <a:ext cx="5791200" cy="3581400"/>
          </a:xfrm>
          <a:solidFill>
            <a:schemeClr val="accent4">
              <a:lumMod val="60000"/>
              <a:lumOff val="40000"/>
            </a:schemeClr>
          </a:solidFill>
          <a:ln w="28575">
            <a:solidFill>
              <a:schemeClr val="accent4"/>
            </a:solidFill>
          </a:ln>
        </p:spPr>
        <p:txBody>
          <a:bodyPr>
            <a:normAutofit/>
          </a:bodyPr>
          <a:lstStyle/>
          <a:p>
            <a:r>
              <a:rPr lang="en-US" dirty="0"/>
              <a:t>All frozen samples for a participant not sent within one shipment box (Serum, plasma, buffy coat, and CSF aliquots should be kept together)</a:t>
            </a:r>
          </a:p>
          <a:p>
            <a:r>
              <a:rPr lang="en-US" dirty="0"/>
              <a:t>Aliquots arriving to NCRAD without labels</a:t>
            </a:r>
          </a:p>
          <a:p>
            <a:r>
              <a:rPr lang="en-US" dirty="0"/>
              <a:t>Sample forms not faxed or scanned to NCRAD the day before shipment</a:t>
            </a:r>
          </a:p>
          <a:p>
            <a:pPr marL="0" indent="0">
              <a:buNone/>
            </a:pPr>
            <a:endParaRPr lang="en-US" dirty="0"/>
          </a:p>
          <a:p>
            <a:pPr marL="457200" lvl="1" indent="0">
              <a:buNone/>
            </a:pPr>
            <a:endParaRPr lang="en-US" dirty="0"/>
          </a:p>
          <a:p>
            <a:endParaRPr lang="en-US" dirty="0"/>
          </a:p>
          <a:p>
            <a:endParaRPr lang="en-US" dirty="0"/>
          </a:p>
        </p:txBody>
      </p:sp>
      <p:sp>
        <p:nvSpPr>
          <p:cNvPr id="4" name="TextBox 3"/>
          <p:cNvSpPr txBox="1"/>
          <p:nvPr/>
        </p:nvSpPr>
        <p:spPr>
          <a:xfrm>
            <a:off x="8763834" y="2070437"/>
            <a:ext cx="292119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t>Recommendation: </a:t>
            </a:r>
          </a:p>
          <a:p>
            <a:r>
              <a:rPr lang="en-US" dirty="0"/>
              <a:t>Ship Samples to NCRAD utilizing the Notification Form, by ADCS ID.  Do not throw away labels until samples are packed and shipped.</a:t>
            </a:r>
          </a:p>
        </p:txBody>
      </p:sp>
      <p:sp>
        <p:nvSpPr>
          <p:cNvPr id="8" name="Right Arrow 7"/>
          <p:cNvSpPr/>
          <p:nvPr/>
        </p:nvSpPr>
        <p:spPr>
          <a:xfrm>
            <a:off x="7775293" y="2781300"/>
            <a:ext cx="833248" cy="609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itle 1"/>
          <p:cNvSpPr txBox="1">
            <a:spLocks/>
          </p:cNvSpPr>
          <p:nvPr/>
        </p:nvSpPr>
        <p:spPr>
          <a:xfrm>
            <a:off x="999146" y="964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Common </a:t>
            </a:r>
            <a:r>
              <a:rPr lang="en-US" b="1" dirty="0" err="1"/>
              <a:t>Nonconformances</a:t>
            </a:r>
            <a:endParaRPr lang="en-US" dirty="0"/>
          </a:p>
        </p:txBody>
      </p:sp>
    </p:spTree>
    <p:extLst>
      <p:ext uri="{BB962C8B-B14F-4D97-AF65-F5344CB8AC3E}">
        <p14:creationId xmlns:p14="http://schemas.microsoft.com/office/powerpoint/2010/main" val="831113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NCRAD Website</a:t>
            </a:r>
          </a:p>
        </p:txBody>
      </p:sp>
      <p:sp>
        <p:nvSpPr>
          <p:cNvPr id="3" name="Content Placeholder 2"/>
          <p:cNvSpPr>
            <a:spLocks noGrp="1"/>
          </p:cNvSpPr>
          <p:nvPr>
            <p:ph sz="half" idx="1"/>
          </p:nvPr>
        </p:nvSpPr>
        <p:spPr/>
        <p:txBody>
          <a:bodyPr/>
          <a:lstStyle/>
          <a:p>
            <a:r>
              <a:rPr lang="en-US" dirty="0"/>
              <a:t>Helpful Pages:</a:t>
            </a:r>
          </a:p>
          <a:p>
            <a:pPr marL="457200" lvl="1" indent="0">
              <a:buNone/>
            </a:pPr>
            <a:r>
              <a:rPr lang="en-US" dirty="0">
                <a:hlinkClick r:id="rId2"/>
              </a:rPr>
              <a:t>https://ncrad.org/holiday_closures.html</a:t>
            </a:r>
            <a:endParaRPr lang="en-US" dirty="0"/>
          </a:p>
        </p:txBody>
      </p:sp>
      <p:sp>
        <p:nvSpPr>
          <p:cNvPr id="4" name="Content Placeholder 3">
            <a:extLst>
              <a:ext uri="{FF2B5EF4-FFF2-40B4-BE49-F238E27FC236}">
                <a16:creationId xmlns:a16="http://schemas.microsoft.com/office/drawing/2014/main" id="{EF4BD9B2-1832-448A-AF62-F95BB34E5A09}"/>
              </a:ext>
            </a:extLst>
          </p:cNvPr>
          <p:cNvSpPr>
            <a:spLocks noGrp="1"/>
          </p:cNvSpPr>
          <p:nvPr>
            <p:ph sz="half" idx="2"/>
          </p:nvPr>
        </p:nvSpPr>
        <p:spPr>
          <a:xfrm>
            <a:off x="6172199" y="1825625"/>
            <a:ext cx="5826967" cy="4351338"/>
          </a:xfrm>
        </p:spPr>
        <p:txBody>
          <a:bodyPr/>
          <a:lstStyle/>
          <a:p>
            <a:r>
              <a:rPr lang="en-US" dirty="0">
                <a:hlinkClick r:id="rId3"/>
              </a:rPr>
              <a:t>https://www.ncrad.org/friday_blood_draws.html</a:t>
            </a:r>
            <a:r>
              <a:rPr lang="en-US" dirty="0"/>
              <a:t> </a:t>
            </a: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5209" r="36265"/>
          <a:stretch/>
        </p:blipFill>
        <p:spPr>
          <a:xfrm>
            <a:off x="685800" y="3005688"/>
            <a:ext cx="4987732" cy="3208499"/>
          </a:xfrm>
          <a:prstGeom prst="rect">
            <a:avLst/>
          </a:prstGeom>
        </p:spPr>
      </p:pic>
      <p:pic>
        <p:nvPicPr>
          <p:cNvPr id="7" name="Picture 6">
            <a:extLst>
              <a:ext uri="{FF2B5EF4-FFF2-40B4-BE49-F238E27FC236}">
                <a16:creationId xmlns:a16="http://schemas.microsoft.com/office/drawing/2014/main" id="{EA23F240-1922-44ED-A622-643C9A376E2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7035768" y="2670725"/>
            <a:ext cx="3985532" cy="3878424"/>
          </a:xfrm>
          <a:prstGeom prst="rect">
            <a:avLst/>
          </a:prstGeom>
        </p:spPr>
      </p:pic>
    </p:spTree>
    <p:extLst>
      <p:ext uri="{BB962C8B-B14F-4D97-AF65-F5344CB8AC3E}">
        <p14:creationId xmlns:p14="http://schemas.microsoft.com/office/powerpoint/2010/main" val="4261733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3" y="228874"/>
            <a:ext cx="11283042" cy="1325563"/>
          </a:xfrm>
        </p:spPr>
        <p:txBody>
          <a:bodyPr/>
          <a:lstStyle/>
          <a:p>
            <a:r>
              <a:rPr lang="en-US" b="1" dirty="0"/>
              <a:t>NCRAD Website: </a:t>
            </a:r>
            <a:r>
              <a:rPr lang="en-US" dirty="0"/>
              <a:t>VIVA-MIND Active Study Page </a:t>
            </a:r>
          </a:p>
        </p:txBody>
      </p:sp>
      <p:sp>
        <p:nvSpPr>
          <p:cNvPr id="5" name="TextBox 4"/>
          <p:cNvSpPr txBox="1"/>
          <p:nvPr/>
        </p:nvSpPr>
        <p:spPr>
          <a:xfrm>
            <a:off x="5390061" y="2584240"/>
            <a:ext cx="6411520" cy="2862322"/>
          </a:xfrm>
          <a:prstGeom prst="rect">
            <a:avLst/>
          </a:prstGeom>
          <a:noFill/>
        </p:spPr>
        <p:txBody>
          <a:bodyPr wrap="square" rtlCol="0">
            <a:spAutoFit/>
          </a:bodyPr>
          <a:lstStyle/>
          <a:p>
            <a:pPr algn="ctr"/>
            <a:r>
              <a:rPr lang="en-US" sz="3600" dirty="0"/>
              <a:t>*Training videos, manual of procedures, and sample forms will be available for reference on the VIVA-MIND</a:t>
            </a:r>
          </a:p>
          <a:p>
            <a:pPr algn="ctr"/>
            <a:r>
              <a:rPr lang="en-US" sz="3600" dirty="0"/>
              <a:t>Active Study Page.</a:t>
            </a:r>
          </a:p>
        </p:txBody>
      </p:sp>
      <p:sp>
        <p:nvSpPr>
          <p:cNvPr id="6" name="Rectangle 5"/>
          <p:cNvSpPr/>
          <p:nvPr/>
        </p:nvSpPr>
        <p:spPr>
          <a:xfrm>
            <a:off x="5443023" y="1690688"/>
            <a:ext cx="6647974" cy="523220"/>
          </a:xfrm>
          <a:prstGeom prst="rect">
            <a:avLst/>
          </a:prstGeom>
        </p:spPr>
        <p:txBody>
          <a:bodyPr wrap="none">
            <a:spAutoFit/>
          </a:bodyPr>
          <a:lstStyle/>
          <a:p>
            <a:r>
              <a:rPr lang="en-US" sz="2800" dirty="0">
                <a:hlinkClick r:id="rId2"/>
              </a:rPr>
              <a:t>https://ncrad.org/resource/viva-mind.html</a:t>
            </a:r>
            <a:r>
              <a:rPr lang="en-US" sz="2800" dirty="0"/>
              <a:t> </a:t>
            </a:r>
            <a:endParaRPr lang="en-US" dirty="0"/>
          </a:p>
        </p:txBody>
      </p:sp>
      <p:pic>
        <p:nvPicPr>
          <p:cNvPr id="7" name="Picture 6">
            <a:extLst>
              <a:ext uri="{FF2B5EF4-FFF2-40B4-BE49-F238E27FC236}">
                <a16:creationId xmlns:a16="http://schemas.microsoft.com/office/drawing/2014/main" id="{8C45652D-F739-4EFF-8A8C-6E7A439409A0}"/>
              </a:ext>
            </a:extLst>
          </p:cNvPr>
          <p:cNvPicPr>
            <a:picLocks noChangeAspect="1"/>
          </p:cNvPicPr>
          <p:nvPr/>
        </p:nvPicPr>
        <p:blipFill rotWithShape="1">
          <a:blip r:embed="rId3"/>
          <a:srcRect l="4228" r="4288"/>
          <a:stretch/>
        </p:blipFill>
        <p:spPr>
          <a:xfrm>
            <a:off x="101003" y="1159727"/>
            <a:ext cx="5173524" cy="5698273"/>
          </a:xfrm>
          <a:prstGeom prst="rect">
            <a:avLst/>
          </a:prstGeom>
        </p:spPr>
      </p:pic>
    </p:spTree>
    <p:extLst>
      <p:ext uri="{BB962C8B-B14F-4D97-AF65-F5344CB8AC3E}">
        <p14:creationId xmlns:p14="http://schemas.microsoft.com/office/powerpoint/2010/main" val="4036454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r>
              <a:rPr lang="en-US" dirty="0"/>
              <a:t>Questions? </a:t>
            </a:r>
          </a:p>
          <a:p>
            <a:pPr marL="0" indent="0">
              <a:buNone/>
            </a:pPr>
            <a:r>
              <a:rPr lang="en-US" dirty="0"/>
              <a:t>   Please contact NCRAD Coordinator at:</a:t>
            </a:r>
          </a:p>
          <a:p>
            <a:pPr lvl="1"/>
            <a:r>
              <a:rPr lang="en-US" dirty="0">
                <a:latin typeface="Calibri" panose="020F0502020204030204" pitchFamily="34" charset="0"/>
              </a:rPr>
              <a:t>VIVAMIND Coordinator: </a:t>
            </a:r>
            <a:r>
              <a:rPr lang="en-US" dirty="0" err="1">
                <a:latin typeface="Calibri" panose="020F0502020204030204" pitchFamily="34" charset="0"/>
              </a:rPr>
              <a:t>Diont’e</a:t>
            </a:r>
            <a:r>
              <a:rPr lang="en-US" dirty="0">
                <a:latin typeface="Calibri" panose="020F0502020204030204" pitchFamily="34" charset="0"/>
              </a:rPr>
              <a:t> Keys</a:t>
            </a:r>
            <a:endParaRPr lang="en-US" dirty="0"/>
          </a:p>
          <a:p>
            <a:pPr lvl="1"/>
            <a:r>
              <a:rPr lang="en-US" dirty="0"/>
              <a:t>Phone: </a:t>
            </a:r>
            <a:r>
              <a:rPr lang="en-US" dirty="0">
                <a:effectLst/>
                <a:latin typeface="Calibri" panose="020F0502020204030204" pitchFamily="34" charset="0"/>
                <a:ea typeface="Calibri" panose="020F0502020204030204" pitchFamily="34" charset="0"/>
              </a:rPr>
              <a:t>317-274-7890</a:t>
            </a:r>
          </a:p>
          <a:p>
            <a:pPr lvl="1"/>
            <a:r>
              <a:rPr lang="en-US" dirty="0"/>
              <a:t>CRC email: </a:t>
            </a:r>
            <a:r>
              <a:rPr lang="en-US" dirty="0">
                <a:hlinkClick r:id="rId2"/>
              </a:rPr>
              <a:t>dlkeys@iupui.edu</a:t>
            </a:r>
            <a:endParaRPr lang="en-US" dirty="0"/>
          </a:p>
          <a:p>
            <a:pPr lvl="1"/>
            <a:r>
              <a:rPr lang="en-US" dirty="0"/>
              <a:t>Back-up email: </a:t>
            </a:r>
            <a:r>
              <a:rPr lang="en-US" dirty="0">
                <a:hlinkClick r:id="rId3"/>
              </a:rPr>
              <a:t>alzstudy@iu.edu</a:t>
            </a:r>
            <a:endParaRPr lang="en-US" dirty="0"/>
          </a:p>
          <a:p>
            <a:pPr lvl="1"/>
            <a:r>
              <a:rPr lang="en-US" dirty="0"/>
              <a:t>Website:  </a:t>
            </a:r>
            <a:r>
              <a:rPr lang="en-US" dirty="0">
                <a:hlinkClick r:id="rId4"/>
              </a:rPr>
              <a:t>www.ncrad.org</a:t>
            </a:r>
            <a:r>
              <a:rPr lang="en-US" dirty="0"/>
              <a:t> </a:t>
            </a:r>
          </a:p>
          <a:p>
            <a:pPr marL="0" indent="0">
              <a:buNone/>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1541" y="2443626"/>
            <a:ext cx="3470566" cy="1994559"/>
          </a:xfrm>
          <a:prstGeom prst="rect">
            <a:avLst/>
          </a:prstGeom>
        </p:spPr>
      </p:pic>
    </p:spTree>
    <p:extLst>
      <p:ext uri="{BB962C8B-B14F-4D97-AF65-F5344CB8AC3E}">
        <p14:creationId xmlns:p14="http://schemas.microsoft.com/office/powerpoint/2010/main" val="30986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60134" y="134211"/>
            <a:ext cx="961712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0050" algn="l"/>
              </a:tabLst>
              <a:defRPr>
                <a:solidFill>
                  <a:schemeClr val="tx1"/>
                </a:solidFill>
                <a:latin typeface="Arial" panose="020B0604020202020204" pitchFamily="34" charset="0"/>
              </a:defRPr>
            </a:lvl1pPr>
            <a:lvl2pPr eaLnBrk="0" fontAlgn="base" hangingPunct="0">
              <a:spcBef>
                <a:spcPct val="0"/>
              </a:spcBef>
              <a:spcAft>
                <a:spcPct val="0"/>
              </a:spcAft>
              <a:tabLst>
                <a:tab pos="400050" algn="l"/>
              </a:tabLst>
              <a:defRPr>
                <a:solidFill>
                  <a:schemeClr val="tx1"/>
                </a:solidFill>
                <a:latin typeface="Arial" panose="020B0604020202020204" pitchFamily="34" charset="0"/>
              </a:defRPr>
            </a:lvl2pPr>
            <a:lvl3pPr eaLnBrk="0" fontAlgn="base" hangingPunct="0">
              <a:spcBef>
                <a:spcPct val="0"/>
              </a:spcBef>
              <a:spcAft>
                <a:spcPct val="0"/>
              </a:spcAft>
              <a:tabLst>
                <a:tab pos="400050" algn="l"/>
              </a:tabLst>
              <a:defRPr>
                <a:solidFill>
                  <a:schemeClr val="tx1"/>
                </a:solidFill>
                <a:latin typeface="Arial" panose="020B0604020202020204" pitchFamily="34" charset="0"/>
              </a:defRPr>
            </a:lvl3pPr>
            <a:lvl4pPr eaLnBrk="0" fontAlgn="base" hangingPunct="0">
              <a:spcBef>
                <a:spcPct val="0"/>
              </a:spcBef>
              <a:spcAft>
                <a:spcPct val="0"/>
              </a:spcAft>
              <a:tabLst>
                <a:tab pos="400050" algn="l"/>
              </a:tabLst>
              <a:defRPr>
                <a:solidFill>
                  <a:schemeClr val="tx1"/>
                </a:solidFill>
                <a:latin typeface="Arial" panose="020B0604020202020204" pitchFamily="34" charset="0"/>
              </a:defRPr>
            </a:lvl4pPr>
            <a:lvl5pPr eaLnBrk="0" fontAlgn="base" hangingPunct="0">
              <a:spcBef>
                <a:spcPct val="0"/>
              </a:spcBef>
              <a:spcAft>
                <a:spcPct val="0"/>
              </a:spcAft>
              <a:tabLst>
                <a:tab pos="400050" algn="l"/>
              </a:tabLst>
              <a:defRPr>
                <a:solidFill>
                  <a:schemeClr val="tx1"/>
                </a:solidFill>
                <a:latin typeface="Arial" panose="020B0604020202020204" pitchFamily="34" charset="0"/>
              </a:defRPr>
            </a:lvl5pPr>
            <a:lvl6pPr eaLnBrk="0" fontAlgn="base" hangingPunct="0">
              <a:spcBef>
                <a:spcPct val="0"/>
              </a:spcBef>
              <a:spcAft>
                <a:spcPct val="0"/>
              </a:spcAft>
              <a:tabLst>
                <a:tab pos="400050" algn="l"/>
              </a:tabLst>
              <a:defRPr>
                <a:solidFill>
                  <a:schemeClr val="tx1"/>
                </a:solidFill>
                <a:latin typeface="Arial" panose="020B0604020202020204" pitchFamily="34" charset="0"/>
              </a:defRPr>
            </a:lvl6pPr>
            <a:lvl7pPr eaLnBrk="0" fontAlgn="base" hangingPunct="0">
              <a:spcBef>
                <a:spcPct val="0"/>
              </a:spcBef>
              <a:spcAft>
                <a:spcPct val="0"/>
              </a:spcAft>
              <a:tabLst>
                <a:tab pos="400050" algn="l"/>
              </a:tabLst>
              <a:defRPr>
                <a:solidFill>
                  <a:schemeClr val="tx1"/>
                </a:solidFill>
                <a:latin typeface="Arial" panose="020B0604020202020204" pitchFamily="34" charset="0"/>
              </a:defRPr>
            </a:lvl7pPr>
            <a:lvl8pPr eaLnBrk="0" fontAlgn="base" hangingPunct="0">
              <a:spcBef>
                <a:spcPct val="0"/>
              </a:spcBef>
              <a:spcAft>
                <a:spcPct val="0"/>
              </a:spcAft>
              <a:tabLst>
                <a:tab pos="400050" algn="l"/>
              </a:tabLst>
              <a:defRPr>
                <a:solidFill>
                  <a:schemeClr val="tx1"/>
                </a:solidFill>
                <a:latin typeface="Arial" panose="020B0604020202020204" pitchFamily="34" charset="0"/>
              </a:defRPr>
            </a:lvl8pPr>
            <a:lvl9pPr eaLnBrk="0" fontAlgn="base" hangingPunct="0">
              <a:spcBef>
                <a:spcPct val="0"/>
              </a:spcBef>
              <a:spcAft>
                <a:spcPct val="0"/>
              </a:spcAft>
              <a:tabLst>
                <a:tab pos="400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altLang="en-US" sz="4400" b="1" i="0" u="none" strike="noStrike" cap="none" normalizeH="0" baseline="0">
                <a:ln>
                  <a:noFill/>
                </a:ln>
                <a:solidFill>
                  <a:schemeClr val="tx1"/>
                </a:solidFill>
                <a:effectLst/>
                <a:latin typeface="+mj-lt"/>
                <a:ea typeface="Calibri" panose="020F0502020204030204" pitchFamily="34" charset="0"/>
                <a:cs typeface="Calibri" panose="020F0502020204030204" pitchFamily="34" charset="0"/>
              </a:rPr>
              <a:t>Biospecimen Collection for Screening Visit </a:t>
            </a:r>
            <a:endParaRPr kumimoji="0" lang="en-US" altLang="en-US" sz="4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endParaRPr kumimoji="0" lang="en-US" altLang="en-US" sz="4400" b="0" i="0" u="none" strike="noStrike" cap="none" normalizeH="0" baseline="0" dirty="0">
              <a:ln>
                <a:noFill/>
              </a:ln>
              <a:solidFill>
                <a:schemeClr val="tx1"/>
              </a:solidFill>
              <a:effectLst/>
              <a:latin typeface="+mj-lt"/>
            </a:endParaRPr>
          </a:p>
        </p:txBody>
      </p:sp>
      <p:sp>
        <p:nvSpPr>
          <p:cNvPr id="7" name="Rectangle 2">
            <a:extLst>
              <a:ext uri="{FF2B5EF4-FFF2-40B4-BE49-F238E27FC236}">
                <a16:creationId xmlns:a16="http://schemas.microsoft.com/office/drawing/2014/main" id="{80B7107A-44E2-4A72-B3DB-3CD1CDCBB00A}"/>
              </a:ext>
            </a:extLst>
          </p:cNvPr>
          <p:cNvSpPr>
            <a:spLocks noChangeArrowheads="1"/>
          </p:cNvSpPr>
          <p:nvPr/>
        </p:nvSpPr>
        <p:spPr bwMode="auto">
          <a:xfrm>
            <a:off x="67794" y="1760286"/>
            <a:ext cx="16246219" cy="5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F2E3270C-51AE-40C3-9691-96125414D7B2}"/>
              </a:ext>
            </a:extLst>
          </p:cNvPr>
          <p:cNvGraphicFramePr>
            <a:graphicFrameLocks noGrp="1"/>
          </p:cNvGraphicFramePr>
          <p:nvPr>
            <p:extLst>
              <p:ext uri="{D42A27DB-BD31-4B8C-83A1-F6EECF244321}">
                <p14:modId xmlns:p14="http://schemas.microsoft.com/office/powerpoint/2010/main" val="2603306376"/>
              </p:ext>
            </p:extLst>
          </p:nvPr>
        </p:nvGraphicFramePr>
        <p:xfrm>
          <a:off x="497711" y="1238491"/>
          <a:ext cx="11192719" cy="5350993"/>
        </p:xfrm>
        <a:graphic>
          <a:graphicData uri="http://schemas.openxmlformats.org/drawingml/2006/table">
            <a:tbl>
              <a:tblPr firstRow="1" firstCol="1" lastCol="1" bandRow="1"/>
              <a:tblGrid>
                <a:gridCol w="1923060">
                  <a:extLst>
                    <a:ext uri="{9D8B030D-6E8A-4147-A177-3AD203B41FA5}">
                      <a16:colId xmlns:a16="http://schemas.microsoft.com/office/drawing/2014/main" val="3783806327"/>
                    </a:ext>
                  </a:extLst>
                </a:gridCol>
                <a:gridCol w="1923060">
                  <a:extLst>
                    <a:ext uri="{9D8B030D-6E8A-4147-A177-3AD203B41FA5}">
                      <a16:colId xmlns:a16="http://schemas.microsoft.com/office/drawing/2014/main" val="440790224"/>
                    </a:ext>
                  </a:extLst>
                </a:gridCol>
                <a:gridCol w="1720825">
                  <a:extLst>
                    <a:ext uri="{9D8B030D-6E8A-4147-A177-3AD203B41FA5}">
                      <a16:colId xmlns:a16="http://schemas.microsoft.com/office/drawing/2014/main" val="3718066545"/>
                    </a:ext>
                  </a:extLst>
                </a:gridCol>
                <a:gridCol w="2316495">
                  <a:extLst>
                    <a:ext uri="{9D8B030D-6E8A-4147-A177-3AD203B41FA5}">
                      <a16:colId xmlns:a16="http://schemas.microsoft.com/office/drawing/2014/main" val="3510330801"/>
                    </a:ext>
                  </a:extLst>
                </a:gridCol>
                <a:gridCol w="2316495">
                  <a:extLst>
                    <a:ext uri="{9D8B030D-6E8A-4147-A177-3AD203B41FA5}">
                      <a16:colId xmlns:a16="http://schemas.microsoft.com/office/drawing/2014/main" val="995678592"/>
                    </a:ext>
                  </a:extLst>
                </a:gridCol>
                <a:gridCol w="992784">
                  <a:extLst>
                    <a:ext uri="{9D8B030D-6E8A-4147-A177-3AD203B41FA5}">
                      <a16:colId xmlns:a16="http://schemas.microsoft.com/office/drawing/2014/main" val="3379422658"/>
                    </a:ext>
                  </a:extLst>
                </a:gridCol>
              </a:tblGrid>
              <a:tr h="713559">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Sample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Tube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Tubes Supplied in Kit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Aliquot Volume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to NCRAD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98646867"/>
                  </a:ext>
                </a:extLst>
              </a:tr>
              <a:tr h="442980">
                <a:tc rowSpan="2">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serum banking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948B"/>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Serum (Red-Top) Tube (10 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extLst>
                  <a:ext uri="{0D108BD9-81ED-4DB2-BD59-A6C34878D82A}">
                    <a16:rowId xmlns:a16="http://schemas.microsoft.com/office/drawing/2014/main" val="258998280"/>
                  </a:ext>
                </a:extLst>
              </a:tr>
              <a:tr h="1348928">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red cap (residual volume placed in 2.0 ml cryovial with blue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serum aliquots per 2.0 ml cryovial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BAAF"/>
                    </a:solidFill>
                  </a:tcPr>
                </a:tc>
                <a:extLst>
                  <a:ext uri="{0D108BD9-81ED-4DB2-BD59-A6C34878D82A}">
                    <a16:rowId xmlns:a16="http://schemas.microsoft.com/office/drawing/2014/main" val="2313475448"/>
                  </a:ext>
                </a:extLst>
              </a:tr>
              <a:tr h="859798">
                <a:tc rowSpan="3">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CSF Collection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Sterile Containers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 ml 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2.0 ml Sarstedt tube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CSF per 2.0ml Sarstedt tube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98576074"/>
                  </a:ext>
                </a:extLst>
              </a:tr>
              <a:tr h="112244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26 cyrovial tubes (25 orange cap, 1 blue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CSF aliquots per 2.0 ml orange cryovial; residual volume placed in 2.0 ml cryovial with blue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extLst>
                  <a:ext uri="{0D108BD9-81ED-4DB2-BD59-A6C34878D82A}">
                    <a16:rowId xmlns:a16="http://schemas.microsoft.com/office/drawing/2014/main" val="1034256564"/>
                  </a:ext>
                </a:extLst>
              </a:tr>
              <a:tr h="859798">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yellow cap cryovial tube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1-2 ml for local lab placed in 2.0 ml cryovial with yellow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0 – do not return to NCRAD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81" marR="64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85858075"/>
                  </a:ext>
                </a:extLst>
              </a:tr>
            </a:tbl>
          </a:graphicData>
        </a:graphic>
      </p:graphicFrame>
    </p:spTree>
    <p:extLst>
      <p:ext uri="{BB962C8B-B14F-4D97-AF65-F5344CB8AC3E}">
        <p14:creationId xmlns:p14="http://schemas.microsoft.com/office/powerpoint/2010/main" val="172575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9210" y="364215"/>
            <a:ext cx="121994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0050" algn="l"/>
              </a:tabLst>
              <a:defRPr>
                <a:solidFill>
                  <a:schemeClr val="tx1"/>
                </a:solidFill>
                <a:latin typeface="Arial" panose="020B0604020202020204" pitchFamily="34" charset="0"/>
              </a:defRPr>
            </a:lvl1pPr>
            <a:lvl2pPr eaLnBrk="0" fontAlgn="base" hangingPunct="0">
              <a:spcBef>
                <a:spcPct val="0"/>
              </a:spcBef>
              <a:spcAft>
                <a:spcPct val="0"/>
              </a:spcAft>
              <a:tabLst>
                <a:tab pos="400050" algn="l"/>
              </a:tabLst>
              <a:defRPr>
                <a:solidFill>
                  <a:schemeClr val="tx1"/>
                </a:solidFill>
                <a:latin typeface="Arial" panose="020B0604020202020204" pitchFamily="34" charset="0"/>
              </a:defRPr>
            </a:lvl2pPr>
            <a:lvl3pPr eaLnBrk="0" fontAlgn="base" hangingPunct="0">
              <a:spcBef>
                <a:spcPct val="0"/>
              </a:spcBef>
              <a:spcAft>
                <a:spcPct val="0"/>
              </a:spcAft>
              <a:tabLst>
                <a:tab pos="400050" algn="l"/>
              </a:tabLst>
              <a:defRPr>
                <a:solidFill>
                  <a:schemeClr val="tx1"/>
                </a:solidFill>
                <a:latin typeface="Arial" panose="020B0604020202020204" pitchFamily="34" charset="0"/>
              </a:defRPr>
            </a:lvl3pPr>
            <a:lvl4pPr eaLnBrk="0" fontAlgn="base" hangingPunct="0">
              <a:spcBef>
                <a:spcPct val="0"/>
              </a:spcBef>
              <a:spcAft>
                <a:spcPct val="0"/>
              </a:spcAft>
              <a:tabLst>
                <a:tab pos="400050" algn="l"/>
              </a:tabLst>
              <a:defRPr>
                <a:solidFill>
                  <a:schemeClr val="tx1"/>
                </a:solidFill>
                <a:latin typeface="Arial" panose="020B0604020202020204" pitchFamily="34" charset="0"/>
              </a:defRPr>
            </a:lvl4pPr>
            <a:lvl5pPr eaLnBrk="0" fontAlgn="base" hangingPunct="0">
              <a:spcBef>
                <a:spcPct val="0"/>
              </a:spcBef>
              <a:spcAft>
                <a:spcPct val="0"/>
              </a:spcAft>
              <a:tabLst>
                <a:tab pos="400050" algn="l"/>
              </a:tabLst>
              <a:defRPr>
                <a:solidFill>
                  <a:schemeClr val="tx1"/>
                </a:solidFill>
                <a:latin typeface="Arial" panose="020B0604020202020204" pitchFamily="34" charset="0"/>
              </a:defRPr>
            </a:lvl5pPr>
            <a:lvl6pPr eaLnBrk="0" fontAlgn="base" hangingPunct="0">
              <a:spcBef>
                <a:spcPct val="0"/>
              </a:spcBef>
              <a:spcAft>
                <a:spcPct val="0"/>
              </a:spcAft>
              <a:tabLst>
                <a:tab pos="400050" algn="l"/>
              </a:tabLst>
              <a:defRPr>
                <a:solidFill>
                  <a:schemeClr val="tx1"/>
                </a:solidFill>
                <a:latin typeface="Arial" panose="020B0604020202020204" pitchFamily="34" charset="0"/>
              </a:defRPr>
            </a:lvl6pPr>
            <a:lvl7pPr eaLnBrk="0" fontAlgn="base" hangingPunct="0">
              <a:spcBef>
                <a:spcPct val="0"/>
              </a:spcBef>
              <a:spcAft>
                <a:spcPct val="0"/>
              </a:spcAft>
              <a:tabLst>
                <a:tab pos="400050" algn="l"/>
              </a:tabLst>
              <a:defRPr>
                <a:solidFill>
                  <a:schemeClr val="tx1"/>
                </a:solidFill>
                <a:latin typeface="Arial" panose="020B0604020202020204" pitchFamily="34" charset="0"/>
              </a:defRPr>
            </a:lvl7pPr>
            <a:lvl8pPr eaLnBrk="0" fontAlgn="base" hangingPunct="0">
              <a:spcBef>
                <a:spcPct val="0"/>
              </a:spcBef>
              <a:spcAft>
                <a:spcPct val="0"/>
              </a:spcAft>
              <a:tabLst>
                <a:tab pos="400050" algn="l"/>
              </a:tabLst>
              <a:defRPr>
                <a:solidFill>
                  <a:schemeClr val="tx1"/>
                </a:solidFill>
                <a:latin typeface="Arial" panose="020B0604020202020204" pitchFamily="34" charset="0"/>
              </a:defRPr>
            </a:lvl8pPr>
            <a:lvl9pPr eaLnBrk="0" fontAlgn="base" hangingPunct="0">
              <a:spcBef>
                <a:spcPct val="0"/>
              </a:spcBef>
              <a:spcAft>
                <a:spcPct val="0"/>
              </a:spcAft>
              <a:tabLst>
                <a:tab pos="4000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0005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Biospecimen Collection for Baseline Pre-dose, Weeks 4/8/16/24/48/72/ET </a:t>
            </a:r>
          </a:p>
          <a:p>
            <a:pPr marL="0" marR="0" lvl="0" indent="0" algn="ctr" defTabSz="914400" rtl="0" eaLnBrk="0" fontAlgn="base" latinLnBrk="0" hangingPunct="0">
              <a:lnSpc>
                <a:spcPct val="100000"/>
              </a:lnSpc>
              <a:spcBef>
                <a:spcPct val="0"/>
              </a:spcBef>
              <a:spcAft>
                <a:spcPct val="0"/>
              </a:spcAft>
              <a:buClrTx/>
              <a:buSzTx/>
              <a:buFontTx/>
              <a:buNone/>
              <a:tabLst>
                <a:tab pos="40005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Pre-dose and Post-dose Visits</a:t>
            </a:r>
            <a:endParaRPr kumimoji="0" lang="en-US" altLang="en-US" sz="4800" b="1" i="0" u="none" strike="noStrike" cap="none" normalizeH="0" baseline="0" dirty="0">
              <a:ln>
                <a:noFill/>
              </a:ln>
              <a:solidFill>
                <a:schemeClr val="tx1"/>
              </a:solidFill>
              <a:effectLst/>
              <a:latin typeface="+mj-lt"/>
            </a:endParaRPr>
          </a:p>
        </p:txBody>
      </p:sp>
      <p:graphicFrame>
        <p:nvGraphicFramePr>
          <p:cNvPr id="2" name="Table 1">
            <a:extLst>
              <a:ext uri="{FF2B5EF4-FFF2-40B4-BE49-F238E27FC236}">
                <a16:creationId xmlns:a16="http://schemas.microsoft.com/office/drawing/2014/main" id="{32BBB648-11A7-420A-9183-268B42F0844D}"/>
              </a:ext>
            </a:extLst>
          </p:cNvPr>
          <p:cNvGraphicFramePr>
            <a:graphicFrameLocks noGrp="1"/>
          </p:cNvGraphicFramePr>
          <p:nvPr>
            <p:extLst>
              <p:ext uri="{D42A27DB-BD31-4B8C-83A1-F6EECF244321}">
                <p14:modId xmlns:p14="http://schemas.microsoft.com/office/powerpoint/2010/main" val="1894298720"/>
              </p:ext>
            </p:extLst>
          </p:nvPr>
        </p:nvGraphicFramePr>
        <p:xfrm>
          <a:off x="576146" y="1204331"/>
          <a:ext cx="11039707" cy="5354475"/>
        </p:xfrm>
        <a:graphic>
          <a:graphicData uri="http://schemas.openxmlformats.org/drawingml/2006/table">
            <a:tbl>
              <a:tblPr firstRow="1" firstCol="1" bandRow="1"/>
              <a:tblGrid>
                <a:gridCol w="2348874">
                  <a:extLst>
                    <a:ext uri="{9D8B030D-6E8A-4147-A177-3AD203B41FA5}">
                      <a16:colId xmlns:a16="http://schemas.microsoft.com/office/drawing/2014/main" val="2475149981"/>
                    </a:ext>
                  </a:extLst>
                </a:gridCol>
                <a:gridCol w="2348874">
                  <a:extLst>
                    <a:ext uri="{9D8B030D-6E8A-4147-A177-3AD203B41FA5}">
                      <a16:colId xmlns:a16="http://schemas.microsoft.com/office/drawing/2014/main" val="2061439445"/>
                    </a:ext>
                  </a:extLst>
                </a:gridCol>
                <a:gridCol w="1350603">
                  <a:extLst>
                    <a:ext uri="{9D8B030D-6E8A-4147-A177-3AD203B41FA5}">
                      <a16:colId xmlns:a16="http://schemas.microsoft.com/office/drawing/2014/main" val="238280250"/>
                    </a:ext>
                  </a:extLst>
                </a:gridCol>
                <a:gridCol w="2055264">
                  <a:extLst>
                    <a:ext uri="{9D8B030D-6E8A-4147-A177-3AD203B41FA5}">
                      <a16:colId xmlns:a16="http://schemas.microsoft.com/office/drawing/2014/main" val="3260245756"/>
                    </a:ext>
                  </a:extLst>
                </a:gridCol>
                <a:gridCol w="2055264">
                  <a:extLst>
                    <a:ext uri="{9D8B030D-6E8A-4147-A177-3AD203B41FA5}">
                      <a16:colId xmlns:a16="http://schemas.microsoft.com/office/drawing/2014/main" val="3530724400"/>
                    </a:ext>
                  </a:extLst>
                </a:gridCol>
                <a:gridCol w="880828">
                  <a:extLst>
                    <a:ext uri="{9D8B030D-6E8A-4147-A177-3AD203B41FA5}">
                      <a16:colId xmlns:a16="http://schemas.microsoft.com/office/drawing/2014/main" val="2955050058"/>
                    </a:ext>
                  </a:extLst>
                </a:gridCol>
              </a:tblGrid>
              <a:tr h="711040">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Sample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Tube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Supplied in Kit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Aliquot Volume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to NCRAD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537626174"/>
                  </a:ext>
                </a:extLst>
              </a:tr>
              <a:tr h="490041">
                <a:tc rowSpan="2">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serum banking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292"/>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 (Red-Top) Tube (10 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2160493695"/>
                  </a:ext>
                </a:extLst>
              </a:tr>
              <a:tr h="901144">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red cap (residual volume placed in 2.0 ml cryovial with blue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serum aliquots per 2.0 ml cryovial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506576627"/>
                  </a:ext>
                </a:extLst>
              </a:tr>
              <a:tr h="797518">
                <a:tc rowSpan="3">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isolation of plasma and 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C7F1"/>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EDTA (Lavender-Top) Blood Collection Tube (10 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1174376242"/>
                  </a:ext>
                </a:extLst>
              </a:tr>
              <a:tr h="922431">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lavender cap (residual volume placed in 2.0 ml cryovial with blue cap)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plasma aliquots per 2.0 ml cryovial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3466479847"/>
                  </a:ext>
                </a:extLst>
              </a:tr>
              <a:tr h="1530411">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0.75 ml buffy coat aliquot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4069557693"/>
                  </a:ext>
                </a:extLst>
              </a:tr>
            </a:tbl>
          </a:graphicData>
        </a:graphic>
      </p:graphicFrame>
    </p:spTree>
    <p:extLst>
      <p:ext uri="{BB962C8B-B14F-4D97-AF65-F5344CB8AC3E}">
        <p14:creationId xmlns:p14="http://schemas.microsoft.com/office/powerpoint/2010/main" val="51895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45273" y="234175"/>
            <a:ext cx="11160404" cy="121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0050" algn="l"/>
              </a:tabLst>
              <a:defRPr>
                <a:solidFill>
                  <a:schemeClr val="tx1"/>
                </a:solidFill>
                <a:latin typeface="Arial" panose="020B0604020202020204" pitchFamily="34" charset="0"/>
              </a:defRPr>
            </a:lvl1pPr>
            <a:lvl2pPr eaLnBrk="0" fontAlgn="base" hangingPunct="0">
              <a:spcBef>
                <a:spcPct val="0"/>
              </a:spcBef>
              <a:spcAft>
                <a:spcPct val="0"/>
              </a:spcAft>
              <a:tabLst>
                <a:tab pos="400050" algn="l"/>
              </a:tabLst>
              <a:defRPr>
                <a:solidFill>
                  <a:schemeClr val="tx1"/>
                </a:solidFill>
                <a:latin typeface="Arial" panose="020B0604020202020204" pitchFamily="34" charset="0"/>
              </a:defRPr>
            </a:lvl2pPr>
            <a:lvl3pPr eaLnBrk="0" fontAlgn="base" hangingPunct="0">
              <a:spcBef>
                <a:spcPct val="0"/>
              </a:spcBef>
              <a:spcAft>
                <a:spcPct val="0"/>
              </a:spcAft>
              <a:tabLst>
                <a:tab pos="400050" algn="l"/>
              </a:tabLst>
              <a:defRPr>
                <a:solidFill>
                  <a:schemeClr val="tx1"/>
                </a:solidFill>
                <a:latin typeface="Arial" panose="020B0604020202020204" pitchFamily="34" charset="0"/>
              </a:defRPr>
            </a:lvl3pPr>
            <a:lvl4pPr eaLnBrk="0" fontAlgn="base" hangingPunct="0">
              <a:spcBef>
                <a:spcPct val="0"/>
              </a:spcBef>
              <a:spcAft>
                <a:spcPct val="0"/>
              </a:spcAft>
              <a:tabLst>
                <a:tab pos="400050" algn="l"/>
              </a:tabLst>
              <a:defRPr>
                <a:solidFill>
                  <a:schemeClr val="tx1"/>
                </a:solidFill>
                <a:latin typeface="Arial" panose="020B0604020202020204" pitchFamily="34" charset="0"/>
              </a:defRPr>
            </a:lvl4pPr>
            <a:lvl5pPr eaLnBrk="0" fontAlgn="base" hangingPunct="0">
              <a:spcBef>
                <a:spcPct val="0"/>
              </a:spcBef>
              <a:spcAft>
                <a:spcPct val="0"/>
              </a:spcAft>
              <a:tabLst>
                <a:tab pos="400050" algn="l"/>
              </a:tabLst>
              <a:defRPr>
                <a:solidFill>
                  <a:schemeClr val="tx1"/>
                </a:solidFill>
                <a:latin typeface="Arial" panose="020B0604020202020204" pitchFamily="34" charset="0"/>
              </a:defRPr>
            </a:lvl5pPr>
            <a:lvl6pPr eaLnBrk="0" fontAlgn="base" hangingPunct="0">
              <a:spcBef>
                <a:spcPct val="0"/>
              </a:spcBef>
              <a:spcAft>
                <a:spcPct val="0"/>
              </a:spcAft>
              <a:tabLst>
                <a:tab pos="400050" algn="l"/>
              </a:tabLst>
              <a:defRPr>
                <a:solidFill>
                  <a:schemeClr val="tx1"/>
                </a:solidFill>
                <a:latin typeface="Arial" panose="020B0604020202020204" pitchFamily="34" charset="0"/>
              </a:defRPr>
            </a:lvl6pPr>
            <a:lvl7pPr eaLnBrk="0" fontAlgn="base" hangingPunct="0">
              <a:spcBef>
                <a:spcPct val="0"/>
              </a:spcBef>
              <a:spcAft>
                <a:spcPct val="0"/>
              </a:spcAft>
              <a:tabLst>
                <a:tab pos="400050" algn="l"/>
              </a:tabLst>
              <a:defRPr>
                <a:solidFill>
                  <a:schemeClr val="tx1"/>
                </a:solidFill>
                <a:latin typeface="Arial" panose="020B0604020202020204" pitchFamily="34" charset="0"/>
              </a:defRPr>
            </a:lvl7pPr>
            <a:lvl8pPr eaLnBrk="0" fontAlgn="base" hangingPunct="0">
              <a:spcBef>
                <a:spcPct val="0"/>
              </a:spcBef>
              <a:spcAft>
                <a:spcPct val="0"/>
              </a:spcAft>
              <a:tabLst>
                <a:tab pos="400050" algn="l"/>
              </a:tabLst>
              <a:defRPr>
                <a:solidFill>
                  <a:schemeClr val="tx1"/>
                </a:solidFill>
                <a:latin typeface="Arial" panose="020B0604020202020204" pitchFamily="34" charset="0"/>
              </a:defRPr>
            </a:lvl8pPr>
            <a:lvl9pPr eaLnBrk="0" fontAlgn="base" hangingPunct="0">
              <a:spcBef>
                <a:spcPct val="0"/>
              </a:spcBef>
              <a:spcAft>
                <a:spcPct val="0"/>
              </a:spcAft>
              <a:tabLst>
                <a:tab pos="400050" algn="l"/>
              </a:tabLst>
              <a:defRPr>
                <a:solidFill>
                  <a:schemeClr val="tx1"/>
                </a:solidFill>
                <a:latin typeface="Arial" panose="020B0604020202020204" pitchFamily="34" charset="0"/>
              </a:defRPr>
            </a:lvl9pPr>
          </a:lstStyle>
          <a:p>
            <a:pPr marL="0" marR="0" lvl="0" indent="400050" algn="ctr" defTabSz="914400" rtl="0" eaLnBrk="0" fontAlgn="base" latinLnBrk="0" hangingPunct="0">
              <a:lnSpc>
                <a:spcPct val="100000"/>
              </a:lnSpc>
              <a:spcBef>
                <a:spcPct val="0"/>
              </a:spcBef>
              <a:spcAft>
                <a:spcPct val="0"/>
              </a:spcAft>
              <a:buClrTx/>
              <a:buSzTx/>
              <a:buFontTx/>
              <a:buNone/>
              <a:tabLst>
                <a:tab pos="400050" algn="l"/>
              </a:tabLst>
            </a:pPr>
            <a:r>
              <a:rPr kumimoji="0" lang="en-US" altLang="en-US" sz="28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Biospecimen Collection for Week 24 and 72 Pre-dose and Post-dose Visit </a:t>
            </a:r>
            <a:endParaRPr kumimoji="0" lang="en-US" altLang="en-US" sz="2800" b="0" i="0" u="none" strike="noStrike" cap="none" normalizeH="0" baseline="0" dirty="0">
              <a:ln>
                <a:noFill/>
              </a:ln>
              <a:solidFill>
                <a:schemeClr val="tx1"/>
              </a:solidFill>
              <a:effectLst/>
              <a:latin typeface="+mj-lt"/>
            </a:endParaRPr>
          </a:p>
          <a:p>
            <a:pPr marL="0" marR="0" lvl="0" indent="400050" algn="ctr" defTabSz="914400" rtl="0" eaLnBrk="0" fontAlgn="base" latinLnBrk="0" hangingPunct="0">
              <a:lnSpc>
                <a:spcPct val="100000"/>
              </a:lnSpc>
              <a:spcBef>
                <a:spcPct val="0"/>
              </a:spcBef>
              <a:spcAft>
                <a:spcPct val="0"/>
              </a:spcAft>
              <a:buClrTx/>
              <a:buSzTx/>
              <a:buFontTx/>
              <a:buNone/>
              <a:tabLst>
                <a:tab pos="400050" algn="l"/>
              </a:tabLst>
            </a:pPr>
            <a:endParaRPr kumimoji="0" lang="en-US" altLang="en-US" sz="4400" b="0" i="0" u="none" strike="noStrike" cap="none" normalizeH="0" baseline="0" dirty="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A50E04B2-86D4-46BF-BE7C-749510EA70C6}"/>
              </a:ext>
            </a:extLst>
          </p:cNvPr>
          <p:cNvGraphicFramePr>
            <a:graphicFrameLocks noGrp="1"/>
          </p:cNvGraphicFramePr>
          <p:nvPr>
            <p:extLst>
              <p:ext uri="{D42A27DB-BD31-4B8C-83A1-F6EECF244321}">
                <p14:modId xmlns:p14="http://schemas.microsoft.com/office/powerpoint/2010/main" val="3194556160"/>
              </p:ext>
            </p:extLst>
          </p:nvPr>
        </p:nvGraphicFramePr>
        <p:xfrm>
          <a:off x="358309" y="1001828"/>
          <a:ext cx="11475381" cy="5454729"/>
        </p:xfrm>
        <a:graphic>
          <a:graphicData uri="http://schemas.openxmlformats.org/drawingml/2006/table">
            <a:tbl>
              <a:tblPr firstRow="1" firstCol="1" bandRow="1"/>
              <a:tblGrid>
                <a:gridCol w="2295076">
                  <a:extLst>
                    <a:ext uri="{9D8B030D-6E8A-4147-A177-3AD203B41FA5}">
                      <a16:colId xmlns:a16="http://schemas.microsoft.com/office/drawing/2014/main" val="640224886"/>
                    </a:ext>
                  </a:extLst>
                </a:gridCol>
                <a:gridCol w="2295076">
                  <a:extLst>
                    <a:ext uri="{9D8B030D-6E8A-4147-A177-3AD203B41FA5}">
                      <a16:colId xmlns:a16="http://schemas.microsoft.com/office/drawing/2014/main" val="3017880606"/>
                    </a:ext>
                  </a:extLst>
                </a:gridCol>
                <a:gridCol w="2707014">
                  <a:extLst>
                    <a:ext uri="{9D8B030D-6E8A-4147-A177-3AD203B41FA5}">
                      <a16:colId xmlns:a16="http://schemas.microsoft.com/office/drawing/2014/main" val="2434520608"/>
                    </a:ext>
                  </a:extLst>
                </a:gridCol>
                <a:gridCol w="2707014">
                  <a:extLst>
                    <a:ext uri="{9D8B030D-6E8A-4147-A177-3AD203B41FA5}">
                      <a16:colId xmlns:a16="http://schemas.microsoft.com/office/drawing/2014/main" val="2740446684"/>
                    </a:ext>
                  </a:extLst>
                </a:gridCol>
                <a:gridCol w="882720">
                  <a:extLst>
                    <a:ext uri="{9D8B030D-6E8A-4147-A177-3AD203B41FA5}">
                      <a16:colId xmlns:a16="http://schemas.microsoft.com/office/drawing/2014/main" val="3537582098"/>
                    </a:ext>
                  </a:extLst>
                </a:gridCol>
                <a:gridCol w="588481">
                  <a:extLst>
                    <a:ext uri="{9D8B030D-6E8A-4147-A177-3AD203B41FA5}">
                      <a16:colId xmlns:a16="http://schemas.microsoft.com/office/drawing/2014/main" val="3460161523"/>
                    </a:ext>
                  </a:extLst>
                </a:gridCol>
              </a:tblGrid>
              <a:tr h="391606">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Sample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 Tube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Supplied in Kit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Processing/ Aliquoting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Tubes to NCRAD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906166907"/>
                  </a:ext>
                </a:extLst>
              </a:tr>
              <a:tr h="285000">
                <a:tc rowSpan="2">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serum banking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292"/>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 (Red-Top) Tube (10 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1112245282"/>
                  </a:ext>
                </a:extLst>
              </a:tr>
              <a:tr h="656573">
                <a:tc vMerge="1">
                  <a:txBody>
                    <a:bodyPr/>
                    <a:lstStyle/>
                    <a:p>
                      <a:endParaRPr lang="en-US"/>
                    </a:p>
                  </a:txBody>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red cap (residual volume placed in 2.0 ml cryovial with blue cap)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serum aliquots per 2.0 ml cryovial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3C3"/>
                    </a:solidFill>
                  </a:tcPr>
                </a:tc>
                <a:extLst>
                  <a:ext uri="{0D108BD9-81ED-4DB2-BD59-A6C34878D82A}">
                    <a16:rowId xmlns:a16="http://schemas.microsoft.com/office/drawing/2014/main" val="4264025383"/>
                  </a:ext>
                </a:extLst>
              </a:tr>
              <a:tr h="391606">
                <a:tc rowSpan="3">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isolation of plasma and 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C7F1"/>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EDTA (Lavender-Top) Blood Collection Tube (10 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2132732953"/>
                  </a:ext>
                </a:extLst>
              </a:tr>
              <a:tr h="656573">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cryovials with lavender cap (residual volume placed in 2.0 ml cryovial with blue cap)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plasma aliquots per 2.0 ml cryovial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2664931613"/>
                  </a:ext>
                </a:extLst>
              </a:tr>
              <a:tr h="285000">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cryovial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 ml buffy coat aliquot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4F8"/>
                    </a:solidFill>
                  </a:tcPr>
                </a:tc>
                <a:extLst>
                  <a:ext uri="{0D108BD9-81ED-4DB2-BD59-A6C34878D82A}">
                    <a16:rowId xmlns:a16="http://schemas.microsoft.com/office/drawing/2014/main" val="1828407860"/>
                  </a:ext>
                </a:extLst>
              </a:tr>
              <a:tr h="391606">
                <a:tc rowSpan="3">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CSF Collection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CSF, we are NOT collecting both pre-dose and post-dose.  Only one collection per visit.)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Sterile Containers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 ml CSF)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2.0ml Sarstedt tube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CSF: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ml CSF per 2.0ml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Sarstedt</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tube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36657584"/>
                  </a:ext>
                </a:extLst>
              </a:tr>
              <a:tr h="69337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26 cyrovial tubes (25 orange cap, 1 blue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 ml CSF aliquots per 2.0 ml orange cryovial; residual volume placed in 2.0 ml cryovial with blue cap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76900252"/>
                  </a:ext>
                </a:extLst>
              </a:tr>
              <a:tr h="65657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yellow cap cryovial tube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ml for local lab placed in 2.0 ml cryovial with yellow cap.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 – do not return to NCRAD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29" marR="45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68304530"/>
                  </a:ext>
                </a:extLst>
              </a:tr>
            </a:tbl>
          </a:graphicData>
        </a:graphic>
      </p:graphicFrame>
    </p:spTree>
    <p:extLst>
      <p:ext uri="{BB962C8B-B14F-4D97-AF65-F5344CB8AC3E}">
        <p14:creationId xmlns:p14="http://schemas.microsoft.com/office/powerpoint/2010/main" val="200953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51047</TotalTime>
  <Words>3913</Words>
  <Application>Microsoft Office PowerPoint</Application>
  <PresentationFormat>Widescreen</PresentationFormat>
  <Paragraphs>683</Paragraphs>
  <Slides>64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Times New Roman</vt:lpstr>
      <vt:lpstr>Verdana</vt:lpstr>
      <vt:lpstr>Office Theme</vt:lpstr>
      <vt:lpstr>PowerPoint Presentation</vt:lpstr>
      <vt:lpstr>Training Overview </vt:lpstr>
      <vt:lpstr>Contact Information</vt:lpstr>
      <vt:lpstr>Globally Unique Identifier (GUID)</vt:lpstr>
      <vt:lpstr>Globally Unique Identifier (GUID)</vt:lpstr>
      <vt:lpstr>PowerPoint Presentation</vt:lpstr>
      <vt:lpstr>PowerPoint Presentation</vt:lpstr>
      <vt:lpstr>PowerPoint Presentation</vt:lpstr>
      <vt:lpstr>PowerPoint Presentation</vt:lpstr>
      <vt:lpstr>PowerPoint Presentation</vt:lpstr>
      <vt:lpstr>Kit Request Module </vt:lpstr>
      <vt:lpstr>Kit Request Module </vt:lpstr>
      <vt:lpstr>Kit Request Module </vt:lpstr>
      <vt:lpstr>Kit Request Module: Kit Selection</vt:lpstr>
      <vt:lpstr>Kit Request Module: Kit Selection</vt:lpstr>
      <vt:lpstr>Kit Request Module</vt:lpstr>
      <vt:lpstr>CSF Screening Reporter</vt:lpstr>
      <vt:lpstr>CSF Screening Reporter</vt:lpstr>
      <vt:lpstr>PowerPoint Presentation</vt:lpstr>
      <vt:lpstr>Specimen Labels </vt:lpstr>
      <vt:lpstr>Specimen Labels: Kit Number Labels </vt:lpstr>
      <vt:lpstr>Specimen Labels: Site and ADCS ID Labels</vt:lpstr>
      <vt:lpstr>Specimen Labels: Sarstedt CSF Tube Label</vt:lpstr>
      <vt:lpstr>Specimen Labels: Aliquot Tube Labels </vt:lpstr>
      <vt:lpstr>Specimen Labels: 2ML Sarstedt CSF Tube Label</vt:lpstr>
      <vt:lpstr>Specimen Labels: Blood Collection Tubes</vt:lpstr>
      <vt:lpstr>PowerPoint Presentation</vt:lpstr>
      <vt:lpstr>PowerPoint Presentation</vt:lpstr>
      <vt:lpstr>PowerPoint Presentation</vt:lpstr>
      <vt:lpstr>PowerPoint Presentation</vt:lpstr>
      <vt:lpstr>PowerPoint Presentation</vt:lpstr>
      <vt:lpstr>Blood Collection &amp; Processing: Draw Order </vt:lpstr>
      <vt:lpstr>PowerPoint Presentation</vt:lpstr>
      <vt:lpstr>PowerPoint Presentation</vt:lpstr>
      <vt:lpstr>Serum Tube - Serum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Frozen Shipping: Guidelines</vt:lpstr>
      <vt:lpstr>PowerPoint Presentation</vt:lpstr>
      <vt:lpstr>PowerPoint Presentation</vt:lpstr>
      <vt:lpstr> Frozen Shipping: Cryoboxes </vt:lpstr>
      <vt:lpstr>PowerPoint Presentation</vt:lpstr>
      <vt:lpstr>PowerPoint Presentation</vt:lpstr>
      <vt:lpstr>PowerPoint Presentation</vt:lpstr>
      <vt:lpstr>PowerPoint Presentation</vt:lpstr>
      <vt:lpstr>PowerPoint Presentation</vt:lpstr>
      <vt:lpstr>Frozen Shipping: Dry Ice Requirements </vt:lpstr>
      <vt:lpstr>PowerPoint Presentation</vt:lpstr>
      <vt:lpstr>PowerPoint Presentation</vt:lpstr>
      <vt:lpstr>PowerPoint Presentation</vt:lpstr>
      <vt:lpstr>UN3373 Biological Substance, Category B Training</vt:lpstr>
      <vt:lpstr>Biological Sample and Shipment Notification Forms </vt:lpstr>
      <vt:lpstr>Biological Sample and Shipment Notification Form: Blood </vt:lpstr>
      <vt:lpstr>Biological Sample and Shipment Notification Form: CSF</vt:lpstr>
      <vt:lpstr>PowerPoint Presentation</vt:lpstr>
      <vt:lpstr>PowerPoint Presentation</vt:lpstr>
      <vt:lpstr>NCRAD Website</vt:lpstr>
      <vt:lpstr>NCRAD Website: VIVA-MIND Active Study Page </vt:lpstr>
      <vt:lpstr>Contact Information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mipetkov</dc:creator>
  <cp:lastModifiedBy>Keys, Dionte L</cp:lastModifiedBy>
  <cp:revision>190</cp:revision>
  <dcterms:created xsi:type="dcterms:W3CDTF">2018-06-29T15:54:34Z</dcterms:created>
  <dcterms:modified xsi:type="dcterms:W3CDTF">2023-09-07T18:12:28Z</dcterms:modified>
</cp:coreProperties>
</file>