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322" r:id="rId8"/>
    <p:sldId id="264" r:id="rId9"/>
    <p:sldId id="323" r:id="rId10"/>
    <p:sldId id="265" r:id="rId11"/>
    <p:sldId id="266" r:id="rId12"/>
    <p:sldId id="272" r:id="rId13"/>
    <p:sldId id="273" r:id="rId14"/>
    <p:sldId id="274" r:id="rId15"/>
    <p:sldId id="271" r:id="rId16"/>
    <p:sldId id="276" r:id="rId17"/>
    <p:sldId id="277" r:id="rId18"/>
    <p:sldId id="278" r:id="rId19"/>
    <p:sldId id="279" r:id="rId20"/>
    <p:sldId id="315" r:id="rId21"/>
    <p:sldId id="316" r:id="rId22"/>
    <p:sldId id="280" r:id="rId23"/>
    <p:sldId id="281" r:id="rId24"/>
    <p:sldId id="282" r:id="rId25"/>
    <p:sldId id="283" r:id="rId26"/>
    <p:sldId id="314" r:id="rId27"/>
    <p:sldId id="318" r:id="rId28"/>
    <p:sldId id="317" r:id="rId29"/>
    <p:sldId id="284" r:id="rId30"/>
    <p:sldId id="285" r:id="rId31"/>
    <p:sldId id="319" r:id="rId32"/>
    <p:sldId id="290" r:id="rId33"/>
    <p:sldId id="286" r:id="rId34"/>
    <p:sldId id="287" r:id="rId35"/>
    <p:sldId id="288" r:id="rId36"/>
    <p:sldId id="291" r:id="rId37"/>
    <p:sldId id="294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20" r:id="rId57"/>
    <p:sldId id="311" r:id="rId58"/>
    <p:sldId id="312" r:id="rId59"/>
    <p:sldId id="31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27088B-5F23-1CA4-ED63-979593FEAF29}" name="Lacy, Kaci" initials="LK" userId="S::lacy@iu.edu::2943b719-c385-4b09-bfdf-f8a76ac618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4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hyperlink" Target="https://kits.iu.edu/UPS" TargetMode="Externa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73.svg"/><Relationship Id="rId2" Type="http://schemas.openxmlformats.org/officeDocument/2006/relationships/image" Target="../media/image70.png"/><Relationship Id="rId1" Type="http://schemas.openxmlformats.org/officeDocument/2006/relationships/hyperlink" Target="mailto:alzstudy@iu.edu" TargetMode="External"/><Relationship Id="rId6" Type="http://schemas.openxmlformats.org/officeDocument/2006/relationships/image" Target="../media/image72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rad.org/" TargetMode="External"/><Relationship Id="rId2" Type="http://schemas.openxmlformats.org/officeDocument/2006/relationships/hyperlink" Target="mailto:alzstudy@iu.edu" TargetMode="External"/><Relationship Id="rId1" Type="http://schemas.openxmlformats.org/officeDocument/2006/relationships/hyperlink" Target="mailto:ssteidel@iu.edu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4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kits.iu.edu/UPS" TargetMode="External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mailto:alzstudy@iu.edu" TargetMode="External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3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rad.org/" TargetMode="External"/><Relationship Id="rId2" Type="http://schemas.openxmlformats.org/officeDocument/2006/relationships/hyperlink" Target="mailto:alzstudy@iu.edu" TargetMode="External"/><Relationship Id="rId1" Type="http://schemas.openxmlformats.org/officeDocument/2006/relationships/hyperlink" Target="mailto:ssteidel@iu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8B130-F192-4259-A9F7-78189FE3EBD8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4CFF35-EEC1-46B1-B5FF-5C553CBFEB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GUID is a subject ID that allows researchers to share data specific to a study participant, without exposing personally identifiable information</a:t>
          </a:r>
        </a:p>
      </dgm:t>
    </dgm:pt>
    <dgm:pt modelId="{DED50790-DF75-4C77-BB40-4026E0D369A0}" type="parTrans" cxnId="{05231BF5-BD68-4A67-8572-E43BB0B87E6A}">
      <dgm:prSet/>
      <dgm:spPr/>
      <dgm:t>
        <a:bodyPr/>
        <a:lstStyle/>
        <a:p>
          <a:endParaRPr lang="en-US"/>
        </a:p>
      </dgm:t>
    </dgm:pt>
    <dgm:pt modelId="{92673716-E9A7-493F-8708-D33710102756}" type="sibTrans" cxnId="{05231BF5-BD68-4A67-8572-E43BB0B87E6A}">
      <dgm:prSet/>
      <dgm:spPr/>
      <dgm:t>
        <a:bodyPr/>
        <a:lstStyle/>
        <a:p>
          <a:endParaRPr lang="en-US"/>
        </a:p>
      </dgm:t>
    </dgm:pt>
    <dgm:pt modelId="{3C54E8A8-B7E3-440E-A2E8-83569C28DB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GUID is made up of random alpha-numeric characters and does not include any PHI in the identifier</a:t>
          </a:r>
        </a:p>
      </dgm:t>
    </dgm:pt>
    <dgm:pt modelId="{7D01032D-DFC1-49D5-B6FA-7D51EA8E2DCE}" type="parTrans" cxnId="{FFCF45E9-5904-4C69-8931-8EF956685BE2}">
      <dgm:prSet/>
      <dgm:spPr/>
      <dgm:t>
        <a:bodyPr/>
        <a:lstStyle/>
        <a:p>
          <a:endParaRPr lang="en-US"/>
        </a:p>
      </dgm:t>
    </dgm:pt>
    <dgm:pt modelId="{6B18F20E-F851-4B1D-B0B3-E946EE2B30E4}" type="sibTrans" cxnId="{FFCF45E9-5904-4C69-8931-8EF956685BE2}">
      <dgm:prSet/>
      <dgm:spPr/>
      <dgm:t>
        <a:bodyPr/>
        <a:lstStyle/>
        <a:p>
          <a:endParaRPr lang="en-US"/>
        </a:p>
      </dgm:t>
    </dgm:pt>
    <dgm:pt modelId="{9070A696-874B-4C08-99CB-C938847DE217}" type="pres">
      <dgm:prSet presAssocID="{1268B130-F192-4259-A9F7-78189FE3EBD8}" presName="diagram" presStyleCnt="0">
        <dgm:presLayoutVars>
          <dgm:dir/>
          <dgm:resizeHandles val="exact"/>
        </dgm:presLayoutVars>
      </dgm:prSet>
      <dgm:spPr/>
    </dgm:pt>
    <dgm:pt modelId="{49AF3D93-00A7-4D7F-BBED-86EB0AB7CEE4}" type="pres">
      <dgm:prSet presAssocID="{B94CFF35-EEC1-46B1-B5FF-5C553CBFEB59}" presName="node" presStyleLbl="node1" presStyleIdx="0" presStyleCnt="2">
        <dgm:presLayoutVars>
          <dgm:bulletEnabled val="1"/>
        </dgm:presLayoutVars>
      </dgm:prSet>
      <dgm:spPr/>
    </dgm:pt>
    <dgm:pt modelId="{36430F52-E41F-48F9-8E27-36519B173D94}" type="pres">
      <dgm:prSet presAssocID="{92673716-E9A7-493F-8708-D33710102756}" presName="sibTrans" presStyleCnt="0"/>
      <dgm:spPr/>
    </dgm:pt>
    <dgm:pt modelId="{71BC0AA0-7380-4858-B375-87F9D44F0EDC}" type="pres">
      <dgm:prSet presAssocID="{3C54E8A8-B7E3-440E-A2E8-83569C28DBC2}" presName="node" presStyleLbl="node1" presStyleIdx="1" presStyleCnt="2">
        <dgm:presLayoutVars>
          <dgm:bulletEnabled val="1"/>
        </dgm:presLayoutVars>
      </dgm:prSet>
      <dgm:spPr/>
    </dgm:pt>
  </dgm:ptLst>
  <dgm:cxnLst>
    <dgm:cxn modelId="{A006CE08-AC89-4DBD-BC71-27DF3B7A3872}" type="presOf" srcId="{B94CFF35-EEC1-46B1-B5FF-5C553CBFEB59}" destId="{49AF3D93-00A7-4D7F-BBED-86EB0AB7CEE4}" srcOrd="0" destOrd="0" presId="urn:microsoft.com/office/officeart/2005/8/layout/default"/>
    <dgm:cxn modelId="{41D83354-1245-4356-ABCC-47996BF8FC0E}" type="presOf" srcId="{3C54E8A8-B7E3-440E-A2E8-83569C28DBC2}" destId="{71BC0AA0-7380-4858-B375-87F9D44F0EDC}" srcOrd="0" destOrd="0" presId="urn:microsoft.com/office/officeart/2005/8/layout/default"/>
    <dgm:cxn modelId="{89109AA2-3CC7-4613-969D-4EE8D8EAF39B}" type="presOf" srcId="{1268B130-F192-4259-A9F7-78189FE3EBD8}" destId="{9070A696-874B-4C08-99CB-C938847DE217}" srcOrd="0" destOrd="0" presId="urn:microsoft.com/office/officeart/2005/8/layout/default"/>
    <dgm:cxn modelId="{FFCF45E9-5904-4C69-8931-8EF956685BE2}" srcId="{1268B130-F192-4259-A9F7-78189FE3EBD8}" destId="{3C54E8A8-B7E3-440E-A2E8-83569C28DBC2}" srcOrd="1" destOrd="0" parTransId="{7D01032D-DFC1-49D5-B6FA-7D51EA8E2DCE}" sibTransId="{6B18F20E-F851-4B1D-B0B3-E946EE2B30E4}"/>
    <dgm:cxn modelId="{05231BF5-BD68-4A67-8572-E43BB0B87E6A}" srcId="{1268B130-F192-4259-A9F7-78189FE3EBD8}" destId="{B94CFF35-EEC1-46B1-B5FF-5C553CBFEB59}" srcOrd="0" destOrd="0" parTransId="{DED50790-DF75-4C77-BB40-4026E0D369A0}" sibTransId="{92673716-E9A7-493F-8708-D33710102756}"/>
    <dgm:cxn modelId="{16D75185-9BAF-4288-A3DE-1BE048DFE4EB}" type="presParOf" srcId="{9070A696-874B-4C08-99CB-C938847DE217}" destId="{49AF3D93-00A7-4D7F-BBED-86EB0AB7CEE4}" srcOrd="0" destOrd="0" presId="urn:microsoft.com/office/officeart/2005/8/layout/default"/>
    <dgm:cxn modelId="{2382DE37-5960-4417-AC02-3F4F80B246A2}" type="presParOf" srcId="{9070A696-874B-4C08-99CB-C938847DE217}" destId="{36430F52-E41F-48F9-8E27-36519B173D94}" srcOrd="1" destOrd="0" presId="urn:microsoft.com/office/officeart/2005/8/layout/default"/>
    <dgm:cxn modelId="{62D19FCE-FCEC-4AEC-86E9-465AE47E570D}" type="presParOf" srcId="{9070A696-874B-4C08-99CB-C938847DE217}" destId="{71BC0AA0-7380-4858-B375-87F9D44F0ED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648A4-3B51-4861-A591-8F91687EB4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3138E-1AFA-4151-AF46-72CA374338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</a:rPr>
            <a:t>Only Monday-Thursday collection and same day shipping. </a:t>
          </a:r>
          <a:r>
            <a:rPr lang="en-US" b="1" dirty="0">
              <a:solidFill>
                <a:schemeClr val="tx1"/>
              </a:solidFill>
            </a:rPr>
            <a:t>Plan ahead to schedule UPS.</a:t>
          </a:r>
          <a:endParaRPr lang="en-US" b="1" dirty="0">
            <a:solidFill>
              <a:srgbClr val="FF0000"/>
            </a:solidFill>
          </a:endParaRPr>
        </a:p>
      </dgm:t>
    </dgm:pt>
    <dgm:pt modelId="{19390E51-3367-4015-8EDC-B0956BFAB7C0}" type="parTrans" cxnId="{ACFCD67E-D7A8-4D3E-883C-1F2945884BF2}">
      <dgm:prSet/>
      <dgm:spPr/>
      <dgm:t>
        <a:bodyPr/>
        <a:lstStyle/>
        <a:p>
          <a:endParaRPr lang="en-US"/>
        </a:p>
      </dgm:t>
    </dgm:pt>
    <dgm:pt modelId="{92AA5BA3-D953-4573-85A4-BF21CB0A1D85}" type="sibTrans" cxnId="{ACFCD67E-D7A8-4D3E-883C-1F2945884BF2}">
      <dgm:prSet/>
      <dgm:spPr/>
      <dgm:t>
        <a:bodyPr/>
        <a:lstStyle/>
        <a:p>
          <a:endParaRPr lang="en-US"/>
        </a:p>
      </dgm:t>
    </dgm:pt>
    <dgm:pt modelId="{F1FBBB02-4507-4BF3-9822-D968C95018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</a:rPr>
            <a:t>Samples must be received at NCRAD one day after collection.</a:t>
          </a:r>
          <a:endParaRPr lang="en-US" dirty="0"/>
        </a:p>
      </dgm:t>
    </dgm:pt>
    <dgm:pt modelId="{DE73DAE9-5B57-474D-A893-EDBEB4B1E675}" type="parTrans" cxnId="{6F0A33C5-A022-41A5-9F8D-B525E76DFAD9}">
      <dgm:prSet/>
      <dgm:spPr/>
      <dgm:t>
        <a:bodyPr/>
        <a:lstStyle/>
        <a:p>
          <a:endParaRPr lang="en-US"/>
        </a:p>
      </dgm:t>
    </dgm:pt>
    <dgm:pt modelId="{01A49CB7-BACF-4AA6-9479-C4A19BB4AF26}" type="sibTrans" cxnId="{6F0A33C5-A022-41A5-9F8D-B525E76DFAD9}">
      <dgm:prSet/>
      <dgm:spPr/>
      <dgm:t>
        <a:bodyPr/>
        <a:lstStyle/>
        <a:p>
          <a:endParaRPr lang="en-US"/>
        </a:p>
      </dgm:t>
    </dgm:pt>
    <dgm:pt modelId="{806E4718-6729-4382-8834-D6124EEA64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Include copy of Blood Sample Shipment and Notification Form</a:t>
          </a:r>
        </a:p>
      </dgm:t>
    </dgm:pt>
    <dgm:pt modelId="{08F4C477-59EF-49D8-93DC-F93E2FFE5866}" type="parTrans" cxnId="{A00ED188-49F5-461E-A0CF-E55193EBD538}">
      <dgm:prSet/>
      <dgm:spPr/>
      <dgm:t>
        <a:bodyPr/>
        <a:lstStyle/>
        <a:p>
          <a:endParaRPr lang="en-US"/>
        </a:p>
      </dgm:t>
    </dgm:pt>
    <dgm:pt modelId="{B5D828C7-360C-42DC-AFFF-DA9D297B1D4C}" type="sibTrans" cxnId="{A00ED188-49F5-461E-A0CF-E55193EBD538}">
      <dgm:prSet/>
      <dgm:spPr/>
      <dgm:t>
        <a:bodyPr/>
        <a:lstStyle/>
        <a:p>
          <a:endParaRPr lang="en-US"/>
        </a:p>
      </dgm:t>
    </dgm:pt>
    <dgm:pt modelId="{7A119979-D6B2-4EDF-BA39-5EBC9564C9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rgbClr val="FF0000"/>
              </a:solidFill>
            </a:rPr>
            <a:t>Do NOT draw or ship ambient samples on Friday</a:t>
          </a:r>
          <a:endParaRPr lang="en-US" dirty="0"/>
        </a:p>
      </dgm:t>
    </dgm:pt>
    <dgm:pt modelId="{33D7E484-E4FD-4881-8D3B-3947B5CC48EA}" type="parTrans" cxnId="{AF12FB24-BD18-4040-923E-3516874A8799}">
      <dgm:prSet/>
      <dgm:spPr/>
      <dgm:t>
        <a:bodyPr/>
        <a:lstStyle/>
        <a:p>
          <a:endParaRPr lang="en-US"/>
        </a:p>
      </dgm:t>
    </dgm:pt>
    <dgm:pt modelId="{397372C7-7F16-4D85-9959-D80B020C1E6F}" type="sibTrans" cxnId="{AF12FB24-BD18-4040-923E-3516874A8799}">
      <dgm:prSet/>
      <dgm:spPr/>
      <dgm:t>
        <a:bodyPr/>
        <a:lstStyle/>
        <a:p>
          <a:endParaRPr lang="en-US"/>
        </a:p>
      </dgm:t>
    </dgm:pt>
    <dgm:pt modelId="{D46D4D73-A8E6-4C86-A160-8F2BD59E5F8F}" type="pres">
      <dgm:prSet presAssocID="{79A648A4-3B51-4861-A591-8F91687EB4CC}" presName="root" presStyleCnt="0">
        <dgm:presLayoutVars>
          <dgm:dir/>
          <dgm:resizeHandles val="exact"/>
        </dgm:presLayoutVars>
      </dgm:prSet>
      <dgm:spPr/>
    </dgm:pt>
    <dgm:pt modelId="{97DB9CF9-2C21-496D-BBE5-0B5417B5404A}" type="pres">
      <dgm:prSet presAssocID="{4533138E-1AFA-4151-AF46-72CA37433858}" presName="compNode" presStyleCnt="0"/>
      <dgm:spPr/>
    </dgm:pt>
    <dgm:pt modelId="{3939F6F6-1B78-4952-8554-663EA6DFE994}" type="pres">
      <dgm:prSet presAssocID="{4533138E-1AFA-4151-AF46-72CA37433858}" presName="bgRect" presStyleLbl="bgShp" presStyleIdx="0" presStyleCnt="4"/>
      <dgm:spPr/>
    </dgm:pt>
    <dgm:pt modelId="{06AB4B3A-39B5-491E-8359-F42979196EA4}" type="pres">
      <dgm:prSet presAssocID="{4533138E-1AFA-4151-AF46-72CA374338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livery with solid fill"/>
        </a:ext>
      </dgm:extLst>
    </dgm:pt>
    <dgm:pt modelId="{90119E75-BBA7-4BD7-8516-E1DEC3F4B268}" type="pres">
      <dgm:prSet presAssocID="{4533138E-1AFA-4151-AF46-72CA37433858}" presName="spaceRect" presStyleCnt="0"/>
      <dgm:spPr/>
    </dgm:pt>
    <dgm:pt modelId="{AF19014C-CEA5-4FD3-8C51-BAC61A47096D}" type="pres">
      <dgm:prSet presAssocID="{4533138E-1AFA-4151-AF46-72CA37433858}" presName="parTx" presStyleLbl="revTx" presStyleIdx="0" presStyleCnt="4">
        <dgm:presLayoutVars>
          <dgm:chMax val="0"/>
          <dgm:chPref val="0"/>
        </dgm:presLayoutVars>
      </dgm:prSet>
      <dgm:spPr/>
    </dgm:pt>
    <dgm:pt modelId="{B814338B-B43C-4D95-9BCF-E91D6DC30D4E}" type="pres">
      <dgm:prSet presAssocID="{92AA5BA3-D953-4573-85A4-BF21CB0A1D85}" presName="sibTrans" presStyleCnt="0"/>
      <dgm:spPr/>
    </dgm:pt>
    <dgm:pt modelId="{C104B32D-5FD0-4533-83B0-D588C0A539DE}" type="pres">
      <dgm:prSet presAssocID="{F1FBBB02-4507-4BF3-9822-D968C9501822}" presName="compNode" presStyleCnt="0"/>
      <dgm:spPr/>
    </dgm:pt>
    <dgm:pt modelId="{D0306DDD-A496-43A8-966E-338785CCA301}" type="pres">
      <dgm:prSet presAssocID="{F1FBBB02-4507-4BF3-9822-D968C9501822}" presName="bgRect" presStyleLbl="bgShp" presStyleIdx="1" presStyleCnt="4"/>
      <dgm:spPr/>
    </dgm:pt>
    <dgm:pt modelId="{4FD59711-8CF3-4A78-AC2A-43E5F576EBC8}" type="pres">
      <dgm:prSet presAssocID="{F1FBBB02-4507-4BF3-9822-D968C95018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with solid fill"/>
        </a:ext>
      </dgm:extLst>
    </dgm:pt>
    <dgm:pt modelId="{47A99509-D39A-44C8-8189-E69CEC142153}" type="pres">
      <dgm:prSet presAssocID="{F1FBBB02-4507-4BF3-9822-D968C9501822}" presName="spaceRect" presStyleCnt="0"/>
      <dgm:spPr/>
    </dgm:pt>
    <dgm:pt modelId="{4B17F01E-F6BE-47CB-95FA-BE9894C48B84}" type="pres">
      <dgm:prSet presAssocID="{F1FBBB02-4507-4BF3-9822-D968C9501822}" presName="parTx" presStyleLbl="revTx" presStyleIdx="1" presStyleCnt="4">
        <dgm:presLayoutVars>
          <dgm:chMax val="0"/>
          <dgm:chPref val="0"/>
        </dgm:presLayoutVars>
      </dgm:prSet>
      <dgm:spPr/>
    </dgm:pt>
    <dgm:pt modelId="{E82A97F0-F4DD-4E7B-88C4-F0B65CFF30FA}" type="pres">
      <dgm:prSet presAssocID="{01A49CB7-BACF-4AA6-9479-C4A19BB4AF26}" presName="sibTrans" presStyleCnt="0"/>
      <dgm:spPr/>
    </dgm:pt>
    <dgm:pt modelId="{90480161-2D7D-4797-8E8A-46CD3DCD3B01}" type="pres">
      <dgm:prSet presAssocID="{7A119979-D6B2-4EDF-BA39-5EBC9564C938}" presName="compNode" presStyleCnt="0"/>
      <dgm:spPr/>
    </dgm:pt>
    <dgm:pt modelId="{95CA3A75-9260-4408-B0CD-07E640AEA280}" type="pres">
      <dgm:prSet presAssocID="{7A119979-D6B2-4EDF-BA39-5EBC9564C938}" presName="bgRect" presStyleLbl="bgShp" presStyleIdx="2" presStyleCnt="4"/>
      <dgm:spPr/>
    </dgm:pt>
    <dgm:pt modelId="{46709F25-23D4-4E2D-B9A1-79FD188006FE}" type="pres">
      <dgm:prSet presAssocID="{7A119979-D6B2-4EDF-BA39-5EBC9564C93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 with solid fill"/>
        </a:ext>
      </dgm:extLst>
    </dgm:pt>
    <dgm:pt modelId="{76B5472C-6108-416E-8F0C-33EFDE1AAD43}" type="pres">
      <dgm:prSet presAssocID="{7A119979-D6B2-4EDF-BA39-5EBC9564C938}" presName="spaceRect" presStyleCnt="0"/>
      <dgm:spPr/>
    </dgm:pt>
    <dgm:pt modelId="{226D5448-48D1-4591-B1B8-66F16A750072}" type="pres">
      <dgm:prSet presAssocID="{7A119979-D6B2-4EDF-BA39-5EBC9564C938}" presName="parTx" presStyleLbl="revTx" presStyleIdx="2" presStyleCnt="4">
        <dgm:presLayoutVars>
          <dgm:chMax val="0"/>
          <dgm:chPref val="0"/>
        </dgm:presLayoutVars>
      </dgm:prSet>
      <dgm:spPr/>
    </dgm:pt>
    <dgm:pt modelId="{00A5D12C-3034-4993-9CCE-571D9464E0D4}" type="pres">
      <dgm:prSet presAssocID="{397372C7-7F16-4D85-9959-D80B020C1E6F}" presName="sibTrans" presStyleCnt="0"/>
      <dgm:spPr/>
    </dgm:pt>
    <dgm:pt modelId="{8247C037-663F-4345-B2C4-93FDE15F7384}" type="pres">
      <dgm:prSet presAssocID="{806E4718-6729-4382-8834-D6124EEA6401}" presName="compNode" presStyleCnt="0"/>
      <dgm:spPr/>
    </dgm:pt>
    <dgm:pt modelId="{0B8CB043-5983-41AC-B8C3-D8A566E382A3}" type="pres">
      <dgm:prSet presAssocID="{806E4718-6729-4382-8834-D6124EEA6401}" presName="bgRect" presStyleLbl="bgShp" presStyleIdx="3" presStyleCnt="4"/>
      <dgm:spPr/>
    </dgm:pt>
    <dgm:pt modelId="{E0AE0C0D-2D53-4607-97B4-872F3449313E}" type="pres">
      <dgm:prSet presAssocID="{806E4718-6729-4382-8834-D6124EEA640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4F21B2D-7FA9-42DB-80CF-010AB1FA509A}" type="pres">
      <dgm:prSet presAssocID="{806E4718-6729-4382-8834-D6124EEA6401}" presName="spaceRect" presStyleCnt="0"/>
      <dgm:spPr/>
    </dgm:pt>
    <dgm:pt modelId="{A0C34E4A-8919-49C9-80E7-E445169EDD29}" type="pres">
      <dgm:prSet presAssocID="{806E4718-6729-4382-8834-D6124EEA640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F12FB24-BD18-4040-923E-3516874A8799}" srcId="{79A648A4-3B51-4861-A591-8F91687EB4CC}" destId="{7A119979-D6B2-4EDF-BA39-5EBC9564C938}" srcOrd="2" destOrd="0" parTransId="{33D7E484-E4FD-4881-8D3B-3947B5CC48EA}" sibTransId="{397372C7-7F16-4D85-9959-D80B020C1E6F}"/>
    <dgm:cxn modelId="{24004836-7531-4C4D-AAC1-E7E8CFFEAC4A}" type="presOf" srcId="{79A648A4-3B51-4861-A591-8F91687EB4CC}" destId="{D46D4D73-A8E6-4C86-A160-8F2BD59E5F8F}" srcOrd="0" destOrd="0" presId="urn:microsoft.com/office/officeart/2018/2/layout/IconVerticalSolidList"/>
    <dgm:cxn modelId="{96348F4A-30A8-4DCE-A2F1-06C1754016FE}" type="presOf" srcId="{806E4718-6729-4382-8834-D6124EEA6401}" destId="{A0C34E4A-8919-49C9-80E7-E445169EDD29}" srcOrd="0" destOrd="0" presId="urn:microsoft.com/office/officeart/2018/2/layout/IconVerticalSolidList"/>
    <dgm:cxn modelId="{ACFCD67E-D7A8-4D3E-883C-1F2945884BF2}" srcId="{79A648A4-3B51-4861-A591-8F91687EB4CC}" destId="{4533138E-1AFA-4151-AF46-72CA37433858}" srcOrd="0" destOrd="0" parTransId="{19390E51-3367-4015-8EDC-B0956BFAB7C0}" sibTransId="{92AA5BA3-D953-4573-85A4-BF21CB0A1D85}"/>
    <dgm:cxn modelId="{A00ED188-49F5-461E-A0CF-E55193EBD538}" srcId="{79A648A4-3B51-4861-A591-8F91687EB4CC}" destId="{806E4718-6729-4382-8834-D6124EEA6401}" srcOrd="3" destOrd="0" parTransId="{08F4C477-59EF-49D8-93DC-F93E2FFE5866}" sibTransId="{B5D828C7-360C-42DC-AFFF-DA9D297B1D4C}"/>
    <dgm:cxn modelId="{D05857A0-CCEE-407B-BF34-4BCD07FB6708}" type="presOf" srcId="{4533138E-1AFA-4151-AF46-72CA37433858}" destId="{AF19014C-CEA5-4FD3-8C51-BAC61A47096D}" srcOrd="0" destOrd="0" presId="urn:microsoft.com/office/officeart/2018/2/layout/IconVerticalSolidList"/>
    <dgm:cxn modelId="{63E223B0-B795-4175-A6BE-1249968F7C94}" type="presOf" srcId="{F1FBBB02-4507-4BF3-9822-D968C9501822}" destId="{4B17F01E-F6BE-47CB-95FA-BE9894C48B84}" srcOrd="0" destOrd="0" presId="urn:microsoft.com/office/officeart/2018/2/layout/IconVerticalSolidList"/>
    <dgm:cxn modelId="{6F0A33C5-A022-41A5-9F8D-B525E76DFAD9}" srcId="{79A648A4-3B51-4861-A591-8F91687EB4CC}" destId="{F1FBBB02-4507-4BF3-9822-D968C9501822}" srcOrd="1" destOrd="0" parTransId="{DE73DAE9-5B57-474D-A893-EDBEB4B1E675}" sibTransId="{01A49CB7-BACF-4AA6-9479-C4A19BB4AF26}"/>
    <dgm:cxn modelId="{33C073FA-9D67-476C-B213-DB03E3F8723C}" type="presOf" srcId="{7A119979-D6B2-4EDF-BA39-5EBC9564C938}" destId="{226D5448-48D1-4591-B1B8-66F16A750072}" srcOrd="0" destOrd="0" presId="urn:microsoft.com/office/officeart/2018/2/layout/IconVerticalSolidList"/>
    <dgm:cxn modelId="{58F1F198-8B9C-4429-A334-B9444E698CF9}" type="presParOf" srcId="{D46D4D73-A8E6-4C86-A160-8F2BD59E5F8F}" destId="{97DB9CF9-2C21-496D-BBE5-0B5417B5404A}" srcOrd="0" destOrd="0" presId="urn:microsoft.com/office/officeart/2018/2/layout/IconVerticalSolidList"/>
    <dgm:cxn modelId="{14657B66-EAE8-4456-92D3-7FEC43799517}" type="presParOf" srcId="{97DB9CF9-2C21-496D-BBE5-0B5417B5404A}" destId="{3939F6F6-1B78-4952-8554-663EA6DFE994}" srcOrd="0" destOrd="0" presId="urn:microsoft.com/office/officeart/2018/2/layout/IconVerticalSolidList"/>
    <dgm:cxn modelId="{6508E581-E0B2-402D-ACF0-8F77BF7F3ABE}" type="presParOf" srcId="{97DB9CF9-2C21-496D-BBE5-0B5417B5404A}" destId="{06AB4B3A-39B5-491E-8359-F42979196EA4}" srcOrd="1" destOrd="0" presId="urn:microsoft.com/office/officeart/2018/2/layout/IconVerticalSolidList"/>
    <dgm:cxn modelId="{8E6959A0-62E1-4CFD-ABA1-B784AAF52EEC}" type="presParOf" srcId="{97DB9CF9-2C21-496D-BBE5-0B5417B5404A}" destId="{90119E75-BBA7-4BD7-8516-E1DEC3F4B268}" srcOrd="2" destOrd="0" presId="urn:microsoft.com/office/officeart/2018/2/layout/IconVerticalSolidList"/>
    <dgm:cxn modelId="{02FE0A1F-8A0F-468C-B680-9083B958642E}" type="presParOf" srcId="{97DB9CF9-2C21-496D-BBE5-0B5417B5404A}" destId="{AF19014C-CEA5-4FD3-8C51-BAC61A47096D}" srcOrd="3" destOrd="0" presId="urn:microsoft.com/office/officeart/2018/2/layout/IconVerticalSolidList"/>
    <dgm:cxn modelId="{50AE2539-6736-42E7-9F98-156421DC8F45}" type="presParOf" srcId="{D46D4D73-A8E6-4C86-A160-8F2BD59E5F8F}" destId="{B814338B-B43C-4D95-9BCF-E91D6DC30D4E}" srcOrd="1" destOrd="0" presId="urn:microsoft.com/office/officeart/2018/2/layout/IconVerticalSolidList"/>
    <dgm:cxn modelId="{0635D0D9-A44E-47C6-BB99-8E6C06CF47C9}" type="presParOf" srcId="{D46D4D73-A8E6-4C86-A160-8F2BD59E5F8F}" destId="{C104B32D-5FD0-4533-83B0-D588C0A539DE}" srcOrd="2" destOrd="0" presId="urn:microsoft.com/office/officeart/2018/2/layout/IconVerticalSolidList"/>
    <dgm:cxn modelId="{636D1527-F26A-4EE7-BA54-DA60E576B0C4}" type="presParOf" srcId="{C104B32D-5FD0-4533-83B0-D588C0A539DE}" destId="{D0306DDD-A496-43A8-966E-338785CCA301}" srcOrd="0" destOrd="0" presId="urn:microsoft.com/office/officeart/2018/2/layout/IconVerticalSolidList"/>
    <dgm:cxn modelId="{202ACEDE-5F97-4998-81FA-0EE75F048B3B}" type="presParOf" srcId="{C104B32D-5FD0-4533-83B0-D588C0A539DE}" destId="{4FD59711-8CF3-4A78-AC2A-43E5F576EBC8}" srcOrd="1" destOrd="0" presId="urn:microsoft.com/office/officeart/2018/2/layout/IconVerticalSolidList"/>
    <dgm:cxn modelId="{09639C6F-96FB-43CB-B791-2BFAF89F6E10}" type="presParOf" srcId="{C104B32D-5FD0-4533-83B0-D588C0A539DE}" destId="{47A99509-D39A-44C8-8189-E69CEC142153}" srcOrd="2" destOrd="0" presId="urn:microsoft.com/office/officeart/2018/2/layout/IconVerticalSolidList"/>
    <dgm:cxn modelId="{25B52ABF-8AC3-476F-A7A2-F1E7DA6332A9}" type="presParOf" srcId="{C104B32D-5FD0-4533-83B0-D588C0A539DE}" destId="{4B17F01E-F6BE-47CB-95FA-BE9894C48B84}" srcOrd="3" destOrd="0" presId="urn:microsoft.com/office/officeart/2018/2/layout/IconVerticalSolidList"/>
    <dgm:cxn modelId="{E701C243-709E-426F-B150-164B975DBC4B}" type="presParOf" srcId="{D46D4D73-A8E6-4C86-A160-8F2BD59E5F8F}" destId="{E82A97F0-F4DD-4E7B-88C4-F0B65CFF30FA}" srcOrd="3" destOrd="0" presId="urn:microsoft.com/office/officeart/2018/2/layout/IconVerticalSolidList"/>
    <dgm:cxn modelId="{35C5F190-1038-43C7-A9C2-6475BB08BF7B}" type="presParOf" srcId="{D46D4D73-A8E6-4C86-A160-8F2BD59E5F8F}" destId="{90480161-2D7D-4797-8E8A-46CD3DCD3B01}" srcOrd="4" destOrd="0" presId="urn:microsoft.com/office/officeart/2018/2/layout/IconVerticalSolidList"/>
    <dgm:cxn modelId="{C17AD9B5-3C21-4D74-8ACA-7EAF7E1D79B4}" type="presParOf" srcId="{90480161-2D7D-4797-8E8A-46CD3DCD3B01}" destId="{95CA3A75-9260-4408-B0CD-07E640AEA280}" srcOrd="0" destOrd="0" presId="urn:microsoft.com/office/officeart/2018/2/layout/IconVerticalSolidList"/>
    <dgm:cxn modelId="{16367054-AEA3-4FCC-982F-0194631FCAF7}" type="presParOf" srcId="{90480161-2D7D-4797-8E8A-46CD3DCD3B01}" destId="{46709F25-23D4-4E2D-B9A1-79FD188006FE}" srcOrd="1" destOrd="0" presId="urn:microsoft.com/office/officeart/2018/2/layout/IconVerticalSolidList"/>
    <dgm:cxn modelId="{3BBAA227-4E0A-4E89-BFBB-4A161721DC89}" type="presParOf" srcId="{90480161-2D7D-4797-8E8A-46CD3DCD3B01}" destId="{76B5472C-6108-416E-8F0C-33EFDE1AAD43}" srcOrd="2" destOrd="0" presId="urn:microsoft.com/office/officeart/2018/2/layout/IconVerticalSolidList"/>
    <dgm:cxn modelId="{694C1B5F-C47E-40A0-825E-DCE3D8E979B9}" type="presParOf" srcId="{90480161-2D7D-4797-8E8A-46CD3DCD3B01}" destId="{226D5448-48D1-4591-B1B8-66F16A750072}" srcOrd="3" destOrd="0" presId="urn:microsoft.com/office/officeart/2018/2/layout/IconVerticalSolidList"/>
    <dgm:cxn modelId="{E038C29C-0B39-42BE-8A89-31F0CA6084F7}" type="presParOf" srcId="{D46D4D73-A8E6-4C86-A160-8F2BD59E5F8F}" destId="{00A5D12C-3034-4993-9CCE-571D9464E0D4}" srcOrd="5" destOrd="0" presId="urn:microsoft.com/office/officeart/2018/2/layout/IconVerticalSolidList"/>
    <dgm:cxn modelId="{2DCE00C3-9158-4AEB-889D-5A1124632A45}" type="presParOf" srcId="{D46D4D73-A8E6-4C86-A160-8F2BD59E5F8F}" destId="{8247C037-663F-4345-B2C4-93FDE15F7384}" srcOrd="6" destOrd="0" presId="urn:microsoft.com/office/officeart/2018/2/layout/IconVerticalSolidList"/>
    <dgm:cxn modelId="{FB76D7A4-8DDA-43F1-B010-E5184BBE502A}" type="presParOf" srcId="{8247C037-663F-4345-B2C4-93FDE15F7384}" destId="{0B8CB043-5983-41AC-B8C3-D8A566E382A3}" srcOrd="0" destOrd="0" presId="urn:microsoft.com/office/officeart/2018/2/layout/IconVerticalSolidList"/>
    <dgm:cxn modelId="{420529EE-31EC-4BAA-81E3-FF6B1731E6A4}" type="presParOf" srcId="{8247C037-663F-4345-B2C4-93FDE15F7384}" destId="{E0AE0C0D-2D53-4607-97B4-872F3449313E}" srcOrd="1" destOrd="0" presId="urn:microsoft.com/office/officeart/2018/2/layout/IconVerticalSolidList"/>
    <dgm:cxn modelId="{F756B543-ACDF-4893-A481-7229F81919E9}" type="presParOf" srcId="{8247C037-663F-4345-B2C4-93FDE15F7384}" destId="{E4F21B2D-7FA9-42DB-80CF-010AB1FA509A}" srcOrd="2" destOrd="0" presId="urn:microsoft.com/office/officeart/2018/2/layout/IconVerticalSolidList"/>
    <dgm:cxn modelId="{9164B967-E9E0-404A-929D-6C28B7ABCCCE}" type="presParOf" srcId="{8247C037-663F-4345-B2C4-93FDE15F7384}" destId="{A0C34E4A-8919-49C9-80E7-E445169EDD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648A4-3B51-4861-A591-8F91687EB4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3138E-1AFA-4151-AF46-72CA374338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All samples shipped frozen to NCRAD </a:t>
          </a:r>
          <a:r>
            <a:rPr lang="en-US" b="1" dirty="0">
              <a:solidFill>
                <a:srgbClr val="FF0000"/>
              </a:solidFill>
            </a:rPr>
            <a:t>Monday-Wednesday ONLY</a:t>
          </a:r>
        </a:p>
      </dgm:t>
    </dgm:pt>
    <dgm:pt modelId="{19390E51-3367-4015-8EDC-B0956BFAB7C0}" type="parTrans" cxnId="{ACFCD67E-D7A8-4D3E-883C-1F2945884BF2}">
      <dgm:prSet/>
      <dgm:spPr/>
      <dgm:t>
        <a:bodyPr/>
        <a:lstStyle/>
        <a:p>
          <a:endParaRPr lang="en-US"/>
        </a:p>
      </dgm:t>
    </dgm:pt>
    <dgm:pt modelId="{92AA5BA3-D953-4573-85A4-BF21CB0A1D85}" type="sibTrans" cxnId="{ACFCD67E-D7A8-4D3E-883C-1F2945884BF2}">
      <dgm:prSet/>
      <dgm:spPr/>
      <dgm:t>
        <a:bodyPr/>
        <a:lstStyle/>
        <a:p>
          <a:endParaRPr lang="en-US"/>
        </a:p>
      </dgm:t>
    </dgm:pt>
    <dgm:pt modelId="{F1FBBB02-4507-4BF3-9822-D968C95018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Hold packaged samples in a -80°C freezer until pickup</a:t>
          </a:r>
        </a:p>
      </dgm:t>
    </dgm:pt>
    <dgm:pt modelId="{DE73DAE9-5B57-474D-A893-EDBEB4B1E675}" type="parTrans" cxnId="{6F0A33C5-A022-41A5-9F8D-B525E76DFAD9}">
      <dgm:prSet/>
      <dgm:spPr/>
      <dgm:t>
        <a:bodyPr/>
        <a:lstStyle/>
        <a:p>
          <a:endParaRPr lang="en-US"/>
        </a:p>
      </dgm:t>
    </dgm:pt>
    <dgm:pt modelId="{01A49CB7-BACF-4AA6-9479-C4A19BB4AF26}" type="sibTrans" cxnId="{6F0A33C5-A022-41A5-9F8D-B525E76DFAD9}">
      <dgm:prSet/>
      <dgm:spPr/>
      <dgm:t>
        <a:bodyPr/>
        <a:lstStyle/>
        <a:p>
          <a:endParaRPr lang="en-US"/>
        </a:p>
      </dgm:t>
    </dgm:pt>
    <dgm:pt modelId="{806E4718-6729-4382-8834-D6124EEA64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Include copy of Blood Sample Shipment and Notification Form</a:t>
          </a:r>
        </a:p>
      </dgm:t>
    </dgm:pt>
    <dgm:pt modelId="{08F4C477-59EF-49D8-93DC-F93E2FFE5866}" type="parTrans" cxnId="{A00ED188-49F5-461E-A0CF-E55193EBD538}">
      <dgm:prSet/>
      <dgm:spPr/>
      <dgm:t>
        <a:bodyPr/>
        <a:lstStyle/>
        <a:p>
          <a:endParaRPr lang="en-US"/>
        </a:p>
      </dgm:t>
    </dgm:pt>
    <dgm:pt modelId="{B5D828C7-360C-42DC-AFFF-DA9D297B1D4C}" type="sibTrans" cxnId="{A00ED188-49F5-461E-A0CF-E55193EBD538}">
      <dgm:prSet/>
      <dgm:spPr/>
      <dgm:t>
        <a:bodyPr/>
        <a:lstStyle/>
        <a:p>
          <a:endParaRPr lang="en-US"/>
        </a:p>
      </dgm:t>
    </dgm:pt>
    <dgm:pt modelId="{3DF6A1BB-E62D-4E1F-88CE-CEA340EC07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Batch samples together (8 cryoboxes)</a:t>
          </a:r>
        </a:p>
      </dgm:t>
    </dgm:pt>
    <dgm:pt modelId="{D1FC18C7-9149-40BB-8E4B-B7E082BBF6D8}" type="parTrans" cxnId="{B546F694-7D25-4843-B8BD-961C2B267ECA}">
      <dgm:prSet/>
      <dgm:spPr/>
      <dgm:t>
        <a:bodyPr/>
        <a:lstStyle/>
        <a:p>
          <a:endParaRPr lang="en-US"/>
        </a:p>
      </dgm:t>
    </dgm:pt>
    <dgm:pt modelId="{451F113A-C51E-4059-B6B7-CE9E9A2A78F5}" type="sibTrans" cxnId="{B546F694-7D25-4843-B8BD-961C2B267ECA}">
      <dgm:prSet/>
      <dgm:spPr/>
      <dgm:t>
        <a:bodyPr/>
        <a:lstStyle/>
        <a:p>
          <a:endParaRPr lang="en-US"/>
        </a:p>
      </dgm:t>
    </dgm:pt>
    <dgm:pt modelId="{D46D4D73-A8E6-4C86-A160-8F2BD59E5F8F}" type="pres">
      <dgm:prSet presAssocID="{79A648A4-3B51-4861-A591-8F91687EB4CC}" presName="root" presStyleCnt="0">
        <dgm:presLayoutVars>
          <dgm:dir/>
          <dgm:resizeHandles val="exact"/>
        </dgm:presLayoutVars>
      </dgm:prSet>
      <dgm:spPr/>
    </dgm:pt>
    <dgm:pt modelId="{97DB9CF9-2C21-496D-BBE5-0B5417B5404A}" type="pres">
      <dgm:prSet presAssocID="{4533138E-1AFA-4151-AF46-72CA37433858}" presName="compNode" presStyleCnt="0"/>
      <dgm:spPr/>
    </dgm:pt>
    <dgm:pt modelId="{3939F6F6-1B78-4952-8554-663EA6DFE994}" type="pres">
      <dgm:prSet presAssocID="{4533138E-1AFA-4151-AF46-72CA37433858}" presName="bgRect" presStyleLbl="bgShp" presStyleIdx="0" presStyleCnt="4"/>
      <dgm:spPr/>
    </dgm:pt>
    <dgm:pt modelId="{06AB4B3A-39B5-491E-8359-F42979196EA4}" type="pres">
      <dgm:prSet presAssocID="{4533138E-1AFA-4151-AF46-72CA374338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90119E75-BBA7-4BD7-8516-E1DEC3F4B268}" type="pres">
      <dgm:prSet presAssocID="{4533138E-1AFA-4151-AF46-72CA37433858}" presName="spaceRect" presStyleCnt="0"/>
      <dgm:spPr/>
    </dgm:pt>
    <dgm:pt modelId="{AF19014C-CEA5-4FD3-8C51-BAC61A47096D}" type="pres">
      <dgm:prSet presAssocID="{4533138E-1AFA-4151-AF46-72CA37433858}" presName="parTx" presStyleLbl="revTx" presStyleIdx="0" presStyleCnt="4">
        <dgm:presLayoutVars>
          <dgm:chMax val="0"/>
          <dgm:chPref val="0"/>
        </dgm:presLayoutVars>
      </dgm:prSet>
      <dgm:spPr/>
    </dgm:pt>
    <dgm:pt modelId="{B814338B-B43C-4D95-9BCF-E91D6DC30D4E}" type="pres">
      <dgm:prSet presAssocID="{92AA5BA3-D953-4573-85A4-BF21CB0A1D85}" presName="sibTrans" presStyleCnt="0"/>
      <dgm:spPr/>
    </dgm:pt>
    <dgm:pt modelId="{C104B32D-5FD0-4533-83B0-D588C0A539DE}" type="pres">
      <dgm:prSet presAssocID="{F1FBBB02-4507-4BF3-9822-D968C9501822}" presName="compNode" presStyleCnt="0"/>
      <dgm:spPr/>
    </dgm:pt>
    <dgm:pt modelId="{D0306DDD-A496-43A8-966E-338785CCA301}" type="pres">
      <dgm:prSet presAssocID="{F1FBBB02-4507-4BF3-9822-D968C9501822}" presName="bgRect" presStyleLbl="bgShp" presStyleIdx="1" presStyleCnt="4"/>
      <dgm:spPr/>
    </dgm:pt>
    <dgm:pt modelId="{4FD59711-8CF3-4A78-AC2A-43E5F576EBC8}" type="pres">
      <dgm:prSet presAssocID="{F1FBBB02-4507-4BF3-9822-D968C95018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47A99509-D39A-44C8-8189-E69CEC142153}" type="pres">
      <dgm:prSet presAssocID="{F1FBBB02-4507-4BF3-9822-D968C9501822}" presName="spaceRect" presStyleCnt="0"/>
      <dgm:spPr/>
    </dgm:pt>
    <dgm:pt modelId="{4B17F01E-F6BE-47CB-95FA-BE9894C48B84}" type="pres">
      <dgm:prSet presAssocID="{F1FBBB02-4507-4BF3-9822-D968C9501822}" presName="parTx" presStyleLbl="revTx" presStyleIdx="1" presStyleCnt="4">
        <dgm:presLayoutVars>
          <dgm:chMax val="0"/>
          <dgm:chPref val="0"/>
        </dgm:presLayoutVars>
      </dgm:prSet>
      <dgm:spPr/>
    </dgm:pt>
    <dgm:pt modelId="{E82A97F0-F4DD-4E7B-88C4-F0B65CFF30FA}" type="pres">
      <dgm:prSet presAssocID="{01A49CB7-BACF-4AA6-9479-C4A19BB4AF26}" presName="sibTrans" presStyleCnt="0"/>
      <dgm:spPr/>
    </dgm:pt>
    <dgm:pt modelId="{8247C037-663F-4345-B2C4-93FDE15F7384}" type="pres">
      <dgm:prSet presAssocID="{806E4718-6729-4382-8834-D6124EEA6401}" presName="compNode" presStyleCnt="0"/>
      <dgm:spPr/>
    </dgm:pt>
    <dgm:pt modelId="{0B8CB043-5983-41AC-B8C3-D8A566E382A3}" type="pres">
      <dgm:prSet presAssocID="{806E4718-6729-4382-8834-D6124EEA6401}" presName="bgRect" presStyleLbl="bgShp" presStyleIdx="2" presStyleCnt="4"/>
      <dgm:spPr/>
    </dgm:pt>
    <dgm:pt modelId="{E0AE0C0D-2D53-4607-97B4-872F3449313E}" type="pres">
      <dgm:prSet presAssocID="{806E4718-6729-4382-8834-D6124EEA64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4F21B2D-7FA9-42DB-80CF-010AB1FA509A}" type="pres">
      <dgm:prSet presAssocID="{806E4718-6729-4382-8834-D6124EEA6401}" presName="spaceRect" presStyleCnt="0"/>
      <dgm:spPr/>
    </dgm:pt>
    <dgm:pt modelId="{A0C34E4A-8919-49C9-80E7-E445169EDD29}" type="pres">
      <dgm:prSet presAssocID="{806E4718-6729-4382-8834-D6124EEA6401}" presName="parTx" presStyleLbl="revTx" presStyleIdx="2" presStyleCnt="4">
        <dgm:presLayoutVars>
          <dgm:chMax val="0"/>
          <dgm:chPref val="0"/>
        </dgm:presLayoutVars>
      </dgm:prSet>
      <dgm:spPr/>
    </dgm:pt>
    <dgm:pt modelId="{354185C3-2725-443C-A724-6F7104BFD316}" type="pres">
      <dgm:prSet presAssocID="{B5D828C7-360C-42DC-AFFF-DA9D297B1D4C}" presName="sibTrans" presStyleCnt="0"/>
      <dgm:spPr/>
    </dgm:pt>
    <dgm:pt modelId="{7967B1F3-D25C-4BB1-B4B3-F7A6F8444258}" type="pres">
      <dgm:prSet presAssocID="{3DF6A1BB-E62D-4E1F-88CE-CEA340EC0771}" presName="compNode" presStyleCnt="0"/>
      <dgm:spPr/>
    </dgm:pt>
    <dgm:pt modelId="{CE7581AE-1641-4BC4-98B1-87631D68A279}" type="pres">
      <dgm:prSet presAssocID="{3DF6A1BB-E62D-4E1F-88CE-CEA340EC0771}" presName="bgRect" presStyleLbl="bgShp" presStyleIdx="3" presStyleCnt="4"/>
      <dgm:spPr/>
    </dgm:pt>
    <dgm:pt modelId="{BD5B48C4-E157-4ED4-BD7C-42C0E7D5CD34}" type="pres">
      <dgm:prSet presAssocID="{3DF6A1BB-E62D-4E1F-88CE-CEA340EC07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7F7F195C-6DD8-4398-9D83-06E67D60E4D8}" type="pres">
      <dgm:prSet presAssocID="{3DF6A1BB-E62D-4E1F-88CE-CEA340EC0771}" presName="spaceRect" presStyleCnt="0"/>
      <dgm:spPr/>
    </dgm:pt>
    <dgm:pt modelId="{CFF4A924-9A6E-4170-BB36-8A364EF27B1A}" type="pres">
      <dgm:prSet presAssocID="{3DF6A1BB-E62D-4E1F-88CE-CEA340EC077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8477B00-1F39-44BD-8AF3-9FAC231A8ECC}" type="presOf" srcId="{3DF6A1BB-E62D-4E1F-88CE-CEA340EC0771}" destId="{CFF4A924-9A6E-4170-BB36-8A364EF27B1A}" srcOrd="0" destOrd="0" presId="urn:microsoft.com/office/officeart/2018/2/layout/IconVerticalSolidList"/>
    <dgm:cxn modelId="{24004836-7531-4C4D-AAC1-E7E8CFFEAC4A}" type="presOf" srcId="{79A648A4-3B51-4861-A591-8F91687EB4CC}" destId="{D46D4D73-A8E6-4C86-A160-8F2BD59E5F8F}" srcOrd="0" destOrd="0" presId="urn:microsoft.com/office/officeart/2018/2/layout/IconVerticalSolidList"/>
    <dgm:cxn modelId="{96348F4A-30A8-4DCE-A2F1-06C1754016FE}" type="presOf" srcId="{806E4718-6729-4382-8834-D6124EEA6401}" destId="{A0C34E4A-8919-49C9-80E7-E445169EDD29}" srcOrd="0" destOrd="0" presId="urn:microsoft.com/office/officeart/2018/2/layout/IconVerticalSolidList"/>
    <dgm:cxn modelId="{ACFCD67E-D7A8-4D3E-883C-1F2945884BF2}" srcId="{79A648A4-3B51-4861-A591-8F91687EB4CC}" destId="{4533138E-1AFA-4151-AF46-72CA37433858}" srcOrd="0" destOrd="0" parTransId="{19390E51-3367-4015-8EDC-B0956BFAB7C0}" sibTransId="{92AA5BA3-D953-4573-85A4-BF21CB0A1D85}"/>
    <dgm:cxn modelId="{A00ED188-49F5-461E-A0CF-E55193EBD538}" srcId="{79A648A4-3B51-4861-A591-8F91687EB4CC}" destId="{806E4718-6729-4382-8834-D6124EEA6401}" srcOrd="2" destOrd="0" parTransId="{08F4C477-59EF-49D8-93DC-F93E2FFE5866}" sibTransId="{B5D828C7-360C-42DC-AFFF-DA9D297B1D4C}"/>
    <dgm:cxn modelId="{B546F694-7D25-4843-B8BD-961C2B267ECA}" srcId="{79A648A4-3B51-4861-A591-8F91687EB4CC}" destId="{3DF6A1BB-E62D-4E1F-88CE-CEA340EC0771}" srcOrd="3" destOrd="0" parTransId="{D1FC18C7-9149-40BB-8E4B-B7E082BBF6D8}" sibTransId="{451F113A-C51E-4059-B6B7-CE9E9A2A78F5}"/>
    <dgm:cxn modelId="{D05857A0-CCEE-407B-BF34-4BCD07FB6708}" type="presOf" srcId="{4533138E-1AFA-4151-AF46-72CA37433858}" destId="{AF19014C-CEA5-4FD3-8C51-BAC61A47096D}" srcOrd="0" destOrd="0" presId="urn:microsoft.com/office/officeart/2018/2/layout/IconVerticalSolidList"/>
    <dgm:cxn modelId="{63E223B0-B795-4175-A6BE-1249968F7C94}" type="presOf" srcId="{F1FBBB02-4507-4BF3-9822-D968C9501822}" destId="{4B17F01E-F6BE-47CB-95FA-BE9894C48B84}" srcOrd="0" destOrd="0" presId="urn:microsoft.com/office/officeart/2018/2/layout/IconVerticalSolidList"/>
    <dgm:cxn modelId="{6F0A33C5-A022-41A5-9F8D-B525E76DFAD9}" srcId="{79A648A4-3B51-4861-A591-8F91687EB4CC}" destId="{F1FBBB02-4507-4BF3-9822-D968C9501822}" srcOrd="1" destOrd="0" parTransId="{DE73DAE9-5B57-474D-A893-EDBEB4B1E675}" sibTransId="{01A49CB7-BACF-4AA6-9479-C4A19BB4AF26}"/>
    <dgm:cxn modelId="{58F1F198-8B9C-4429-A334-B9444E698CF9}" type="presParOf" srcId="{D46D4D73-A8E6-4C86-A160-8F2BD59E5F8F}" destId="{97DB9CF9-2C21-496D-BBE5-0B5417B5404A}" srcOrd="0" destOrd="0" presId="urn:microsoft.com/office/officeart/2018/2/layout/IconVerticalSolidList"/>
    <dgm:cxn modelId="{14657B66-EAE8-4456-92D3-7FEC43799517}" type="presParOf" srcId="{97DB9CF9-2C21-496D-BBE5-0B5417B5404A}" destId="{3939F6F6-1B78-4952-8554-663EA6DFE994}" srcOrd="0" destOrd="0" presId="urn:microsoft.com/office/officeart/2018/2/layout/IconVerticalSolidList"/>
    <dgm:cxn modelId="{6508E581-E0B2-402D-ACF0-8F77BF7F3ABE}" type="presParOf" srcId="{97DB9CF9-2C21-496D-BBE5-0B5417B5404A}" destId="{06AB4B3A-39B5-491E-8359-F42979196EA4}" srcOrd="1" destOrd="0" presId="urn:microsoft.com/office/officeart/2018/2/layout/IconVerticalSolidList"/>
    <dgm:cxn modelId="{8E6959A0-62E1-4CFD-ABA1-B784AAF52EEC}" type="presParOf" srcId="{97DB9CF9-2C21-496D-BBE5-0B5417B5404A}" destId="{90119E75-BBA7-4BD7-8516-E1DEC3F4B268}" srcOrd="2" destOrd="0" presId="urn:microsoft.com/office/officeart/2018/2/layout/IconVerticalSolidList"/>
    <dgm:cxn modelId="{02FE0A1F-8A0F-468C-B680-9083B958642E}" type="presParOf" srcId="{97DB9CF9-2C21-496D-BBE5-0B5417B5404A}" destId="{AF19014C-CEA5-4FD3-8C51-BAC61A47096D}" srcOrd="3" destOrd="0" presId="urn:microsoft.com/office/officeart/2018/2/layout/IconVerticalSolidList"/>
    <dgm:cxn modelId="{50AE2539-6736-42E7-9F98-156421DC8F45}" type="presParOf" srcId="{D46D4D73-A8E6-4C86-A160-8F2BD59E5F8F}" destId="{B814338B-B43C-4D95-9BCF-E91D6DC30D4E}" srcOrd="1" destOrd="0" presId="urn:microsoft.com/office/officeart/2018/2/layout/IconVerticalSolidList"/>
    <dgm:cxn modelId="{0635D0D9-A44E-47C6-BB99-8E6C06CF47C9}" type="presParOf" srcId="{D46D4D73-A8E6-4C86-A160-8F2BD59E5F8F}" destId="{C104B32D-5FD0-4533-83B0-D588C0A539DE}" srcOrd="2" destOrd="0" presId="urn:microsoft.com/office/officeart/2018/2/layout/IconVerticalSolidList"/>
    <dgm:cxn modelId="{636D1527-F26A-4EE7-BA54-DA60E576B0C4}" type="presParOf" srcId="{C104B32D-5FD0-4533-83B0-D588C0A539DE}" destId="{D0306DDD-A496-43A8-966E-338785CCA301}" srcOrd="0" destOrd="0" presId="urn:microsoft.com/office/officeart/2018/2/layout/IconVerticalSolidList"/>
    <dgm:cxn modelId="{202ACEDE-5F97-4998-81FA-0EE75F048B3B}" type="presParOf" srcId="{C104B32D-5FD0-4533-83B0-D588C0A539DE}" destId="{4FD59711-8CF3-4A78-AC2A-43E5F576EBC8}" srcOrd="1" destOrd="0" presId="urn:microsoft.com/office/officeart/2018/2/layout/IconVerticalSolidList"/>
    <dgm:cxn modelId="{09639C6F-96FB-43CB-B791-2BFAF89F6E10}" type="presParOf" srcId="{C104B32D-5FD0-4533-83B0-D588C0A539DE}" destId="{47A99509-D39A-44C8-8189-E69CEC142153}" srcOrd="2" destOrd="0" presId="urn:microsoft.com/office/officeart/2018/2/layout/IconVerticalSolidList"/>
    <dgm:cxn modelId="{25B52ABF-8AC3-476F-A7A2-F1E7DA6332A9}" type="presParOf" srcId="{C104B32D-5FD0-4533-83B0-D588C0A539DE}" destId="{4B17F01E-F6BE-47CB-95FA-BE9894C48B84}" srcOrd="3" destOrd="0" presId="urn:microsoft.com/office/officeart/2018/2/layout/IconVerticalSolidList"/>
    <dgm:cxn modelId="{E701C243-709E-426F-B150-164B975DBC4B}" type="presParOf" srcId="{D46D4D73-A8E6-4C86-A160-8F2BD59E5F8F}" destId="{E82A97F0-F4DD-4E7B-88C4-F0B65CFF30FA}" srcOrd="3" destOrd="0" presId="urn:microsoft.com/office/officeart/2018/2/layout/IconVerticalSolidList"/>
    <dgm:cxn modelId="{2DCE00C3-9158-4AEB-889D-5A1124632A45}" type="presParOf" srcId="{D46D4D73-A8E6-4C86-A160-8F2BD59E5F8F}" destId="{8247C037-663F-4345-B2C4-93FDE15F7384}" srcOrd="4" destOrd="0" presId="urn:microsoft.com/office/officeart/2018/2/layout/IconVerticalSolidList"/>
    <dgm:cxn modelId="{FB76D7A4-8DDA-43F1-B010-E5184BBE502A}" type="presParOf" srcId="{8247C037-663F-4345-B2C4-93FDE15F7384}" destId="{0B8CB043-5983-41AC-B8C3-D8A566E382A3}" srcOrd="0" destOrd="0" presId="urn:microsoft.com/office/officeart/2018/2/layout/IconVerticalSolidList"/>
    <dgm:cxn modelId="{420529EE-31EC-4BAA-81E3-FF6B1731E6A4}" type="presParOf" srcId="{8247C037-663F-4345-B2C4-93FDE15F7384}" destId="{E0AE0C0D-2D53-4607-97B4-872F3449313E}" srcOrd="1" destOrd="0" presId="urn:microsoft.com/office/officeart/2018/2/layout/IconVerticalSolidList"/>
    <dgm:cxn modelId="{F756B543-ACDF-4893-A481-7229F81919E9}" type="presParOf" srcId="{8247C037-663F-4345-B2C4-93FDE15F7384}" destId="{E4F21B2D-7FA9-42DB-80CF-010AB1FA509A}" srcOrd="2" destOrd="0" presId="urn:microsoft.com/office/officeart/2018/2/layout/IconVerticalSolidList"/>
    <dgm:cxn modelId="{9164B967-E9E0-404A-929D-6C28B7ABCCCE}" type="presParOf" srcId="{8247C037-663F-4345-B2C4-93FDE15F7384}" destId="{A0C34E4A-8919-49C9-80E7-E445169EDD29}" srcOrd="3" destOrd="0" presId="urn:microsoft.com/office/officeart/2018/2/layout/IconVerticalSolidList"/>
    <dgm:cxn modelId="{4BEE6AA3-B944-40BD-8067-9E9EB05BF102}" type="presParOf" srcId="{D46D4D73-A8E6-4C86-A160-8F2BD59E5F8F}" destId="{354185C3-2725-443C-A724-6F7104BFD316}" srcOrd="5" destOrd="0" presId="urn:microsoft.com/office/officeart/2018/2/layout/IconVerticalSolidList"/>
    <dgm:cxn modelId="{E10B72B6-8CB9-435A-B9A3-1639F269CB67}" type="presParOf" srcId="{D46D4D73-A8E6-4C86-A160-8F2BD59E5F8F}" destId="{7967B1F3-D25C-4BB1-B4B3-F7A6F8444258}" srcOrd="6" destOrd="0" presId="urn:microsoft.com/office/officeart/2018/2/layout/IconVerticalSolidList"/>
    <dgm:cxn modelId="{E652A268-00D0-4628-8987-9CDD06862830}" type="presParOf" srcId="{7967B1F3-D25C-4BB1-B4B3-F7A6F8444258}" destId="{CE7581AE-1641-4BC4-98B1-87631D68A279}" srcOrd="0" destOrd="0" presId="urn:microsoft.com/office/officeart/2018/2/layout/IconVerticalSolidList"/>
    <dgm:cxn modelId="{3D5262FD-FA8B-4798-95B8-C4731F9A3C19}" type="presParOf" srcId="{7967B1F3-D25C-4BB1-B4B3-F7A6F8444258}" destId="{BD5B48C4-E157-4ED4-BD7C-42C0E7D5CD34}" srcOrd="1" destOrd="0" presId="urn:microsoft.com/office/officeart/2018/2/layout/IconVerticalSolidList"/>
    <dgm:cxn modelId="{17DA9E1C-49E8-4C7F-AB0A-D01ADA609881}" type="presParOf" srcId="{7967B1F3-D25C-4BB1-B4B3-F7A6F8444258}" destId="{7F7F195C-6DD8-4398-9D83-06E67D60E4D8}" srcOrd="2" destOrd="0" presId="urn:microsoft.com/office/officeart/2018/2/layout/IconVerticalSolidList"/>
    <dgm:cxn modelId="{220333EF-C874-4A22-97B1-484BAA3E51E7}" type="presParOf" srcId="{7967B1F3-D25C-4BB1-B4B3-F7A6F8444258}" destId="{CFF4A924-9A6E-4170-BB36-8A364EF27B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8D4CF6-10B6-44DA-B51A-883F9C31F9E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5A8EAD3-4D03-4677-9ED5-59AB9D605C94}">
      <dgm:prSet/>
      <dgm:spPr/>
      <dgm:t>
        <a:bodyPr/>
        <a:lstStyle/>
        <a:p>
          <a:r>
            <a:rPr lang="en-US" dirty="0"/>
            <a:t>Log into the ShipExec Thin Client: </a:t>
          </a:r>
          <a:r>
            <a:rPr lang="en-US" dirty="0">
              <a:hlinkClick xmlns:r="http://schemas.openxmlformats.org/officeDocument/2006/relationships" r:id="rId1"/>
            </a:rPr>
            <a:t>https://kits.iu.edu/UPS</a:t>
          </a:r>
          <a:endParaRPr lang="en-US" dirty="0"/>
        </a:p>
      </dgm:t>
    </dgm:pt>
    <dgm:pt modelId="{DF9E424E-8EB9-4121-BD26-B5D2455685DF}" type="parTrans" cxnId="{ED27E1D2-51C0-4F6F-9230-8DEBCB63E147}">
      <dgm:prSet/>
      <dgm:spPr/>
      <dgm:t>
        <a:bodyPr/>
        <a:lstStyle/>
        <a:p>
          <a:endParaRPr lang="en-US"/>
        </a:p>
      </dgm:t>
    </dgm:pt>
    <dgm:pt modelId="{ED172ED6-6DE8-4DF2-B40E-29FDFAD3B764}" type="sibTrans" cxnId="{ED27E1D2-51C0-4F6F-9230-8DEBCB63E147}">
      <dgm:prSet/>
      <dgm:spPr/>
      <dgm:t>
        <a:bodyPr/>
        <a:lstStyle/>
        <a:p>
          <a:endParaRPr lang="en-US"/>
        </a:p>
      </dgm:t>
    </dgm:pt>
    <dgm:pt modelId="{4663BB69-A650-439F-ACA4-5194FC32F63D}">
      <dgm:prSet/>
      <dgm:spPr/>
      <dgm:t>
        <a:bodyPr/>
        <a:lstStyle/>
        <a:p>
          <a:r>
            <a:rPr lang="en-US" dirty="0"/>
            <a:t>Click on the “Shipping” dropdown and click on “Shipping and Rating”</a:t>
          </a:r>
        </a:p>
      </dgm:t>
    </dgm:pt>
    <dgm:pt modelId="{F5338215-28A0-42B9-A052-AAC22FCC67F6}" type="parTrans" cxnId="{B54B43B4-E0C2-45A3-9BA5-A040289AA795}">
      <dgm:prSet/>
      <dgm:spPr/>
      <dgm:t>
        <a:bodyPr/>
        <a:lstStyle/>
        <a:p>
          <a:endParaRPr lang="en-US"/>
        </a:p>
      </dgm:t>
    </dgm:pt>
    <dgm:pt modelId="{1AE2AE5E-87C6-4DA7-875D-7C063E1A78BB}" type="sibTrans" cxnId="{B54B43B4-E0C2-45A3-9BA5-A040289AA795}">
      <dgm:prSet/>
      <dgm:spPr/>
      <dgm:t>
        <a:bodyPr/>
        <a:lstStyle/>
        <a:p>
          <a:endParaRPr lang="en-US"/>
        </a:p>
      </dgm:t>
    </dgm:pt>
    <dgm:pt modelId="{300659E6-86F5-473C-9CD9-83604073AF98}" type="pres">
      <dgm:prSet presAssocID="{F38D4CF6-10B6-44DA-B51A-883F9C31F9E7}" presName="root" presStyleCnt="0">
        <dgm:presLayoutVars>
          <dgm:dir/>
          <dgm:resizeHandles val="exact"/>
        </dgm:presLayoutVars>
      </dgm:prSet>
      <dgm:spPr/>
    </dgm:pt>
    <dgm:pt modelId="{F3EA5E1D-70B7-4D1B-9BF9-7FA27B538B9F}" type="pres">
      <dgm:prSet presAssocID="{F5A8EAD3-4D03-4677-9ED5-59AB9D605C94}" presName="compNode" presStyleCnt="0"/>
      <dgm:spPr/>
    </dgm:pt>
    <dgm:pt modelId="{A0F961C1-60AB-4406-A05F-5BC6409D7BCA}" type="pres">
      <dgm:prSet presAssocID="{F5A8EAD3-4D03-4677-9ED5-59AB9D605C94}" presName="bgRect" presStyleLbl="bgShp" presStyleIdx="0" presStyleCnt="2"/>
      <dgm:spPr/>
    </dgm:pt>
    <dgm:pt modelId="{83125581-6466-46D0-B358-98F40CE132BF}" type="pres">
      <dgm:prSet presAssocID="{F5A8EAD3-4D03-4677-9ED5-59AB9D605C94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1298FAF6-DB94-4EE3-8812-B58A2B8311BA}" type="pres">
      <dgm:prSet presAssocID="{F5A8EAD3-4D03-4677-9ED5-59AB9D605C94}" presName="spaceRect" presStyleCnt="0"/>
      <dgm:spPr/>
    </dgm:pt>
    <dgm:pt modelId="{E5902175-CBC8-4059-B033-010F56BBFBB0}" type="pres">
      <dgm:prSet presAssocID="{F5A8EAD3-4D03-4677-9ED5-59AB9D605C94}" presName="parTx" presStyleLbl="revTx" presStyleIdx="0" presStyleCnt="2">
        <dgm:presLayoutVars>
          <dgm:chMax val="0"/>
          <dgm:chPref val="0"/>
        </dgm:presLayoutVars>
      </dgm:prSet>
      <dgm:spPr/>
    </dgm:pt>
    <dgm:pt modelId="{0431DD73-DC17-471B-81D1-4B8C56610924}" type="pres">
      <dgm:prSet presAssocID="{ED172ED6-6DE8-4DF2-B40E-29FDFAD3B764}" presName="sibTrans" presStyleCnt="0"/>
      <dgm:spPr/>
    </dgm:pt>
    <dgm:pt modelId="{75A19646-FC31-49CD-8319-5C827F5C3BFE}" type="pres">
      <dgm:prSet presAssocID="{4663BB69-A650-439F-ACA4-5194FC32F63D}" presName="compNode" presStyleCnt="0"/>
      <dgm:spPr/>
    </dgm:pt>
    <dgm:pt modelId="{DEFEF892-662B-4004-B33B-23DBBC338977}" type="pres">
      <dgm:prSet presAssocID="{4663BB69-A650-439F-ACA4-5194FC32F63D}" presName="bgRect" presStyleLbl="bgShp" presStyleIdx="1" presStyleCnt="2"/>
      <dgm:spPr/>
    </dgm:pt>
    <dgm:pt modelId="{91AAA567-1A62-4D53-A642-9D4AE4FD3E03}" type="pres">
      <dgm:prSet presAssocID="{4663BB69-A650-439F-ACA4-5194FC32F63D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A6C476BC-8D57-4C7A-8133-4CF92AF19D98}" type="pres">
      <dgm:prSet presAssocID="{4663BB69-A650-439F-ACA4-5194FC32F63D}" presName="spaceRect" presStyleCnt="0"/>
      <dgm:spPr/>
    </dgm:pt>
    <dgm:pt modelId="{7676BD12-5652-4A62-82D8-025B9B5932E0}" type="pres">
      <dgm:prSet presAssocID="{4663BB69-A650-439F-ACA4-5194FC32F63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287A110-E469-42AA-8960-4D0C41985BED}" type="presOf" srcId="{4663BB69-A650-439F-ACA4-5194FC32F63D}" destId="{7676BD12-5652-4A62-82D8-025B9B5932E0}" srcOrd="0" destOrd="0" presId="urn:microsoft.com/office/officeart/2018/2/layout/IconVerticalSolidList"/>
    <dgm:cxn modelId="{7632198F-B670-42E5-8936-A8E4B757B401}" type="presOf" srcId="{F38D4CF6-10B6-44DA-B51A-883F9C31F9E7}" destId="{300659E6-86F5-473C-9CD9-83604073AF98}" srcOrd="0" destOrd="0" presId="urn:microsoft.com/office/officeart/2018/2/layout/IconVerticalSolidList"/>
    <dgm:cxn modelId="{B54B43B4-E0C2-45A3-9BA5-A040289AA795}" srcId="{F38D4CF6-10B6-44DA-B51A-883F9C31F9E7}" destId="{4663BB69-A650-439F-ACA4-5194FC32F63D}" srcOrd="1" destOrd="0" parTransId="{F5338215-28A0-42B9-A052-AAC22FCC67F6}" sibTransId="{1AE2AE5E-87C6-4DA7-875D-7C063E1A78BB}"/>
    <dgm:cxn modelId="{ED27E1D2-51C0-4F6F-9230-8DEBCB63E147}" srcId="{F38D4CF6-10B6-44DA-B51A-883F9C31F9E7}" destId="{F5A8EAD3-4D03-4677-9ED5-59AB9D605C94}" srcOrd="0" destOrd="0" parTransId="{DF9E424E-8EB9-4121-BD26-B5D2455685DF}" sibTransId="{ED172ED6-6DE8-4DF2-B40E-29FDFAD3B764}"/>
    <dgm:cxn modelId="{618A33D8-2D60-412D-89BF-86DBD6A2DA46}" type="presOf" srcId="{F5A8EAD3-4D03-4677-9ED5-59AB9D605C94}" destId="{E5902175-CBC8-4059-B033-010F56BBFBB0}" srcOrd="0" destOrd="0" presId="urn:microsoft.com/office/officeart/2018/2/layout/IconVerticalSolidList"/>
    <dgm:cxn modelId="{5BD4C283-60F1-47B4-895E-BAF542D43D9C}" type="presParOf" srcId="{300659E6-86F5-473C-9CD9-83604073AF98}" destId="{F3EA5E1D-70B7-4D1B-9BF9-7FA27B538B9F}" srcOrd="0" destOrd="0" presId="urn:microsoft.com/office/officeart/2018/2/layout/IconVerticalSolidList"/>
    <dgm:cxn modelId="{8C2DF2EE-9418-4FF0-A5E0-9953AADE8231}" type="presParOf" srcId="{F3EA5E1D-70B7-4D1B-9BF9-7FA27B538B9F}" destId="{A0F961C1-60AB-4406-A05F-5BC6409D7BCA}" srcOrd="0" destOrd="0" presId="urn:microsoft.com/office/officeart/2018/2/layout/IconVerticalSolidList"/>
    <dgm:cxn modelId="{30C5565C-FB7B-4344-8957-707E69AAFA94}" type="presParOf" srcId="{F3EA5E1D-70B7-4D1B-9BF9-7FA27B538B9F}" destId="{83125581-6466-46D0-B358-98F40CE132BF}" srcOrd="1" destOrd="0" presId="urn:microsoft.com/office/officeart/2018/2/layout/IconVerticalSolidList"/>
    <dgm:cxn modelId="{A9FBB256-85B6-4FBB-A631-71ABBCE2B94D}" type="presParOf" srcId="{F3EA5E1D-70B7-4D1B-9BF9-7FA27B538B9F}" destId="{1298FAF6-DB94-4EE3-8812-B58A2B8311BA}" srcOrd="2" destOrd="0" presId="urn:microsoft.com/office/officeart/2018/2/layout/IconVerticalSolidList"/>
    <dgm:cxn modelId="{E5F4DB70-4D29-4AD8-A3B0-6E210D11DB5F}" type="presParOf" srcId="{F3EA5E1D-70B7-4D1B-9BF9-7FA27B538B9F}" destId="{E5902175-CBC8-4059-B033-010F56BBFBB0}" srcOrd="3" destOrd="0" presId="urn:microsoft.com/office/officeart/2018/2/layout/IconVerticalSolidList"/>
    <dgm:cxn modelId="{06F76283-7072-4A31-80BF-4F4BC3A66A1E}" type="presParOf" srcId="{300659E6-86F5-473C-9CD9-83604073AF98}" destId="{0431DD73-DC17-471B-81D1-4B8C56610924}" srcOrd="1" destOrd="0" presId="urn:microsoft.com/office/officeart/2018/2/layout/IconVerticalSolidList"/>
    <dgm:cxn modelId="{F8ADD838-7885-4058-8A25-F6AD8A748BBE}" type="presParOf" srcId="{300659E6-86F5-473C-9CD9-83604073AF98}" destId="{75A19646-FC31-49CD-8319-5C827F5C3BFE}" srcOrd="2" destOrd="0" presId="urn:microsoft.com/office/officeart/2018/2/layout/IconVerticalSolidList"/>
    <dgm:cxn modelId="{6E92EBED-5F9E-4202-A0F2-653516A692C6}" type="presParOf" srcId="{75A19646-FC31-49CD-8319-5C827F5C3BFE}" destId="{DEFEF892-662B-4004-B33B-23DBBC338977}" srcOrd="0" destOrd="0" presId="urn:microsoft.com/office/officeart/2018/2/layout/IconVerticalSolidList"/>
    <dgm:cxn modelId="{F53BE9E6-6D93-4621-828E-9FD18A57B53F}" type="presParOf" srcId="{75A19646-FC31-49CD-8319-5C827F5C3BFE}" destId="{91AAA567-1A62-4D53-A642-9D4AE4FD3E03}" srcOrd="1" destOrd="0" presId="urn:microsoft.com/office/officeart/2018/2/layout/IconVerticalSolidList"/>
    <dgm:cxn modelId="{97EAC996-2E44-4C18-A924-9011F88475E4}" type="presParOf" srcId="{75A19646-FC31-49CD-8319-5C827F5C3BFE}" destId="{A6C476BC-8D57-4C7A-8133-4CF92AF19D98}" srcOrd="2" destOrd="0" presId="urn:microsoft.com/office/officeart/2018/2/layout/IconVerticalSolidList"/>
    <dgm:cxn modelId="{30F80B88-E66C-458C-92B5-E7DB95D87CDF}" type="presParOf" srcId="{75A19646-FC31-49CD-8319-5C827F5C3BFE}" destId="{7676BD12-5652-4A62-82D8-025B9B5932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0FE697-748C-40BC-9FA2-68B7A1709DC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52C400-60E7-4A2D-9CB8-3B811B67BF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copy of the sample form </a:t>
          </a:r>
          <a:r>
            <a:rPr lang="en-US" i="1" dirty="0"/>
            <a:t>must</a:t>
          </a:r>
          <a:r>
            <a:rPr lang="en-US" dirty="0"/>
            <a:t> be emailed or faxed to NCRAD prior to the date of sample arrival.</a:t>
          </a:r>
        </a:p>
      </dgm:t>
    </dgm:pt>
    <dgm:pt modelId="{098BD01A-77B3-44BF-A188-6EE43A4308C0}" type="parTrans" cxnId="{798754EB-1DD1-47AE-811B-424C87D15ED2}">
      <dgm:prSet/>
      <dgm:spPr/>
      <dgm:t>
        <a:bodyPr/>
        <a:lstStyle/>
        <a:p>
          <a:endParaRPr lang="en-US"/>
        </a:p>
      </dgm:t>
    </dgm:pt>
    <dgm:pt modelId="{53CAADE6-D3CA-493A-BB8A-13AA447BC316}" type="sibTrans" cxnId="{798754EB-1DD1-47AE-811B-424C87D15ED2}">
      <dgm:prSet/>
      <dgm:spPr/>
      <dgm:t>
        <a:bodyPr/>
        <a:lstStyle/>
        <a:p>
          <a:endParaRPr lang="en-US"/>
        </a:p>
      </dgm:t>
    </dgm:pt>
    <dgm:pt modelId="{66088899-3AC9-43A3-B96D-2AD7524753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Please include sample forms in all shipments of frozen and ambient samples.</a:t>
          </a:r>
        </a:p>
      </dgm:t>
    </dgm:pt>
    <dgm:pt modelId="{A72873CF-6E61-4A28-80FB-F16C8D278B48}" type="parTrans" cxnId="{218C4617-B376-4B19-8F8E-58E45EFE4EDE}">
      <dgm:prSet/>
      <dgm:spPr/>
      <dgm:t>
        <a:bodyPr/>
        <a:lstStyle/>
        <a:p>
          <a:endParaRPr lang="en-US"/>
        </a:p>
      </dgm:t>
    </dgm:pt>
    <dgm:pt modelId="{A5EC3716-B78A-420F-A270-BAE3FBEBE09D}" type="sibTrans" cxnId="{218C4617-B376-4B19-8F8E-58E45EFE4EDE}">
      <dgm:prSet/>
      <dgm:spPr/>
      <dgm:t>
        <a:bodyPr/>
        <a:lstStyle/>
        <a:p>
          <a:endParaRPr lang="en-US"/>
        </a:p>
      </dgm:t>
    </dgm:pt>
    <dgm:pt modelId="{DD8EC864-5844-4AAA-8A72-6CF60C0595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Email: </a:t>
          </a:r>
          <a:r>
            <a:rPr lang="en-US" dirty="0">
              <a:hlinkClick xmlns:r="http://schemas.openxmlformats.org/officeDocument/2006/relationships" r:id="rId1"/>
            </a:rPr>
            <a:t>alzstudy@iu.edu</a:t>
          </a:r>
          <a:endParaRPr lang="en-US" dirty="0"/>
        </a:p>
      </dgm:t>
    </dgm:pt>
    <dgm:pt modelId="{77124AA6-1163-4195-8856-5447C29D4501}" type="parTrans" cxnId="{D6C8103F-18CD-433A-A086-EA3101A41B8F}">
      <dgm:prSet/>
      <dgm:spPr/>
      <dgm:t>
        <a:bodyPr/>
        <a:lstStyle/>
        <a:p>
          <a:endParaRPr lang="en-US"/>
        </a:p>
      </dgm:t>
    </dgm:pt>
    <dgm:pt modelId="{AFCB260D-D686-4605-A71E-C8139A8809F6}" type="sibTrans" cxnId="{D6C8103F-18CD-433A-A086-EA3101A41B8F}">
      <dgm:prSet/>
      <dgm:spPr/>
      <dgm:t>
        <a:bodyPr/>
        <a:lstStyle/>
        <a:p>
          <a:endParaRPr lang="en-US"/>
        </a:p>
      </dgm:t>
    </dgm:pt>
    <dgm:pt modelId="{D0902F9E-B58D-4515-972E-2FEBD703CB5B}" type="pres">
      <dgm:prSet presAssocID="{740FE697-748C-40BC-9FA2-68B7A1709DCA}" presName="root" presStyleCnt="0">
        <dgm:presLayoutVars>
          <dgm:dir/>
          <dgm:resizeHandles val="exact"/>
        </dgm:presLayoutVars>
      </dgm:prSet>
      <dgm:spPr/>
    </dgm:pt>
    <dgm:pt modelId="{D21F137D-E239-44D8-9262-C726AE1DAFFF}" type="pres">
      <dgm:prSet presAssocID="{9E52C400-60E7-4A2D-9CB8-3B811B67BF05}" presName="compNode" presStyleCnt="0"/>
      <dgm:spPr/>
    </dgm:pt>
    <dgm:pt modelId="{F4B330E8-631A-4069-BC4D-ECBA8454EE4C}" type="pres">
      <dgm:prSet presAssocID="{9E52C400-60E7-4A2D-9CB8-3B811B67BF05}" presName="bgRect" presStyleLbl="bgShp" presStyleIdx="0" presStyleCnt="3"/>
      <dgm:spPr/>
    </dgm:pt>
    <dgm:pt modelId="{85657F9C-529E-4D85-BD38-68BAE4908442}" type="pres">
      <dgm:prSet presAssocID="{9E52C400-60E7-4A2D-9CB8-3B811B67BF05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FFB395CA-91BA-4D76-B2AD-9C6CB53A0A12}" type="pres">
      <dgm:prSet presAssocID="{9E52C400-60E7-4A2D-9CB8-3B811B67BF05}" presName="spaceRect" presStyleCnt="0"/>
      <dgm:spPr/>
    </dgm:pt>
    <dgm:pt modelId="{C1CCAED8-F2F2-4BB3-BB0C-EF87CE9CA144}" type="pres">
      <dgm:prSet presAssocID="{9E52C400-60E7-4A2D-9CB8-3B811B67BF05}" presName="parTx" presStyleLbl="revTx" presStyleIdx="0" presStyleCnt="3">
        <dgm:presLayoutVars>
          <dgm:chMax val="0"/>
          <dgm:chPref val="0"/>
        </dgm:presLayoutVars>
      </dgm:prSet>
      <dgm:spPr/>
    </dgm:pt>
    <dgm:pt modelId="{201F042B-5F8E-4E36-B565-A8B37D9A42F3}" type="pres">
      <dgm:prSet presAssocID="{53CAADE6-D3CA-493A-BB8A-13AA447BC316}" presName="sibTrans" presStyleCnt="0"/>
      <dgm:spPr/>
    </dgm:pt>
    <dgm:pt modelId="{C7696999-5065-43DA-A3EE-A9FF3AF62143}" type="pres">
      <dgm:prSet presAssocID="{66088899-3AC9-43A3-B96D-2AD7524753AB}" presName="compNode" presStyleCnt="0"/>
      <dgm:spPr/>
    </dgm:pt>
    <dgm:pt modelId="{B6574A44-E664-427A-B15F-444C91BF3D72}" type="pres">
      <dgm:prSet presAssocID="{66088899-3AC9-43A3-B96D-2AD7524753AB}" presName="bgRect" presStyleLbl="bgShp" presStyleIdx="1" presStyleCnt="3"/>
      <dgm:spPr/>
    </dgm:pt>
    <dgm:pt modelId="{EC9B48B6-619B-42C9-95AD-2F2EA5E0973E}" type="pres">
      <dgm:prSet presAssocID="{66088899-3AC9-43A3-B96D-2AD7524753AB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03674D85-F878-478A-BE15-A94A29E1952C}" type="pres">
      <dgm:prSet presAssocID="{66088899-3AC9-43A3-B96D-2AD7524753AB}" presName="spaceRect" presStyleCnt="0"/>
      <dgm:spPr/>
    </dgm:pt>
    <dgm:pt modelId="{A6219648-8382-441D-B819-60109E50DB9E}" type="pres">
      <dgm:prSet presAssocID="{66088899-3AC9-43A3-B96D-2AD7524753AB}" presName="parTx" presStyleLbl="revTx" presStyleIdx="1" presStyleCnt="3">
        <dgm:presLayoutVars>
          <dgm:chMax val="0"/>
          <dgm:chPref val="0"/>
        </dgm:presLayoutVars>
      </dgm:prSet>
      <dgm:spPr/>
    </dgm:pt>
    <dgm:pt modelId="{8142EAFF-4D47-4028-909D-B244EE66D2BF}" type="pres">
      <dgm:prSet presAssocID="{A5EC3716-B78A-420F-A270-BAE3FBEBE09D}" presName="sibTrans" presStyleCnt="0"/>
      <dgm:spPr/>
    </dgm:pt>
    <dgm:pt modelId="{57AE1985-48F3-4774-840E-E557E596CC0B}" type="pres">
      <dgm:prSet presAssocID="{DD8EC864-5844-4AAA-8A72-6CF60C059583}" presName="compNode" presStyleCnt="0"/>
      <dgm:spPr/>
    </dgm:pt>
    <dgm:pt modelId="{1D0571F0-D6DB-4AD0-823E-AF348236E368}" type="pres">
      <dgm:prSet presAssocID="{DD8EC864-5844-4AAA-8A72-6CF60C059583}" presName="bgRect" presStyleLbl="bgShp" presStyleIdx="2" presStyleCnt="3"/>
      <dgm:spPr/>
    </dgm:pt>
    <dgm:pt modelId="{91EB1711-10D7-48F5-8108-79A573239058}" type="pres">
      <dgm:prSet presAssocID="{DD8EC864-5844-4AAA-8A72-6CF60C059583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FCA99EF5-793D-4612-9983-97C2CDC10290}" type="pres">
      <dgm:prSet presAssocID="{DD8EC864-5844-4AAA-8A72-6CF60C059583}" presName="spaceRect" presStyleCnt="0"/>
      <dgm:spPr/>
    </dgm:pt>
    <dgm:pt modelId="{78CDB42E-DDD1-4B32-B630-E18ACD45E34B}" type="pres">
      <dgm:prSet presAssocID="{DD8EC864-5844-4AAA-8A72-6CF60C05958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7251714-27BB-4ADA-A7C5-7C74449F3C32}" type="presOf" srcId="{9E52C400-60E7-4A2D-9CB8-3B811B67BF05}" destId="{C1CCAED8-F2F2-4BB3-BB0C-EF87CE9CA144}" srcOrd="0" destOrd="0" presId="urn:microsoft.com/office/officeart/2018/2/layout/IconVerticalSolidList"/>
    <dgm:cxn modelId="{218C4617-B376-4B19-8F8E-58E45EFE4EDE}" srcId="{740FE697-748C-40BC-9FA2-68B7A1709DCA}" destId="{66088899-3AC9-43A3-B96D-2AD7524753AB}" srcOrd="1" destOrd="0" parTransId="{A72873CF-6E61-4A28-80FB-F16C8D278B48}" sibTransId="{A5EC3716-B78A-420F-A270-BAE3FBEBE09D}"/>
    <dgm:cxn modelId="{D6C8103F-18CD-433A-A086-EA3101A41B8F}" srcId="{740FE697-748C-40BC-9FA2-68B7A1709DCA}" destId="{DD8EC864-5844-4AAA-8A72-6CF60C059583}" srcOrd="2" destOrd="0" parTransId="{77124AA6-1163-4195-8856-5447C29D4501}" sibTransId="{AFCB260D-D686-4605-A71E-C8139A8809F6}"/>
    <dgm:cxn modelId="{093D7D58-9A86-4C2E-8178-98DCD076732F}" type="presOf" srcId="{740FE697-748C-40BC-9FA2-68B7A1709DCA}" destId="{D0902F9E-B58D-4515-972E-2FEBD703CB5B}" srcOrd="0" destOrd="0" presId="urn:microsoft.com/office/officeart/2018/2/layout/IconVerticalSolidList"/>
    <dgm:cxn modelId="{16ECA092-61FE-4657-92D2-06466ED13B45}" type="presOf" srcId="{66088899-3AC9-43A3-B96D-2AD7524753AB}" destId="{A6219648-8382-441D-B819-60109E50DB9E}" srcOrd="0" destOrd="0" presId="urn:microsoft.com/office/officeart/2018/2/layout/IconVerticalSolidList"/>
    <dgm:cxn modelId="{EF5F66DA-0BC2-468A-A00A-9C95D9BB5855}" type="presOf" srcId="{DD8EC864-5844-4AAA-8A72-6CF60C059583}" destId="{78CDB42E-DDD1-4B32-B630-E18ACD45E34B}" srcOrd="0" destOrd="0" presId="urn:microsoft.com/office/officeart/2018/2/layout/IconVerticalSolidList"/>
    <dgm:cxn modelId="{798754EB-1DD1-47AE-811B-424C87D15ED2}" srcId="{740FE697-748C-40BC-9FA2-68B7A1709DCA}" destId="{9E52C400-60E7-4A2D-9CB8-3B811B67BF05}" srcOrd="0" destOrd="0" parTransId="{098BD01A-77B3-44BF-A188-6EE43A4308C0}" sibTransId="{53CAADE6-D3CA-493A-BB8A-13AA447BC316}"/>
    <dgm:cxn modelId="{358CF5A9-1508-4C8F-AD76-9269EF16C6E2}" type="presParOf" srcId="{D0902F9E-B58D-4515-972E-2FEBD703CB5B}" destId="{D21F137D-E239-44D8-9262-C726AE1DAFFF}" srcOrd="0" destOrd="0" presId="urn:microsoft.com/office/officeart/2018/2/layout/IconVerticalSolidList"/>
    <dgm:cxn modelId="{4196AC6D-7FE1-4B77-BB0E-30462EFEF48D}" type="presParOf" srcId="{D21F137D-E239-44D8-9262-C726AE1DAFFF}" destId="{F4B330E8-631A-4069-BC4D-ECBA8454EE4C}" srcOrd="0" destOrd="0" presId="urn:microsoft.com/office/officeart/2018/2/layout/IconVerticalSolidList"/>
    <dgm:cxn modelId="{5E51633E-8B37-46DD-82AF-8428301454BA}" type="presParOf" srcId="{D21F137D-E239-44D8-9262-C726AE1DAFFF}" destId="{85657F9C-529E-4D85-BD38-68BAE4908442}" srcOrd="1" destOrd="0" presId="urn:microsoft.com/office/officeart/2018/2/layout/IconVerticalSolidList"/>
    <dgm:cxn modelId="{B4995BF2-56D8-42F2-B59F-050E7E6EDED4}" type="presParOf" srcId="{D21F137D-E239-44D8-9262-C726AE1DAFFF}" destId="{FFB395CA-91BA-4D76-B2AD-9C6CB53A0A12}" srcOrd="2" destOrd="0" presId="urn:microsoft.com/office/officeart/2018/2/layout/IconVerticalSolidList"/>
    <dgm:cxn modelId="{4126F53A-755B-4022-8F6C-244B020AAE69}" type="presParOf" srcId="{D21F137D-E239-44D8-9262-C726AE1DAFFF}" destId="{C1CCAED8-F2F2-4BB3-BB0C-EF87CE9CA144}" srcOrd="3" destOrd="0" presId="urn:microsoft.com/office/officeart/2018/2/layout/IconVerticalSolidList"/>
    <dgm:cxn modelId="{8796C2DE-7212-4B1B-9CE6-109935394BFE}" type="presParOf" srcId="{D0902F9E-B58D-4515-972E-2FEBD703CB5B}" destId="{201F042B-5F8E-4E36-B565-A8B37D9A42F3}" srcOrd="1" destOrd="0" presId="urn:microsoft.com/office/officeart/2018/2/layout/IconVerticalSolidList"/>
    <dgm:cxn modelId="{7DE8B48E-950F-475D-8D2E-8FAAF41CCAF8}" type="presParOf" srcId="{D0902F9E-B58D-4515-972E-2FEBD703CB5B}" destId="{C7696999-5065-43DA-A3EE-A9FF3AF62143}" srcOrd="2" destOrd="0" presId="urn:microsoft.com/office/officeart/2018/2/layout/IconVerticalSolidList"/>
    <dgm:cxn modelId="{86CA05A1-8BEA-4F4F-AF41-E06F06FCD084}" type="presParOf" srcId="{C7696999-5065-43DA-A3EE-A9FF3AF62143}" destId="{B6574A44-E664-427A-B15F-444C91BF3D72}" srcOrd="0" destOrd="0" presId="urn:microsoft.com/office/officeart/2018/2/layout/IconVerticalSolidList"/>
    <dgm:cxn modelId="{2C01330C-C9C2-4C3A-BFA6-4018243FB845}" type="presParOf" srcId="{C7696999-5065-43DA-A3EE-A9FF3AF62143}" destId="{EC9B48B6-619B-42C9-95AD-2F2EA5E0973E}" srcOrd="1" destOrd="0" presId="urn:microsoft.com/office/officeart/2018/2/layout/IconVerticalSolidList"/>
    <dgm:cxn modelId="{86C6413C-E05A-4189-A405-9BE800C9A2C2}" type="presParOf" srcId="{C7696999-5065-43DA-A3EE-A9FF3AF62143}" destId="{03674D85-F878-478A-BE15-A94A29E1952C}" srcOrd="2" destOrd="0" presId="urn:microsoft.com/office/officeart/2018/2/layout/IconVerticalSolidList"/>
    <dgm:cxn modelId="{27AF4362-7FC0-4382-9434-B2DCADAF0FF7}" type="presParOf" srcId="{C7696999-5065-43DA-A3EE-A9FF3AF62143}" destId="{A6219648-8382-441D-B819-60109E50DB9E}" srcOrd="3" destOrd="0" presId="urn:microsoft.com/office/officeart/2018/2/layout/IconVerticalSolidList"/>
    <dgm:cxn modelId="{9C7137AA-61A9-4372-8B83-BBC71C63ADF4}" type="presParOf" srcId="{D0902F9E-B58D-4515-972E-2FEBD703CB5B}" destId="{8142EAFF-4D47-4028-909D-B244EE66D2BF}" srcOrd="3" destOrd="0" presId="urn:microsoft.com/office/officeart/2018/2/layout/IconVerticalSolidList"/>
    <dgm:cxn modelId="{1D0DB4DE-082B-4F14-B1AA-82CC54940B7E}" type="presParOf" srcId="{D0902F9E-B58D-4515-972E-2FEBD703CB5B}" destId="{57AE1985-48F3-4774-840E-E557E596CC0B}" srcOrd="4" destOrd="0" presId="urn:microsoft.com/office/officeart/2018/2/layout/IconVerticalSolidList"/>
    <dgm:cxn modelId="{BEDC5A3C-1E96-43FD-BDEF-B034410F0CEC}" type="presParOf" srcId="{57AE1985-48F3-4774-840E-E557E596CC0B}" destId="{1D0571F0-D6DB-4AD0-823E-AF348236E368}" srcOrd="0" destOrd="0" presId="urn:microsoft.com/office/officeart/2018/2/layout/IconVerticalSolidList"/>
    <dgm:cxn modelId="{CF3BC1DE-AEFF-4A22-ACCA-B44A39516725}" type="presParOf" srcId="{57AE1985-48F3-4774-840E-E557E596CC0B}" destId="{91EB1711-10D7-48F5-8108-79A573239058}" srcOrd="1" destOrd="0" presId="urn:microsoft.com/office/officeart/2018/2/layout/IconVerticalSolidList"/>
    <dgm:cxn modelId="{E289F9E2-189A-4544-B35D-A3AB7751E8AE}" type="presParOf" srcId="{57AE1985-48F3-4774-840E-E557E596CC0B}" destId="{FCA99EF5-793D-4612-9983-97C2CDC10290}" srcOrd="2" destOrd="0" presId="urn:microsoft.com/office/officeart/2018/2/layout/IconVerticalSolidList"/>
    <dgm:cxn modelId="{24DF30E2-47D8-4207-BDA1-B1509FD53878}" type="presParOf" srcId="{57AE1985-48F3-4774-840E-E557E596CC0B}" destId="{78CDB42E-DDD1-4B32-B630-E18ACD45E3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6203A6-184C-4D32-8D95-D4CCF62B96F0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8FAF522-2EE5-4567-9B27-E7722E7B704B}">
      <dgm:prSet custT="1"/>
      <dgm:spPr>
        <a:solidFill>
          <a:schemeClr val="accent1"/>
        </a:solidFill>
      </dgm:spPr>
      <dgm:t>
        <a:bodyPr/>
        <a:lstStyle/>
        <a:p>
          <a:r>
            <a:rPr lang="en-US" sz="3600" dirty="0"/>
            <a:t>Stephanie Steidel</a:t>
          </a:r>
        </a:p>
      </dgm:t>
    </dgm:pt>
    <dgm:pt modelId="{2E74043F-2382-4480-BDD0-D9D17F59F93D}" type="parTrans" cxnId="{E53EE318-CFD6-4996-AB50-3A3C889810A9}">
      <dgm:prSet/>
      <dgm:spPr/>
      <dgm:t>
        <a:bodyPr/>
        <a:lstStyle/>
        <a:p>
          <a:endParaRPr lang="en-US" sz="1200"/>
        </a:p>
      </dgm:t>
    </dgm:pt>
    <dgm:pt modelId="{73F37E30-BCC3-4CDA-BC86-EC0C2CB30591}" type="sibTrans" cxnId="{E53EE318-CFD6-4996-AB50-3A3C889810A9}">
      <dgm:prSet/>
      <dgm:spPr/>
      <dgm:t>
        <a:bodyPr/>
        <a:lstStyle/>
        <a:p>
          <a:endParaRPr lang="en-US" sz="1200"/>
        </a:p>
      </dgm:t>
    </dgm:pt>
    <dgm:pt modelId="{FFBF2C5C-1495-44AE-89B1-D09F6BA21D2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/>
            <a:t>Phone: (317) 274-1685</a:t>
          </a:r>
        </a:p>
      </dgm:t>
    </dgm:pt>
    <dgm:pt modelId="{9B158A8B-0A44-45C0-8EDF-92FC9D925B20}" type="parTrans" cxnId="{A256B4EB-85DB-4E8F-A8F6-5AC9CF05CEE2}">
      <dgm:prSet/>
      <dgm:spPr/>
      <dgm:t>
        <a:bodyPr/>
        <a:lstStyle/>
        <a:p>
          <a:endParaRPr lang="en-US" sz="1200"/>
        </a:p>
      </dgm:t>
    </dgm:pt>
    <dgm:pt modelId="{FD7B8B88-29D1-4893-AA91-AB61486B1EAE}" type="sibTrans" cxnId="{A256B4EB-85DB-4E8F-A8F6-5AC9CF05CEE2}">
      <dgm:prSet/>
      <dgm:spPr/>
      <dgm:t>
        <a:bodyPr/>
        <a:lstStyle/>
        <a:p>
          <a:endParaRPr lang="en-US" sz="1200"/>
        </a:p>
      </dgm:t>
    </dgm:pt>
    <dgm:pt modelId="{974BDAC3-0D75-4C26-8FC6-965930340DC8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/>
            <a:t>E-mail: </a:t>
          </a:r>
          <a:r>
            <a:rPr lang="en-US" sz="2000" dirty="0">
              <a:hlinkClick xmlns:r="http://schemas.openxmlformats.org/officeDocument/2006/relationships" r:id="rId1"/>
            </a:rPr>
            <a:t>ssteidel@iu.edu</a:t>
          </a:r>
          <a:endParaRPr lang="en-US" sz="2000" dirty="0"/>
        </a:p>
      </dgm:t>
    </dgm:pt>
    <dgm:pt modelId="{097D9624-234E-4A45-8D6D-3891737F6D9B}" type="parTrans" cxnId="{FF05358D-F984-4CD7-9D10-BD0424A218F7}">
      <dgm:prSet/>
      <dgm:spPr/>
      <dgm:t>
        <a:bodyPr/>
        <a:lstStyle/>
        <a:p>
          <a:endParaRPr lang="en-US" sz="1200"/>
        </a:p>
      </dgm:t>
    </dgm:pt>
    <dgm:pt modelId="{CA79D30B-1374-46D4-8BAC-1280FA50ABB6}" type="sibTrans" cxnId="{FF05358D-F984-4CD7-9D10-BD0424A218F7}">
      <dgm:prSet/>
      <dgm:spPr/>
      <dgm:t>
        <a:bodyPr/>
        <a:lstStyle/>
        <a:p>
          <a:endParaRPr lang="en-US" sz="1200"/>
        </a:p>
      </dgm:t>
    </dgm:pt>
    <dgm:pt modelId="{CD5E4B3A-1E4D-4F3E-9649-A584CD67804D}">
      <dgm:prSet custT="1"/>
      <dgm:spPr>
        <a:solidFill>
          <a:schemeClr val="accent3"/>
        </a:solidFill>
      </dgm:spPr>
      <dgm:t>
        <a:bodyPr/>
        <a:lstStyle/>
        <a:p>
          <a:r>
            <a:rPr lang="en-US" sz="3600" dirty="0"/>
            <a:t>General NCRAD Contact</a:t>
          </a:r>
        </a:p>
      </dgm:t>
    </dgm:pt>
    <dgm:pt modelId="{98F14373-79EA-4976-BA4B-2E4C2960CA71}" type="parTrans" cxnId="{482C24A9-CC44-434F-B3FE-F1CCA56A09B0}">
      <dgm:prSet/>
      <dgm:spPr/>
      <dgm:t>
        <a:bodyPr/>
        <a:lstStyle/>
        <a:p>
          <a:endParaRPr lang="en-US" sz="1200"/>
        </a:p>
      </dgm:t>
    </dgm:pt>
    <dgm:pt modelId="{5AAD682D-0CB2-4536-A7F5-7847CBECE57C}" type="sibTrans" cxnId="{482C24A9-CC44-434F-B3FE-F1CCA56A09B0}">
      <dgm:prSet/>
      <dgm:spPr/>
      <dgm:t>
        <a:bodyPr/>
        <a:lstStyle/>
        <a:p>
          <a:endParaRPr lang="en-US" sz="1200"/>
        </a:p>
      </dgm:t>
    </dgm:pt>
    <dgm:pt modelId="{356EFDDD-53C9-4196-B659-5EB91F9AA8A3}">
      <dgm:prSet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/>
            <a:t>Phone: (800) 526-2839</a:t>
          </a:r>
        </a:p>
      </dgm:t>
    </dgm:pt>
    <dgm:pt modelId="{184B781E-4696-4530-B94C-31839102A2F5}" type="parTrans" cxnId="{0C46C755-10EC-456C-8871-416D55E5B59A}">
      <dgm:prSet/>
      <dgm:spPr/>
      <dgm:t>
        <a:bodyPr/>
        <a:lstStyle/>
        <a:p>
          <a:endParaRPr lang="en-US" sz="1200"/>
        </a:p>
      </dgm:t>
    </dgm:pt>
    <dgm:pt modelId="{BF10EF93-BE07-46E3-B341-3A51A3CF90E5}" type="sibTrans" cxnId="{0C46C755-10EC-456C-8871-416D55E5B59A}">
      <dgm:prSet/>
      <dgm:spPr/>
      <dgm:t>
        <a:bodyPr/>
        <a:lstStyle/>
        <a:p>
          <a:endParaRPr lang="en-US" sz="1200"/>
        </a:p>
      </dgm:t>
    </dgm:pt>
    <dgm:pt modelId="{9D900DC0-71B3-4EEC-BB44-47AFA5303D0F}">
      <dgm:prSet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/>
            <a:t>E-mail: </a:t>
          </a:r>
          <a:r>
            <a:rPr lang="en-US" sz="2000" dirty="0">
              <a:hlinkClick xmlns:r="http://schemas.openxmlformats.org/officeDocument/2006/relationships" r:id="rId2"/>
            </a:rPr>
            <a:t>alzstudy@iu.edu</a:t>
          </a:r>
          <a:r>
            <a:rPr lang="en-US" sz="2000" dirty="0"/>
            <a:t> </a:t>
          </a:r>
        </a:p>
      </dgm:t>
    </dgm:pt>
    <dgm:pt modelId="{FF76841F-1C9E-4EE6-8789-F2D8EAD594FE}" type="parTrans" cxnId="{5A92B82D-BD9B-4B48-88CA-EE3F44EF97B5}">
      <dgm:prSet/>
      <dgm:spPr/>
      <dgm:t>
        <a:bodyPr/>
        <a:lstStyle/>
        <a:p>
          <a:endParaRPr lang="en-US" sz="1200"/>
        </a:p>
      </dgm:t>
    </dgm:pt>
    <dgm:pt modelId="{83F6F2A6-410D-4643-9305-8972ABBF1063}" type="sibTrans" cxnId="{5A92B82D-BD9B-4B48-88CA-EE3F44EF97B5}">
      <dgm:prSet/>
      <dgm:spPr/>
      <dgm:t>
        <a:bodyPr/>
        <a:lstStyle/>
        <a:p>
          <a:endParaRPr lang="en-US" sz="1200"/>
        </a:p>
      </dgm:t>
    </dgm:pt>
    <dgm:pt modelId="{1D2E4F8D-8947-422D-93ED-5AEE61E92360}">
      <dgm:prSet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/>
            <a:t>Website: </a:t>
          </a:r>
          <a:r>
            <a:rPr lang="en-US" sz="2000" dirty="0">
              <a:hlinkClick xmlns:r="http://schemas.openxmlformats.org/officeDocument/2006/relationships" r:id="rId3"/>
            </a:rPr>
            <a:t>www.ncrad.org</a:t>
          </a:r>
          <a:r>
            <a:rPr lang="en-US" sz="2000" dirty="0"/>
            <a:t> </a:t>
          </a:r>
        </a:p>
      </dgm:t>
    </dgm:pt>
    <dgm:pt modelId="{02129275-5AD4-443A-ACEF-77E7E30C959A}" type="parTrans" cxnId="{FC47758F-3826-49DB-A366-3BF70425511D}">
      <dgm:prSet/>
      <dgm:spPr/>
      <dgm:t>
        <a:bodyPr/>
        <a:lstStyle/>
        <a:p>
          <a:endParaRPr lang="en-US" sz="1200"/>
        </a:p>
      </dgm:t>
    </dgm:pt>
    <dgm:pt modelId="{FDA001B0-1872-4587-8421-5A250796D368}" type="sibTrans" cxnId="{FC47758F-3826-49DB-A366-3BF70425511D}">
      <dgm:prSet/>
      <dgm:spPr/>
      <dgm:t>
        <a:bodyPr/>
        <a:lstStyle/>
        <a:p>
          <a:endParaRPr lang="en-US" sz="1200"/>
        </a:p>
      </dgm:t>
    </dgm:pt>
    <dgm:pt modelId="{B8150EEB-469B-484E-9FA1-583548F359C8}" type="pres">
      <dgm:prSet presAssocID="{E16203A6-184C-4D32-8D95-D4CCF62B96F0}" presName="Name0" presStyleCnt="0">
        <dgm:presLayoutVars>
          <dgm:dir/>
          <dgm:animLvl val="lvl"/>
          <dgm:resizeHandles val="exact"/>
        </dgm:presLayoutVars>
      </dgm:prSet>
      <dgm:spPr/>
    </dgm:pt>
    <dgm:pt modelId="{709E57F3-964A-4BD4-AEF7-D1BCB71B2FBB}" type="pres">
      <dgm:prSet presAssocID="{D8FAF522-2EE5-4567-9B27-E7722E7B704B}" presName="linNode" presStyleCnt="0"/>
      <dgm:spPr/>
    </dgm:pt>
    <dgm:pt modelId="{3BB512CC-D5A0-4007-9B47-8D39CB92FE70}" type="pres">
      <dgm:prSet presAssocID="{D8FAF522-2EE5-4567-9B27-E7722E7B704B}" presName="parentText" presStyleLbl="node1" presStyleIdx="0" presStyleCnt="2" custScaleX="145376">
        <dgm:presLayoutVars>
          <dgm:chMax val="1"/>
          <dgm:bulletEnabled val="1"/>
        </dgm:presLayoutVars>
      </dgm:prSet>
      <dgm:spPr/>
    </dgm:pt>
    <dgm:pt modelId="{2BFBA634-A50A-4F39-BE94-CD5D2E6AD94C}" type="pres">
      <dgm:prSet presAssocID="{D8FAF522-2EE5-4567-9B27-E7722E7B704B}" presName="descendantText" presStyleLbl="alignAccFollowNode1" presStyleIdx="0" presStyleCnt="2">
        <dgm:presLayoutVars>
          <dgm:bulletEnabled val="1"/>
        </dgm:presLayoutVars>
      </dgm:prSet>
      <dgm:spPr/>
    </dgm:pt>
    <dgm:pt modelId="{45D02901-0968-47FF-BC1E-C8B139AAFCAC}" type="pres">
      <dgm:prSet presAssocID="{73F37E30-BCC3-4CDA-BC86-EC0C2CB30591}" presName="sp" presStyleCnt="0"/>
      <dgm:spPr/>
    </dgm:pt>
    <dgm:pt modelId="{EF025564-82C7-46D4-BC92-504AE429622D}" type="pres">
      <dgm:prSet presAssocID="{CD5E4B3A-1E4D-4F3E-9649-A584CD67804D}" presName="linNode" presStyleCnt="0"/>
      <dgm:spPr/>
    </dgm:pt>
    <dgm:pt modelId="{774DF881-39B7-4C22-B9CC-33E9B5F6B79F}" type="pres">
      <dgm:prSet presAssocID="{CD5E4B3A-1E4D-4F3E-9649-A584CD67804D}" presName="parentText" presStyleLbl="node1" presStyleIdx="1" presStyleCnt="2" custScaleX="138098">
        <dgm:presLayoutVars>
          <dgm:chMax val="1"/>
          <dgm:bulletEnabled val="1"/>
        </dgm:presLayoutVars>
      </dgm:prSet>
      <dgm:spPr/>
    </dgm:pt>
    <dgm:pt modelId="{66E0BE52-37C1-403F-9B5E-683FC196573B}" type="pres">
      <dgm:prSet presAssocID="{CD5E4B3A-1E4D-4F3E-9649-A584CD67804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53EE318-CFD6-4996-AB50-3A3C889810A9}" srcId="{E16203A6-184C-4D32-8D95-D4CCF62B96F0}" destId="{D8FAF522-2EE5-4567-9B27-E7722E7B704B}" srcOrd="0" destOrd="0" parTransId="{2E74043F-2382-4480-BDD0-D9D17F59F93D}" sibTransId="{73F37E30-BCC3-4CDA-BC86-EC0C2CB30591}"/>
    <dgm:cxn modelId="{5A92B82D-BD9B-4B48-88CA-EE3F44EF97B5}" srcId="{CD5E4B3A-1E4D-4F3E-9649-A584CD67804D}" destId="{9D900DC0-71B3-4EEC-BB44-47AFA5303D0F}" srcOrd="1" destOrd="0" parTransId="{FF76841F-1C9E-4EE6-8789-F2D8EAD594FE}" sibTransId="{83F6F2A6-410D-4643-9305-8972ABBF1063}"/>
    <dgm:cxn modelId="{E886EE2D-086E-41ED-B850-2CC048C88B97}" type="presOf" srcId="{356EFDDD-53C9-4196-B659-5EB91F9AA8A3}" destId="{66E0BE52-37C1-403F-9B5E-683FC196573B}" srcOrd="0" destOrd="0" presId="urn:microsoft.com/office/officeart/2005/8/layout/vList5"/>
    <dgm:cxn modelId="{8B7C7B65-5AE0-4EFB-AAC5-850FA05FF359}" type="presOf" srcId="{9D900DC0-71B3-4EEC-BB44-47AFA5303D0F}" destId="{66E0BE52-37C1-403F-9B5E-683FC196573B}" srcOrd="0" destOrd="1" presId="urn:microsoft.com/office/officeart/2005/8/layout/vList5"/>
    <dgm:cxn modelId="{31D7D567-9113-4EDA-8B0B-3516F34E3AAC}" type="presOf" srcId="{FFBF2C5C-1495-44AE-89B1-D09F6BA21D20}" destId="{2BFBA634-A50A-4F39-BE94-CD5D2E6AD94C}" srcOrd="0" destOrd="0" presId="urn:microsoft.com/office/officeart/2005/8/layout/vList5"/>
    <dgm:cxn modelId="{0C46C755-10EC-456C-8871-416D55E5B59A}" srcId="{CD5E4B3A-1E4D-4F3E-9649-A584CD67804D}" destId="{356EFDDD-53C9-4196-B659-5EB91F9AA8A3}" srcOrd="0" destOrd="0" parTransId="{184B781E-4696-4530-B94C-31839102A2F5}" sibTransId="{BF10EF93-BE07-46E3-B341-3A51A3CF90E5}"/>
    <dgm:cxn modelId="{CDE8787D-8C6F-4CF6-839C-A59C9348B398}" type="presOf" srcId="{974BDAC3-0D75-4C26-8FC6-965930340DC8}" destId="{2BFBA634-A50A-4F39-BE94-CD5D2E6AD94C}" srcOrd="0" destOrd="1" presId="urn:microsoft.com/office/officeart/2005/8/layout/vList5"/>
    <dgm:cxn modelId="{FF05358D-F984-4CD7-9D10-BD0424A218F7}" srcId="{D8FAF522-2EE5-4567-9B27-E7722E7B704B}" destId="{974BDAC3-0D75-4C26-8FC6-965930340DC8}" srcOrd="1" destOrd="0" parTransId="{097D9624-234E-4A45-8D6D-3891737F6D9B}" sibTransId="{CA79D30B-1374-46D4-8BAC-1280FA50ABB6}"/>
    <dgm:cxn modelId="{FC47758F-3826-49DB-A366-3BF70425511D}" srcId="{CD5E4B3A-1E4D-4F3E-9649-A584CD67804D}" destId="{1D2E4F8D-8947-422D-93ED-5AEE61E92360}" srcOrd="2" destOrd="0" parTransId="{02129275-5AD4-443A-ACEF-77E7E30C959A}" sibTransId="{FDA001B0-1872-4587-8421-5A250796D368}"/>
    <dgm:cxn modelId="{F30BA4A7-BAD0-44A0-8C5A-A1B10BDF7EF3}" type="presOf" srcId="{CD5E4B3A-1E4D-4F3E-9649-A584CD67804D}" destId="{774DF881-39B7-4C22-B9CC-33E9B5F6B79F}" srcOrd="0" destOrd="0" presId="urn:microsoft.com/office/officeart/2005/8/layout/vList5"/>
    <dgm:cxn modelId="{482C24A9-CC44-434F-B3FE-F1CCA56A09B0}" srcId="{E16203A6-184C-4D32-8D95-D4CCF62B96F0}" destId="{CD5E4B3A-1E4D-4F3E-9649-A584CD67804D}" srcOrd="1" destOrd="0" parTransId="{98F14373-79EA-4976-BA4B-2E4C2960CA71}" sibTransId="{5AAD682D-0CB2-4536-A7F5-7847CBECE57C}"/>
    <dgm:cxn modelId="{1BBE89D6-7A5A-46F7-9CA2-500CBF99B384}" type="presOf" srcId="{1D2E4F8D-8947-422D-93ED-5AEE61E92360}" destId="{66E0BE52-37C1-403F-9B5E-683FC196573B}" srcOrd="0" destOrd="2" presId="urn:microsoft.com/office/officeart/2005/8/layout/vList5"/>
    <dgm:cxn modelId="{4013EEE7-2BBE-4629-8C70-5410608C70C2}" type="presOf" srcId="{D8FAF522-2EE5-4567-9B27-E7722E7B704B}" destId="{3BB512CC-D5A0-4007-9B47-8D39CB92FE70}" srcOrd="0" destOrd="0" presId="urn:microsoft.com/office/officeart/2005/8/layout/vList5"/>
    <dgm:cxn modelId="{A256B4EB-85DB-4E8F-A8F6-5AC9CF05CEE2}" srcId="{D8FAF522-2EE5-4567-9B27-E7722E7B704B}" destId="{FFBF2C5C-1495-44AE-89B1-D09F6BA21D20}" srcOrd="0" destOrd="0" parTransId="{9B158A8B-0A44-45C0-8EDF-92FC9D925B20}" sibTransId="{FD7B8B88-29D1-4893-AA91-AB61486B1EAE}"/>
    <dgm:cxn modelId="{79C91AF8-9EA5-467E-9B17-ECFE99A796A1}" type="presOf" srcId="{E16203A6-184C-4D32-8D95-D4CCF62B96F0}" destId="{B8150EEB-469B-484E-9FA1-583548F359C8}" srcOrd="0" destOrd="0" presId="urn:microsoft.com/office/officeart/2005/8/layout/vList5"/>
    <dgm:cxn modelId="{E49C9748-E962-4200-94B1-F2D5D5FBE803}" type="presParOf" srcId="{B8150EEB-469B-484E-9FA1-583548F359C8}" destId="{709E57F3-964A-4BD4-AEF7-D1BCB71B2FBB}" srcOrd="0" destOrd="0" presId="urn:microsoft.com/office/officeart/2005/8/layout/vList5"/>
    <dgm:cxn modelId="{BFE5BBC7-2E50-46B2-BE37-A7952ECD7BF3}" type="presParOf" srcId="{709E57F3-964A-4BD4-AEF7-D1BCB71B2FBB}" destId="{3BB512CC-D5A0-4007-9B47-8D39CB92FE70}" srcOrd="0" destOrd="0" presId="urn:microsoft.com/office/officeart/2005/8/layout/vList5"/>
    <dgm:cxn modelId="{524452FE-2725-4E88-A28B-FAD4E39BA773}" type="presParOf" srcId="{709E57F3-964A-4BD4-AEF7-D1BCB71B2FBB}" destId="{2BFBA634-A50A-4F39-BE94-CD5D2E6AD94C}" srcOrd="1" destOrd="0" presId="urn:microsoft.com/office/officeart/2005/8/layout/vList5"/>
    <dgm:cxn modelId="{10919586-75AE-432C-B547-B91C7BDC0316}" type="presParOf" srcId="{B8150EEB-469B-484E-9FA1-583548F359C8}" destId="{45D02901-0968-47FF-BC1E-C8B139AAFCAC}" srcOrd="1" destOrd="0" presId="urn:microsoft.com/office/officeart/2005/8/layout/vList5"/>
    <dgm:cxn modelId="{6E39259F-106B-43D0-99E8-43713399677B}" type="presParOf" srcId="{B8150EEB-469B-484E-9FA1-583548F359C8}" destId="{EF025564-82C7-46D4-BC92-504AE429622D}" srcOrd="2" destOrd="0" presId="urn:microsoft.com/office/officeart/2005/8/layout/vList5"/>
    <dgm:cxn modelId="{753E5D04-7F28-4FF3-886A-6E682291FB6A}" type="presParOf" srcId="{EF025564-82C7-46D4-BC92-504AE429622D}" destId="{774DF881-39B7-4C22-B9CC-33E9B5F6B79F}" srcOrd="0" destOrd="0" presId="urn:microsoft.com/office/officeart/2005/8/layout/vList5"/>
    <dgm:cxn modelId="{D92EEC07-398C-4899-B8F7-35B505E474CA}" type="presParOf" srcId="{EF025564-82C7-46D4-BC92-504AE429622D}" destId="{66E0BE52-37C1-403F-9B5E-683FC19657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F3D93-00A7-4D7F-BBED-86EB0AB7CEE4}">
      <dsp:nvSpPr>
        <dsp:cNvPr id="0" name=""/>
        <dsp:cNvSpPr/>
      </dsp:nvSpPr>
      <dsp:spPr>
        <a:xfrm>
          <a:off x="1227" y="575116"/>
          <a:ext cx="4788544" cy="28731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GUID is a subject ID that allows researchers to share data specific to a study participant, without exposing personally identifiable information</a:t>
          </a:r>
        </a:p>
      </dsp:txBody>
      <dsp:txXfrm>
        <a:off x="1227" y="575116"/>
        <a:ext cx="4788544" cy="2873126"/>
      </dsp:txXfrm>
    </dsp:sp>
    <dsp:sp modelId="{71BC0AA0-7380-4858-B375-87F9D44F0EDC}">
      <dsp:nvSpPr>
        <dsp:cNvPr id="0" name=""/>
        <dsp:cNvSpPr/>
      </dsp:nvSpPr>
      <dsp:spPr>
        <a:xfrm>
          <a:off x="5268627" y="575116"/>
          <a:ext cx="4788544" cy="28731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 GUID is made up of random alpha-numeric characters and does not include any PHI in the identifier</a:t>
          </a:r>
        </a:p>
      </dsp:txBody>
      <dsp:txXfrm>
        <a:off x="5268627" y="575116"/>
        <a:ext cx="4788544" cy="2873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9F6F6-1B78-4952-8554-663EA6DFE994}">
      <dsp:nvSpPr>
        <dsp:cNvPr id="0" name=""/>
        <dsp:cNvSpPr/>
      </dsp:nvSpPr>
      <dsp:spPr>
        <a:xfrm>
          <a:off x="0" y="2481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B4B3A-39B5-491E-8359-F42979196EA4}">
      <dsp:nvSpPr>
        <dsp:cNvPr id="0" name=""/>
        <dsp:cNvSpPr/>
      </dsp:nvSpPr>
      <dsp:spPr>
        <a:xfrm>
          <a:off x="380479" y="285483"/>
          <a:ext cx="691781" cy="691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9014C-CEA5-4FD3-8C51-BAC61A47096D}">
      <dsp:nvSpPr>
        <dsp:cNvPr id="0" name=""/>
        <dsp:cNvSpPr/>
      </dsp:nvSpPr>
      <dsp:spPr>
        <a:xfrm>
          <a:off x="1452740" y="2481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</a:rPr>
            <a:t>Only Monday-Thursday collection and same day shipping. </a:t>
          </a:r>
          <a:r>
            <a:rPr lang="en-US" sz="2200" b="1" kern="1200" dirty="0">
              <a:solidFill>
                <a:schemeClr val="tx1"/>
              </a:solidFill>
            </a:rPr>
            <a:t>Plan ahead to schedule UPS.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1452740" y="2481"/>
        <a:ext cx="6178608" cy="1257783"/>
      </dsp:txXfrm>
    </dsp:sp>
    <dsp:sp modelId="{D0306DDD-A496-43A8-966E-338785CCA301}">
      <dsp:nvSpPr>
        <dsp:cNvPr id="0" name=""/>
        <dsp:cNvSpPr/>
      </dsp:nvSpPr>
      <dsp:spPr>
        <a:xfrm>
          <a:off x="0" y="1574711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59711-8CF3-4A78-AC2A-43E5F576EBC8}">
      <dsp:nvSpPr>
        <dsp:cNvPr id="0" name=""/>
        <dsp:cNvSpPr/>
      </dsp:nvSpPr>
      <dsp:spPr>
        <a:xfrm>
          <a:off x="380479" y="1857712"/>
          <a:ext cx="691781" cy="6917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7F01E-F6BE-47CB-95FA-BE9894C48B84}">
      <dsp:nvSpPr>
        <dsp:cNvPr id="0" name=""/>
        <dsp:cNvSpPr/>
      </dsp:nvSpPr>
      <dsp:spPr>
        <a:xfrm>
          <a:off x="1452740" y="1574711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</a:rPr>
            <a:t>Samples must be received at NCRAD one day after collection.</a:t>
          </a:r>
          <a:endParaRPr lang="en-US" sz="2200" kern="1200" dirty="0"/>
        </a:p>
      </dsp:txBody>
      <dsp:txXfrm>
        <a:off x="1452740" y="1574711"/>
        <a:ext cx="6178608" cy="1257783"/>
      </dsp:txXfrm>
    </dsp:sp>
    <dsp:sp modelId="{95CA3A75-9260-4408-B0CD-07E640AEA280}">
      <dsp:nvSpPr>
        <dsp:cNvPr id="0" name=""/>
        <dsp:cNvSpPr/>
      </dsp:nvSpPr>
      <dsp:spPr>
        <a:xfrm>
          <a:off x="0" y="3146940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09F25-23D4-4E2D-B9A1-79FD188006FE}">
      <dsp:nvSpPr>
        <dsp:cNvPr id="0" name=""/>
        <dsp:cNvSpPr/>
      </dsp:nvSpPr>
      <dsp:spPr>
        <a:xfrm>
          <a:off x="380479" y="3429942"/>
          <a:ext cx="691781" cy="6917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D5448-48D1-4591-B1B8-66F16A750072}">
      <dsp:nvSpPr>
        <dsp:cNvPr id="0" name=""/>
        <dsp:cNvSpPr/>
      </dsp:nvSpPr>
      <dsp:spPr>
        <a:xfrm>
          <a:off x="1452740" y="3146940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FF0000"/>
              </a:solidFill>
            </a:rPr>
            <a:t>Do NOT draw or ship ambient samples on Friday</a:t>
          </a:r>
          <a:endParaRPr lang="en-US" sz="2200" kern="1200" dirty="0"/>
        </a:p>
      </dsp:txBody>
      <dsp:txXfrm>
        <a:off x="1452740" y="3146940"/>
        <a:ext cx="6178608" cy="1257783"/>
      </dsp:txXfrm>
    </dsp:sp>
    <dsp:sp modelId="{0B8CB043-5983-41AC-B8C3-D8A566E382A3}">
      <dsp:nvSpPr>
        <dsp:cNvPr id="0" name=""/>
        <dsp:cNvSpPr/>
      </dsp:nvSpPr>
      <dsp:spPr>
        <a:xfrm>
          <a:off x="0" y="4719170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E0C0D-2D53-4607-97B4-872F3449313E}">
      <dsp:nvSpPr>
        <dsp:cNvPr id="0" name=""/>
        <dsp:cNvSpPr/>
      </dsp:nvSpPr>
      <dsp:spPr>
        <a:xfrm>
          <a:off x="380479" y="5002171"/>
          <a:ext cx="691781" cy="6917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34E4A-8919-49C9-80E7-E445169EDD29}">
      <dsp:nvSpPr>
        <dsp:cNvPr id="0" name=""/>
        <dsp:cNvSpPr/>
      </dsp:nvSpPr>
      <dsp:spPr>
        <a:xfrm>
          <a:off x="1452740" y="4719170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Include copy of Blood Sample Shipment and Notification Form</a:t>
          </a:r>
        </a:p>
      </dsp:txBody>
      <dsp:txXfrm>
        <a:off x="1452740" y="4719170"/>
        <a:ext cx="6178608" cy="1257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9F6F6-1B78-4952-8554-663EA6DFE994}">
      <dsp:nvSpPr>
        <dsp:cNvPr id="0" name=""/>
        <dsp:cNvSpPr/>
      </dsp:nvSpPr>
      <dsp:spPr>
        <a:xfrm>
          <a:off x="0" y="2481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B4B3A-39B5-491E-8359-F42979196EA4}">
      <dsp:nvSpPr>
        <dsp:cNvPr id="0" name=""/>
        <dsp:cNvSpPr/>
      </dsp:nvSpPr>
      <dsp:spPr>
        <a:xfrm>
          <a:off x="380479" y="285483"/>
          <a:ext cx="691781" cy="691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9014C-CEA5-4FD3-8C51-BAC61A47096D}">
      <dsp:nvSpPr>
        <dsp:cNvPr id="0" name=""/>
        <dsp:cNvSpPr/>
      </dsp:nvSpPr>
      <dsp:spPr>
        <a:xfrm>
          <a:off x="1452740" y="2481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All samples shipped frozen to NCRAD </a:t>
          </a:r>
          <a:r>
            <a:rPr lang="en-US" sz="2200" b="1" kern="1200" dirty="0">
              <a:solidFill>
                <a:srgbClr val="FF0000"/>
              </a:solidFill>
            </a:rPr>
            <a:t>Monday-Wednesday ONLY</a:t>
          </a:r>
        </a:p>
      </dsp:txBody>
      <dsp:txXfrm>
        <a:off x="1452740" y="2481"/>
        <a:ext cx="6178608" cy="1257783"/>
      </dsp:txXfrm>
    </dsp:sp>
    <dsp:sp modelId="{D0306DDD-A496-43A8-966E-338785CCA301}">
      <dsp:nvSpPr>
        <dsp:cNvPr id="0" name=""/>
        <dsp:cNvSpPr/>
      </dsp:nvSpPr>
      <dsp:spPr>
        <a:xfrm>
          <a:off x="0" y="1574711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59711-8CF3-4A78-AC2A-43E5F576EBC8}">
      <dsp:nvSpPr>
        <dsp:cNvPr id="0" name=""/>
        <dsp:cNvSpPr/>
      </dsp:nvSpPr>
      <dsp:spPr>
        <a:xfrm>
          <a:off x="380479" y="1857712"/>
          <a:ext cx="691781" cy="6917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7F01E-F6BE-47CB-95FA-BE9894C48B84}">
      <dsp:nvSpPr>
        <dsp:cNvPr id="0" name=""/>
        <dsp:cNvSpPr/>
      </dsp:nvSpPr>
      <dsp:spPr>
        <a:xfrm>
          <a:off x="1452740" y="1574711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Hold packaged samples in a -80°C freezer until pickup</a:t>
          </a:r>
        </a:p>
      </dsp:txBody>
      <dsp:txXfrm>
        <a:off x="1452740" y="1574711"/>
        <a:ext cx="6178608" cy="1257783"/>
      </dsp:txXfrm>
    </dsp:sp>
    <dsp:sp modelId="{0B8CB043-5983-41AC-B8C3-D8A566E382A3}">
      <dsp:nvSpPr>
        <dsp:cNvPr id="0" name=""/>
        <dsp:cNvSpPr/>
      </dsp:nvSpPr>
      <dsp:spPr>
        <a:xfrm>
          <a:off x="0" y="3146940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E0C0D-2D53-4607-97B4-872F3449313E}">
      <dsp:nvSpPr>
        <dsp:cNvPr id="0" name=""/>
        <dsp:cNvSpPr/>
      </dsp:nvSpPr>
      <dsp:spPr>
        <a:xfrm>
          <a:off x="380479" y="3429942"/>
          <a:ext cx="691781" cy="6917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34E4A-8919-49C9-80E7-E445169EDD29}">
      <dsp:nvSpPr>
        <dsp:cNvPr id="0" name=""/>
        <dsp:cNvSpPr/>
      </dsp:nvSpPr>
      <dsp:spPr>
        <a:xfrm>
          <a:off x="1452740" y="3146940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Include copy of Blood Sample Shipment and Notification Form</a:t>
          </a:r>
        </a:p>
      </dsp:txBody>
      <dsp:txXfrm>
        <a:off x="1452740" y="3146940"/>
        <a:ext cx="6178608" cy="1257783"/>
      </dsp:txXfrm>
    </dsp:sp>
    <dsp:sp modelId="{CE7581AE-1641-4BC4-98B1-87631D68A279}">
      <dsp:nvSpPr>
        <dsp:cNvPr id="0" name=""/>
        <dsp:cNvSpPr/>
      </dsp:nvSpPr>
      <dsp:spPr>
        <a:xfrm>
          <a:off x="0" y="4719170"/>
          <a:ext cx="7631349" cy="12577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B48C4-E157-4ED4-BD7C-42C0E7D5CD34}">
      <dsp:nvSpPr>
        <dsp:cNvPr id="0" name=""/>
        <dsp:cNvSpPr/>
      </dsp:nvSpPr>
      <dsp:spPr>
        <a:xfrm>
          <a:off x="380479" y="5002171"/>
          <a:ext cx="691781" cy="6917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4A924-9A6E-4170-BB36-8A364EF27B1A}">
      <dsp:nvSpPr>
        <dsp:cNvPr id="0" name=""/>
        <dsp:cNvSpPr/>
      </dsp:nvSpPr>
      <dsp:spPr>
        <a:xfrm>
          <a:off x="1452740" y="4719170"/>
          <a:ext cx="6178608" cy="1257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15" tIns="133115" rIns="133115" bIns="13311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Batch samples together (8 cryoboxes)</a:t>
          </a:r>
        </a:p>
      </dsp:txBody>
      <dsp:txXfrm>
        <a:off x="1452740" y="4719170"/>
        <a:ext cx="6178608" cy="1257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961C1-60AB-4406-A05F-5BC6409D7BCA}">
      <dsp:nvSpPr>
        <dsp:cNvPr id="0" name=""/>
        <dsp:cNvSpPr/>
      </dsp:nvSpPr>
      <dsp:spPr>
        <a:xfrm>
          <a:off x="0" y="854392"/>
          <a:ext cx="6492240" cy="15773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25581-6466-46D0-B358-98F40CE132BF}">
      <dsp:nvSpPr>
        <dsp:cNvPr id="0" name=""/>
        <dsp:cNvSpPr/>
      </dsp:nvSpPr>
      <dsp:spPr>
        <a:xfrm>
          <a:off x="477145" y="1209293"/>
          <a:ext cx="867537" cy="867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02175-CBC8-4059-B033-010F56BBFBB0}">
      <dsp:nvSpPr>
        <dsp:cNvPr id="0" name=""/>
        <dsp:cNvSpPr/>
      </dsp:nvSpPr>
      <dsp:spPr>
        <a:xfrm>
          <a:off x="1821827" y="854392"/>
          <a:ext cx="4670412" cy="15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166935" rIns="166935" bIns="16693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Log into the ShipExec Thin Client: </a:t>
          </a:r>
          <a:r>
            <a:rPr lang="en-US" sz="2500" kern="1200" dirty="0">
              <a:hlinkClick xmlns:r="http://schemas.openxmlformats.org/officeDocument/2006/relationships" r:id="rId3"/>
            </a:rPr>
            <a:t>https://kits.iu.edu/UPS</a:t>
          </a:r>
          <a:endParaRPr lang="en-US" sz="2500" kern="1200" dirty="0"/>
        </a:p>
      </dsp:txBody>
      <dsp:txXfrm>
        <a:off x="1821827" y="854392"/>
        <a:ext cx="4670412" cy="1577340"/>
      </dsp:txXfrm>
    </dsp:sp>
    <dsp:sp modelId="{DEFEF892-662B-4004-B33B-23DBBC338977}">
      <dsp:nvSpPr>
        <dsp:cNvPr id="0" name=""/>
        <dsp:cNvSpPr/>
      </dsp:nvSpPr>
      <dsp:spPr>
        <a:xfrm>
          <a:off x="0" y="2826067"/>
          <a:ext cx="6492240" cy="15773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AA567-1A62-4D53-A642-9D4AE4FD3E03}">
      <dsp:nvSpPr>
        <dsp:cNvPr id="0" name=""/>
        <dsp:cNvSpPr/>
      </dsp:nvSpPr>
      <dsp:spPr>
        <a:xfrm>
          <a:off x="477145" y="3180969"/>
          <a:ext cx="867537" cy="8675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6BD12-5652-4A62-82D8-025B9B5932E0}">
      <dsp:nvSpPr>
        <dsp:cNvPr id="0" name=""/>
        <dsp:cNvSpPr/>
      </dsp:nvSpPr>
      <dsp:spPr>
        <a:xfrm>
          <a:off x="1821827" y="2826067"/>
          <a:ext cx="4670412" cy="15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166935" rIns="166935" bIns="16693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Click on the “Shipping” dropdown and click on “Shipping and Rating”</a:t>
          </a:r>
        </a:p>
      </dsp:txBody>
      <dsp:txXfrm>
        <a:off x="1821827" y="2826067"/>
        <a:ext cx="4670412" cy="1577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330E8-631A-4069-BC4D-ECBA8454EE4C}">
      <dsp:nvSpPr>
        <dsp:cNvPr id="0" name=""/>
        <dsp:cNvSpPr/>
      </dsp:nvSpPr>
      <dsp:spPr>
        <a:xfrm>
          <a:off x="0" y="744"/>
          <a:ext cx="7548664" cy="17422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57F9C-529E-4D85-BD38-68BAE4908442}">
      <dsp:nvSpPr>
        <dsp:cNvPr id="0" name=""/>
        <dsp:cNvSpPr/>
      </dsp:nvSpPr>
      <dsp:spPr>
        <a:xfrm>
          <a:off x="527020" y="392742"/>
          <a:ext cx="958218" cy="958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CAED8-F2F2-4BB3-BB0C-EF87CE9CA144}">
      <dsp:nvSpPr>
        <dsp:cNvPr id="0" name=""/>
        <dsp:cNvSpPr/>
      </dsp:nvSpPr>
      <dsp:spPr>
        <a:xfrm>
          <a:off x="2012258" y="744"/>
          <a:ext cx="5536405" cy="174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84" tIns="184384" rIns="184384" bIns="18438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copy of the sample form </a:t>
          </a:r>
          <a:r>
            <a:rPr lang="en-US" sz="2500" i="1" kern="1200" dirty="0"/>
            <a:t>must</a:t>
          </a:r>
          <a:r>
            <a:rPr lang="en-US" sz="2500" kern="1200" dirty="0"/>
            <a:t> be emailed or faxed to NCRAD prior to the date of sample arrival.</a:t>
          </a:r>
        </a:p>
      </dsp:txBody>
      <dsp:txXfrm>
        <a:off x="2012258" y="744"/>
        <a:ext cx="5536405" cy="1742215"/>
      </dsp:txXfrm>
    </dsp:sp>
    <dsp:sp modelId="{B6574A44-E664-427A-B15F-444C91BF3D72}">
      <dsp:nvSpPr>
        <dsp:cNvPr id="0" name=""/>
        <dsp:cNvSpPr/>
      </dsp:nvSpPr>
      <dsp:spPr>
        <a:xfrm>
          <a:off x="0" y="2178513"/>
          <a:ext cx="7548664" cy="17422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B48B6-619B-42C9-95AD-2F2EA5E0973E}">
      <dsp:nvSpPr>
        <dsp:cNvPr id="0" name=""/>
        <dsp:cNvSpPr/>
      </dsp:nvSpPr>
      <dsp:spPr>
        <a:xfrm>
          <a:off x="527020" y="2570511"/>
          <a:ext cx="958218" cy="958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19648-8382-441D-B819-60109E50DB9E}">
      <dsp:nvSpPr>
        <dsp:cNvPr id="0" name=""/>
        <dsp:cNvSpPr/>
      </dsp:nvSpPr>
      <dsp:spPr>
        <a:xfrm>
          <a:off x="2012258" y="2178513"/>
          <a:ext cx="5536405" cy="174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84" tIns="184384" rIns="184384" bIns="18438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Please include sample forms in all shipments of frozen and ambient samples.</a:t>
          </a:r>
        </a:p>
      </dsp:txBody>
      <dsp:txXfrm>
        <a:off x="2012258" y="2178513"/>
        <a:ext cx="5536405" cy="1742215"/>
      </dsp:txXfrm>
    </dsp:sp>
    <dsp:sp modelId="{1D0571F0-D6DB-4AD0-823E-AF348236E368}">
      <dsp:nvSpPr>
        <dsp:cNvPr id="0" name=""/>
        <dsp:cNvSpPr/>
      </dsp:nvSpPr>
      <dsp:spPr>
        <a:xfrm>
          <a:off x="0" y="4356282"/>
          <a:ext cx="7548664" cy="17422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B1711-10D7-48F5-8108-79A573239058}">
      <dsp:nvSpPr>
        <dsp:cNvPr id="0" name=""/>
        <dsp:cNvSpPr/>
      </dsp:nvSpPr>
      <dsp:spPr>
        <a:xfrm>
          <a:off x="527020" y="4748280"/>
          <a:ext cx="958218" cy="9582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DB42E-DDD1-4B32-B630-E18ACD45E34B}">
      <dsp:nvSpPr>
        <dsp:cNvPr id="0" name=""/>
        <dsp:cNvSpPr/>
      </dsp:nvSpPr>
      <dsp:spPr>
        <a:xfrm>
          <a:off x="2012258" y="4356282"/>
          <a:ext cx="5536405" cy="174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84" tIns="184384" rIns="184384" bIns="18438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Email: </a:t>
          </a:r>
          <a:r>
            <a:rPr lang="en-US" sz="2500" kern="1200" dirty="0">
              <a:hlinkClick xmlns:r="http://schemas.openxmlformats.org/officeDocument/2006/relationships" r:id="rId7"/>
            </a:rPr>
            <a:t>alzstudy@iu.edu</a:t>
          </a:r>
          <a:endParaRPr lang="en-US" sz="2500" kern="1200" dirty="0"/>
        </a:p>
      </dsp:txBody>
      <dsp:txXfrm>
        <a:off x="2012258" y="4356282"/>
        <a:ext cx="5536405" cy="17422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BA634-A50A-4F39-BE94-CD5D2E6AD94C}">
      <dsp:nvSpPr>
        <dsp:cNvPr id="0" name=""/>
        <dsp:cNvSpPr/>
      </dsp:nvSpPr>
      <dsp:spPr>
        <a:xfrm rot="5400000">
          <a:off x="3398428" y="-480086"/>
          <a:ext cx="1858732" cy="3283705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Phone: (317) 274-1685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E-mail: </a:t>
          </a:r>
          <a:r>
            <a:rPr lang="en-US" sz="2000" kern="1200" dirty="0">
              <a:hlinkClick xmlns:r="http://schemas.openxmlformats.org/officeDocument/2006/relationships" r:id="rId1"/>
            </a:rPr>
            <a:t>ssteidel@iu.edu</a:t>
          </a:r>
          <a:endParaRPr lang="en-US" sz="2000" kern="1200" dirty="0"/>
        </a:p>
      </dsp:txBody>
      <dsp:txXfrm rot="-5400000">
        <a:off x="2685942" y="323136"/>
        <a:ext cx="3192969" cy="1677260"/>
      </dsp:txXfrm>
    </dsp:sp>
    <dsp:sp modelId="{3BB512CC-D5A0-4007-9B47-8D39CB92FE70}">
      <dsp:nvSpPr>
        <dsp:cNvPr id="0" name=""/>
        <dsp:cNvSpPr/>
      </dsp:nvSpPr>
      <dsp:spPr>
        <a:xfrm>
          <a:off x="725" y="58"/>
          <a:ext cx="2685217" cy="232341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Stephanie Steidel</a:t>
          </a:r>
        </a:p>
      </dsp:txBody>
      <dsp:txXfrm>
        <a:off x="114145" y="113478"/>
        <a:ext cx="2458377" cy="2096575"/>
      </dsp:txXfrm>
    </dsp:sp>
    <dsp:sp modelId="{66E0BE52-37C1-403F-9B5E-683FC196573B}">
      <dsp:nvSpPr>
        <dsp:cNvPr id="0" name=""/>
        <dsp:cNvSpPr/>
      </dsp:nvSpPr>
      <dsp:spPr>
        <a:xfrm rot="5400000">
          <a:off x="3359285" y="1922184"/>
          <a:ext cx="1858732" cy="3358334"/>
        </a:xfrm>
        <a:prstGeom prst="round2SameRect">
          <a:avLst/>
        </a:prstGeom>
        <a:solidFill>
          <a:schemeClr val="bg2">
            <a:lumMod val="20000"/>
            <a:lumOff val="80000"/>
            <a:alpha val="9000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Phone: (800) 526-2839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E-mail: </a:t>
          </a:r>
          <a:r>
            <a:rPr lang="en-US" sz="2000" kern="1200" dirty="0">
              <a:hlinkClick xmlns:r="http://schemas.openxmlformats.org/officeDocument/2006/relationships" r:id="rId2"/>
            </a:rPr>
            <a:t>alzstudy@iu.edu</a:t>
          </a:r>
          <a:r>
            <a:rPr lang="en-US" sz="20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Website: </a:t>
          </a:r>
          <a:r>
            <a:rPr lang="en-US" sz="2000" kern="1200" dirty="0">
              <a:hlinkClick xmlns:r="http://schemas.openxmlformats.org/officeDocument/2006/relationships" r:id="rId3"/>
            </a:rPr>
            <a:t>www.ncrad.org</a:t>
          </a:r>
          <a:r>
            <a:rPr lang="en-US" sz="2000" kern="1200" dirty="0"/>
            <a:t> </a:t>
          </a:r>
        </a:p>
      </dsp:txBody>
      <dsp:txXfrm rot="-5400000">
        <a:off x="2609484" y="2762721"/>
        <a:ext cx="3267598" cy="1677260"/>
      </dsp:txXfrm>
    </dsp:sp>
    <dsp:sp modelId="{774DF881-39B7-4C22-B9CC-33E9B5F6B79F}">
      <dsp:nvSpPr>
        <dsp:cNvPr id="0" name=""/>
        <dsp:cNvSpPr/>
      </dsp:nvSpPr>
      <dsp:spPr>
        <a:xfrm>
          <a:off x="725" y="2439644"/>
          <a:ext cx="2608758" cy="232341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General NCRAD Contact</a:t>
          </a:r>
        </a:p>
      </dsp:txBody>
      <dsp:txXfrm>
        <a:off x="114145" y="2553064"/>
        <a:ext cx="2381918" cy="2096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4CE-7066-412B-B5CC-2892D0B9BF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932-7EB6-4BBD-8D6D-FFFE4BAEE7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68" y="4965759"/>
            <a:ext cx="2202379" cy="12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4CE-7066-412B-B5CC-2892D0B9BF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932-7EB6-4BBD-8D6D-FFFE4BAEE78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2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4CE-7066-412B-B5CC-2892D0B9BF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932-7EB6-4BBD-8D6D-FFFE4BAEE78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7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4CE-7066-412B-B5CC-2892D0B9BF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932-7EB6-4BBD-8D6D-FFFE4BAEE78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6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4CE-7066-412B-B5CC-2892D0B9BF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932-7EB6-4BBD-8D6D-FFFE4BAEE7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0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4CE-7066-412B-B5CC-2892D0B9BF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932-7EB6-4BBD-8D6D-FFFE4BAEE78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4CE-7066-412B-B5CC-2892D0B9BF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932-7EB6-4BBD-8D6D-FFFE4BAEE78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4CE-7066-412B-B5CC-2892D0B9BF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932-7EB6-4BBD-8D6D-FFFE4BAEE78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3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4CE-7066-412B-B5CC-2892D0B9BF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932-7EB6-4BBD-8D6D-FFFE4BAEE78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6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244CE-7066-412B-B5CC-2892D0B9BF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5C3932-7EB6-4BBD-8D6D-FFFE4BAEE78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5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4CE-7066-412B-B5CC-2892D0B9BF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932-7EB6-4BBD-8D6D-FFFE4BAEE7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2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244CE-7066-412B-B5CC-2892D0B9BF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5C3932-7EB6-4BBD-8D6D-FFFE4BAEE7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8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ricsguid.nia.nih.gov/portal/jsp/login.jsp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ncrad.org/shipping_address.html" TargetMode="External"/><Relationship Id="rId2" Type="http://schemas.openxmlformats.org/officeDocument/2006/relationships/hyperlink" Target="https://ncrad.org/holiday_closures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its.iu.edu/adcfb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693E-EF9B-4819-9030-F549BE7B40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spc="0" dirty="0">
                <a:solidFill>
                  <a:srgbClr val="000000"/>
                </a:solidFill>
                <a:latin typeface="Georgia" panose="02040502050405020303" pitchFamily="18" charset="0"/>
              </a:rPr>
              <a:t>Alzheimer’s Disease Center Fluid Biomarkers Study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85B3A-2B11-43F8-8F62-ABE7DAFAB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Collection and Shipment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0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A13D-C4D1-4EAB-AD42-A910B67B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en-US" b="1" dirty="0"/>
              <a:t>Specimen Labels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F18216-3319-4C74-A341-29686928F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3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ABDB2C-4D58-406C-8D45-1268D6228E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5355"/>
            <a:ext cx="10058400" cy="932861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Three Label Types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3E3CE7-6A04-4FBE-96E3-EB4F9EF2B25A}"/>
              </a:ext>
            </a:extLst>
          </p:cNvPr>
          <p:cNvGrpSpPr/>
          <p:nvPr/>
        </p:nvGrpSpPr>
        <p:grpSpPr>
          <a:xfrm>
            <a:off x="2693804" y="1131602"/>
            <a:ext cx="3005124" cy="2271483"/>
            <a:chOff x="2324562" y="803864"/>
            <a:chExt cx="3374366" cy="25505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440676-BE87-4B66-96D2-45139B89A878}"/>
                </a:ext>
              </a:extLst>
            </p:cNvPr>
            <p:cNvSpPr/>
            <p:nvPr/>
          </p:nvSpPr>
          <p:spPr>
            <a:xfrm>
              <a:off x="2324562" y="803864"/>
              <a:ext cx="3374366" cy="255058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41BF1D-41C0-4BFB-9838-C91C5C0825A1}"/>
                </a:ext>
              </a:extLst>
            </p:cNvPr>
            <p:cNvSpPr txBox="1"/>
            <p:nvPr/>
          </p:nvSpPr>
          <p:spPr>
            <a:xfrm>
              <a:off x="2703889" y="2577726"/>
              <a:ext cx="2615710" cy="72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Kit Number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769D98E-B3A5-42E2-8A44-C77805BA9A93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0" t="4329" r="7105" b="8236"/>
            <a:stretch/>
          </p:blipFill>
          <p:spPr bwMode="auto">
            <a:xfrm>
              <a:off x="3192073" y="1022573"/>
              <a:ext cx="1639343" cy="155515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B60319-FCD9-4551-8009-FF77DB96C864}"/>
              </a:ext>
            </a:extLst>
          </p:cNvPr>
          <p:cNvGrpSpPr/>
          <p:nvPr/>
        </p:nvGrpSpPr>
        <p:grpSpPr>
          <a:xfrm>
            <a:off x="6854546" y="1131603"/>
            <a:ext cx="2914610" cy="2271483"/>
            <a:chOff x="6496425" y="803865"/>
            <a:chExt cx="3272731" cy="255058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A3DE04-770B-4D23-9840-B22BE2A4B6B9}"/>
                </a:ext>
              </a:extLst>
            </p:cNvPr>
            <p:cNvSpPr/>
            <p:nvPr/>
          </p:nvSpPr>
          <p:spPr>
            <a:xfrm>
              <a:off x="6496425" y="803865"/>
              <a:ext cx="3272731" cy="255058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EBA5BD-45E5-4BFC-86A1-EF840E11988E}"/>
                </a:ext>
              </a:extLst>
            </p:cNvPr>
            <p:cNvSpPr txBox="1"/>
            <p:nvPr/>
          </p:nvSpPr>
          <p:spPr>
            <a:xfrm>
              <a:off x="6641661" y="2576008"/>
              <a:ext cx="2982256" cy="725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Site and PTID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5D08C88-ABFE-4472-A414-0F1FE558D20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293456" y="1022573"/>
              <a:ext cx="1678663" cy="15534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A83BB37-56FE-4E71-88D5-D6299711C7A0}"/>
              </a:ext>
            </a:extLst>
          </p:cNvPr>
          <p:cNvGrpSpPr/>
          <p:nvPr/>
        </p:nvGrpSpPr>
        <p:grpSpPr>
          <a:xfrm>
            <a:off x="3423511" y="3758045"/>
            <a:ext cx="5344989" cy="2446529"/>
            <a:chOff x="3423511" y="3758045"/>
            <a:chExt cx="5344989" cy="244652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3970F2-D715-4FDE-B99D-6B1E737AD50A}"/>
                </a:ext>
              </a:extLst>
            </p:cNvPr>
            <p:cNvGrpSpPr/>
            <p:nvPr/>
          </p:nvGrpSpPr>
          <p:grpSpPr>
            <a:xfrm>
              <a:off x="3423511" y="3758045"/>
              <a:ext cx="5344989" cy="2446529"/>
              <a:chOff x="1010885" y="3483451"/>
              <a:chExt cx="6001740" cy="274713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057B9E4-E30F-4007-B6DB-52273553D065}"/>
                  </a:ext>
                </a:extLst>
              </p:cNvPr>
              <p:cNvSpPr/>
              <p:nvPr/>
            </p:nvSpPr>
            <p:spPr>
              <a:xfrm>
                <a:off x="1059029" y="3483451"/>
                <a:ext cx="5953596" cy="2747136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09ABB5-86A2-4318-A096-47AF516EDE1A}"/>
                  </a:ext>
                </a:extLst>
              </p:cNvPr>
              <p:cNvSpPr txBox="1"/>
              <p:nvPr/>
            </p:nvSpPr>
            <p:spPr>
              <a:xfrm>
                <a:off x="1010885" y="5415524"/>
                <a:ext cx="6001740" cy="725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Collection Tube and Aliquot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A3C992-A9B6-423B-A8A1-A7E64E975D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093"/>
            <a:stretch/>
          </p:blipFill>
          <p:spPr>
            <a:xfrm>
              <a:off x="5301477" y="3965104"/>
              <a:ext cx="1589045" cy="151359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6392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DF9A-02B4-4FE7-9AD8-A1468AEA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Kit Number Labels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A9A8-2990-4AF9-A6DA-557A6CBBD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Used to track patient samples and provide quality assurance – Will be placed on the following locations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Blood Sample and Shipment Notification Forms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Cryoboxes that house aliquots during shipping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One extra label provided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C9F28-64DF-41B7-B41D-4DC993E6B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6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6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6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6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6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600" b="1" i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</a:rPr>
              <a:t>Provided by NCRAD in the kits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92ADA-AF8A-483E-BA72-8BF81D71B92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4329" r="7105" b="8236"/>
          <a:stretch/>
        </p:blipFill>
        <p:spPr bwMode="auto">
          <a:xfrm>
            <a:off x="1023641" y="3369275"/>
            <a:ext cx="1886286" cy="168521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479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07A7-9989-476A-95E3-85027C18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Site and PTID Labels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E98D6-E5CB-41B6-B4FA-0049785A9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Subjects will be identified by their Site and PTID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Sites will be responsible for handwriting this onto the provided labels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Must use fine point permanent marker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2863F-45E1-43E4-8A0A-366D53929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D0CFD-D7AD-4EEC-8C14-F9A7D30ABB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2465" y="3429000"/>
            <a:ext cx="2329869" cy="19319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022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571A-5D84-4095-B11E-41E95DAA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Collection Tube and Aliquot Labels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DC46-E835-4F53-A234-54C9F7BFE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287338" indent="-287338">
              <a:buFont typeface="Wingdings" panose="05000000000000000000" pitchFamily="2" charset="2"/>
              <a:buChar char="§"/>
            </a:pPr>
            <a:r>
              <a:rPr lang="en-US" sz="2800" dirty="0"/>
              <a:t>Collection Tube labels have 4 components: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Study name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10 digit specimen barcode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Specimen type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Kit number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4DCB1-2639-440C-BF83-8CD779ED5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28665-5094-4F52-B940-244843CDC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93"/>
          <a:stretch/>
        </p:blipFill>
        <p:spPr>
          <a:xfrm>
            <a:off x="1270273" y="3429000"/>
            <a:ext cx="1566233" cy="15120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432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F83284-40AC-42EF-BA34-C61A554F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Collection Tubes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0E2591-8E0C-41EA-9074-226A5D8D2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cap="none" dirty="0">
                <a:solidFill>
                  <a:srgbClr val="4EA8A5"/>
                </a:solidFill>
              </a:rPr>
              <a:t>Label 1: Site and PTID label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4520F4-63C9-4DBA-8312-FF41F4960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cap="none" dirty="0">
                <a:solidFill>
                  <a:srgbClr val="4EA8A5"/>
                </a:solidFill>
              </a:rPr>
              <a:t>Label 2: Collection Tube label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F04BE2E-1B30-482A-BB2E-C45ECC85BB3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83281" y="2582334"/>
            <a:ext cx="2365757" cy="21265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9950E8-C8A6-43E1-866D-07D67B8CB2FB}"/>
              </a:ext>
            </a:extLst>
          </p:cNvPr>
          <p:cNvSpPr/>
          <p:nvPr/>
        </p:nvSpPr>
        <p:spPr>
          <a:xfrm>
            <a:off x="2688177" y="4838350"/>
            <a:ext cx="68156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All collection tubes will have two labels: 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The handwritten Site and PTID label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The collection tube label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32C44D-16A9-4D62-A1FF-18F68DDED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93"/>
          <a:stretch/>
        </p:blipFill>
        <p:spPr>
          <a:xfrm>
            <a:off x="7578444" y="2568882"/>
            <a:ext cx="2216711" cy="21400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876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55FBC4-55F7-4B4A-9062-C28BDD1B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Labeling Biologic Samples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A0661-6D03-4160-91C3-DA9DADE20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5946" y="2091975"/>
            <a:ext cx="4937760" cy="4023360"/>
          </a:xfrm>
        </p:spPr>
        <p:txBody>
          <a:bodyPr/>
          <a:lstStyle/>
          <a:p>
            <a:pPr lvl="0">
              <a:buClr>
                <a:srgbClr val="9D6CAF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ea typeface="Verdana" pitchFamily="34" charset="0"/>
                <a:cs typeface="Verdana" pitchFamily="34" charset="0"/>
              </a:rPr>
              <a:t>Label all collection and aliquot tubes </a:t>
            </a:r>
            <a:r>
              <a:rPr lang="en-GB" i="1" u="sng" dirty="0">
                <a:solidFill>
                  <a:srgbClr val="000000">
                    <a:lumMod val="75000"/>
                    <a:lumOff val="25000"/>
                  </a:srgbClr>
                </a:solidFill>
                <a:ea typeface="Verdana" pitchFamily="34" charset="0"/>
                <a:cs typeface="Verdana" pitchFamily="34" charset="0"/>
              </a:rPr>
              <a:t>before</a:t>
            </a: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ea typeface="Verdana" pitchFamily="34" charset="0"/>
                <a:cs typeface="Verdana" pitchFamily="34" charset="0"/>
              </a:rPr>
              <a:t> cooling, collecting, processing or freezing samples</a:t>
            </a:r>
          </a:p>
          <a:p>
            <a:pPr lvl="0">
              <a:buClr>
                <a:srgbClr val="9D6CAF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ea typeface="Verdana" pitchFamily="34" charset="0"/>
                <a:cs typeface="Verdana" pitchFamily="34" charset="0"/>
              </a:rPr>
              <a:t>Label only </a:t>
            </a:r>
            <a:r>
              <a:rPr lang="en-US" i="1" u="sng" dirty="0">
                <a:solidFill>
                  <a:srgbClr val="000000">
                    <a:lumMod val="75000"/>
                    <a:lumOff val="25000"/>
                  </a:srgbClr>
                </a:solidFill>
                <a:ea typeface="Verdana" pitchFamily="34" charset="0"/>
                <a:cs typeface="Verdana" pitchFamily="34" charset="0"/>
              </a:rPr>
              <a:t>1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ea typeface="Verdana" pitchFamily="34" charset="0"/>
                <a:cs typeface="Verdana" pitchFamily="34" charset="0"/>
              </a:rPr>
              <a:t> subject’s tubes at a time to avoid mix-ups</a:t>
            </a:r>
          </a:p>
          <a:p>
            <a:pPr lvl="0">
              <a:buClr>
                <a:srgbClr val="9D6CAF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ea typeface="Verdana" pitchFamily="34" charset="0"/>
                <a:cs typeface="Verdana" pitchFamily="34" charset="0"/>
              </a:rPr>
              <a:t>Wrap the label around the tube </a:t>
            </a:r>
            <a:r>
              <a:rPr lang="en-US" i="1" u="sng" dirty="0">
                <a:solidFill>
                  <a:srgbClr val="000000">
                    <a:lumMod val="75000"/>
                    <a:lumOff val="25000"/>
                  </a:srgbClr>
                </a:solidFill>
                <a:ea typeface="Verdana" pitchFamily="34" charset="0"/>
                <a:cs typeface="Verdana" pitchFamily="34" charset="0"/>
              </a:rPr>
              <a:t>horizontally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ea typeface="Verdana" pitchFamily="34" charset="0"/>
                <a:cs typeface="Verdana" pitchFamily="34" charset="0"/>
              </a:rPr>
              <a:t>. Label position is important for </a:t>
            </a:r>
            <a:r>
              <a:rPr lang="en-US" i="1" u="sng" dirty="0">
                <a:solidFill>
                  <a:srgbClr val="000000">
                    <a:lumMod val="75000"/>
                    <a:lumOff val="25000"/>
                  </a:srgbClr>
                </a:solidFill>
                <a:ea typeface="Verdana" pitchFamily="34" charset="0"/>
                <a:cs typeface="Verdana" pitchFamily="34" charset="0"/>
              </a:rPr>
              <a:t>all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ea typeface="Verdana" pitchFamily="34" charset="0"/>
                <a:cs typeface="Verdana" pitchFamily="34" charset="0"/>
              </a:rPr>
              <a:t> tube types</a:t>
            </a:r>
          </a:p>
          <a:p>
            <a:pPr lvl="0">
              <a:buClr>
                <a:srgbClr val="9D6CAF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ea typeface="Verdana" pitchFamily="34" charset="0"/>
                <a:cs typeface="Verdana" pitchFamily="34" charset="0"/>
              </a:rPr>
              <a:t>Make sure the label is completely adhered by rolling between your fingers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AFCC94-13B4-4C52-B594-9CDE0BCFF821}"/>
              </a:ext>
            </a:extLst>
          </p:cNvPr>
          <p:cNvGrpSpPr/>
          <p:nvPr/>
        </p:nvGrpSpPr>
        <p:grpSpPr>
          <a:xfrm>
            <a:off x="6439423" y="2640099"/>
            <a:ext cx="1916819" cy="3093308"/>
            <a:chOff x="6448753" y="2146809"/>
            <a:chExt cx="1916819" cy="30933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BA93CD-DD51-463C-94C1-E6FB874220C6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4" t="1272" r="4618" b="1321"/>
            <a:stretch/>
          </p:blipFill>
          <p:spPr bwMode="auto">
            <a:xfrm>
              <a:off x="6448753" y="2146809"/>
              <a:ext cx="1861754" cy="30933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A13887-F898-4B4B-8594-97D033695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1010" y="3067710"/>
              <a:ext cx="918132" cy="82123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E32EA9-F749-4D82-8044-2876B846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495890" y="3067710"/>
              <a:ext cx="918132" cy="82123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643F6884-1E79-43CC-8212-EACBFDBC4BB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80" y="4430683"/>
            <a:ext cx="918135" cy="8212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D58CA70-277E-43B9-87E7-B29583A28352}"/>
              </a:ext>
            </a:extLst>
          </p:cNvPr>
          <p:cNvGrpSpPr/>
          <p:nvPr/>
        </p:nvGrpSpPr>
        <p:grpSpPr>
          <a:xfrm>
            <a:off x="9046007" y="2785295"/>
            <a:ext cx="2016644" cy="1602407"/>
            <a:chOff x="8126698" y="2660547"/>
            <a:chExt cx="2016644" cy="16024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2BC57E-1E86-4645-BA7A-EB97705B0A3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" t="2327" r="1164" b="2281"/>
            <a:stretch/>
          </p:blipFill>
          <p:spPr bwMode="auto">
            <a:xfrm>
              <a:off x="8164563" y="2660547"/>
              <a:ext cx="1978779" cy="160240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A589A0-EE85-4002-8EF9-09BADEC6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6240" y="3117552"/>
              <a:ext cx="675525" cy="60423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D046FC-1D8B-4B2A-8A82-274307789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447478" y="3167727"/>
              <a:ext cx="675525" cy="60423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4" name="&quot;Not Allowed&quot; Symbol 13">
              <a:extLst>
                <a:ext uri="{FF2B5EF4-FFF2-40B4-BE49-F238E27FC236}">
                  <a16:creationId xmlns:a16="http://schemas.microsoft.com/office/drawing/2014/main" id="{24602B34-354D-4BA9-84E3-A92B6A4C5BD3}"/>
                </a:ext>
              </a:extLst>
            </p:cNvPr>
            <p:cNvSpPr/>
            <p:nvPr/>
          </p:nvSpPr>
          <p:spPr>
            <a:xfrm>
              <a:off x="8126698" y="3018383"/>
              <a:ext cx="814608" cy="762520"/>
            </a:xfrm>
            <a:prstGeom prst="noSmoking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2D038F54-FD07-4E61-8C29-F7CD94D0D98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5400000">
            <a:off x="7486558" y="4529398"/>
            <a:ext cx="918135" cy="8212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D397DC6E-12C2-4AFA-ADCA-E8EC80DEB252}"/>
              </a:ext>
            </a:extLst>
          </p:cNvPr>
          <p:cNvSpPr/>
          <p:nvPr/>
        </p:nvSpPr>
        <p:spPr>
          <a:xfrm>
            <a:off x="6339566" y="3882043"/>
            <a:ext cx="1142360" cy="1073746"/>
          </a:xfrm>
          <a:prstGeom prst="noSmoking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929FDF2-3E04-4761-98C5-C68F072DA50A}"/>
              </a:ext>
            </a:extLst>
          </p:cNvPr>
          <p:cNvSpPr txBox="1">
            <a:spLocks/>
          </p:cNvSpPr>
          <p:nvPr/>
        </p:nvSpPr>
        <p:spPr>
          <a:xfrm>
            <a:off x="6151233" y="2111883"/>
            <a:ext cx="2437157" cy="34823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4EA8A5"/>
                </a:solidFill>
              </a:rPr>
              <a:t>Collection Tube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581D9D8-85E2-477F-B0D1-AB1C1BDBE11A}"/>
              </a:ext>
            </a:extLst>
          </p:cNvPr>
          <p:cNvSpPr txBox="1">
            <a:spLocks/>
          </p:cNvSpPr>
          <p:nvPr/>
        </p:nvSpPr>
        <p:spPr>
          <a:xfrm>
            <a:off x="8854682" y="2111883"/>
            <a:ext cx="2437157" cy="34823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4EA8A5"/>
                </a:solidFill>
              </a:rPr>
              <a:t>Aliquot Tube</a:t>
            </a:r>
          </a:p>
        </p:txBody>
      </p:sp>
    </p:spTree>
    <p:extLst>
      <p:ext uri="{BB962C8B-B14F-4D97-AF65-F5344CB8AC3E}">
        <p14:creationId xmlns:p14="http://schemas.microsoft.com/office/powerpoint/2010/main" val="330930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42508E-EEC6-47F1-B2E2-B9B90927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/>
              <a:t>Collection Tube Labeling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18CBD-9302-4CBA-8646-DB674C78EEE8}"/>
              </a:ext>
            </a:extLst>
          </p:cNvPr>
          <p:cNvGrpSpPr/>
          <p:nvPr/>
        </p:nvGrpSpPr>
        <p:grpSpPr>
          <a:xfrm>
            <a:off x="1825303" y="1802675"/>
            <a:ext cx="3855079" cy="4407822"/>
            <a:chOff x="5208424" y="1766477"/>
            <a:chExt cx="3855079" cy="44078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03ACE7-ADCF-4E25-B316-5D333BCE12D8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2" t="7332" r="8654"/>
            <a:stretch/>
          </p:blipFill>
          <p:spPr bwMode="auto">
            <a:xfrm>
              <a:off x="5208424" y="1766477"/>
              <a:ext cx="1775152" cy="396954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9109886B-7194-428B-BB2C-B02066BFF621}"/>
                </a:ext>
              </a:extLst>
            </p:cNvPr>
            <p:cNvSpPr txBox="1"/>
            <p:nvPr/>
          </p:nvSpPr>
          <p:spPr>
            <a:xfrm>
              <a:off x="5420526" y="5804967"/>
              <a:ext cx="1350947" cy="369332"/>
            </a:xfrm>
            <a:prstGeom prst="rect">
              <a:avLst/>
            </a:prstGeom>
            <a:noFill/>
            <a:ln w="28575">
              <a:solidFill>
                <a:srgbClr val="4EA8A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EDTA Tube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02A03414-0D58-443C-8DF7-26927819D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5166" y="3457101"/>
              <a:ext cx="1725097" cy="64786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Collection Tube Label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C67D365B-D119-44DC-A44C-A0EBFA8FE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5166" y="4727697"/>
              <a:ext cx="1848337" cy="64786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Site and PTID Label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ight Arrow 11">
              <a:extLst>
                <a:ext uri="{FF2B5EF4-FFF2-40B4-BE49-F238E27FC236}">
                  <a16:creationId xmlns:a16="http://schemas.microsoft.com/office/drawing/2014/main" id="{A9DCE4BA-DA2A-4EFD-9C25-4325F6C726A4}"/>
                </a:ext>
              </a:extLst>
            </p:cNvPr>
            <p:cNvSpPr>
              <a:spLocks/>
            </p:cNvSpPr>
            <p:nvPr/>
          </p:nvSpPr>
          <p:spPr>
            <a:xfrm rot="10800000">
              <a:off x="6523445" y="3527284"/>
              <a:ext cx="638175" cy="32385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Arrow 12">
              <a:extLst>
                <a:ext uri="{FF2B5EF4-FFF2-40B4-BE49-F238E27FC236}">
                  <a16:creationId xmlns:a16="http://schemas.microsoft.com/office/drawing/2014/main" id="{852DD20B-252C-4307-821F-3218C93CC134}"/>
                </a:ext>
              </a:extLst>
            </p:cNvPr>
            <p:cNvSpPr>
              <a:spLocks/>
            </p:cNvSpPr>
            <p:nvPr/>
          </p:nvSpPr>
          <p:spPr>
            <a:xfrm rot="10800000">
              <a:off x="6523445" y="4727697"/>
              <a:ext cx="638175" cy="32385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CEC481-B8C7-4190-AFB6-1000DDE6BA81}"/>
              </a:ext>
            </a:extLst>
          </p:cNvPr>
          <p:cNvGrpSpPr/>
          <p:nvPr/>
        </p:nvGrpSpPr>
        <p:grpSpPr>
          <a:xfrm>
            <a:off x="5788304" y="1859998"/>
            <a:ext cx="6213769" cy="3976676"/>
            <a:chOff x="5788304" y="1859998"/>
            <a:chExt cx="6213769" cy="397667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61BF1F2-2B66-423B-9EEE-1852898B82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5" r="26490"/>
            <a:stretch/>
          </p:blipFill>
          <p:spPr bwMode="auto">
            <a:xfrm>
              <a:off x="8387225" y="1867133"/>
              <a:ext cx="2263901" cy="396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0F27B785-0168-4520-92C6-4AA1F2DF9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8304" y="1859998"/>
              <a:ext cx="2491000" cy="164412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Attach labels to allow a viewing window down the length of the tube to e</a:t>
              </a:r>
              <a:r>
                <a:rPr kumimoji="0" lang="en-US" sz="16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nsure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Buffy Coat is visible during processing.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ight Arrow 12">
              <a:extLst>
                <a:ext uri="{FF2B5EF4-FFF2-40B4-BE49-F238E27FC236}">
                  <a16:creationId xmlns:a16="http://schemas.microsoft.com/office/drawing/2014/main" id="{04764C8F-DE90-41BA-B6BB-D5413605176F}"/>
                </a:ext>
              </a:extLst>
            </p:cNvPr>
            <p:cNvSpPr>
              <a:spLocks/>
            </p:cNvSpPr>
            <p:nvPr/>
          </p:nvSpPr>
          <p:spPr>
            <a:xfrm rot="10800000">
              <a:off x="9901493" y="4440045"/>
              <a:ext cx="638175" cy="32385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B34C214B-555C-4D9F-99C4-4E7706BA663B}"/>
                </a:ext>
              </a:extLst>
            </p:cNvPr>
            <p:cNvSpPr txBox="1"/>
            <p:nvPr/>
          </p:nvSpPr>
          <p:spPr>
            <a:xfrm>
              <a:off x="10651126" y="4417304"/>
              <a:ext cx="1350947" cy="369332"/>
            </a:xfrm>
            <a:prstGeom prst="rect">
              <a:avLst/>
            </a:prstGeom>
            <a:noFill/>
            <a:ln w="28575">
              <a:solidFill>
                <a:srgbClr val="4EA8A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Buffy Coat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543DF3-D9A3-42DE-B341-93BE90EBE1EA}"/>
                </a:ext>
              </a:extLst>
            </p:cNvPr>
            <p:cNvSpPr/>
            <p:nvPr/>
          </p:nvSpPr>
          <p:spPr>
            <a:xfrm>
              <a:off x="9197525" y="4028870"/>
              <a:ext cx="347691" cy="11496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2">
              <a:extLst>
                <a:ext uri="{FF2B5EF4-FFF2-40B4-BE49-F238E27FC236}">
                  <a16:creationId xmlns:a16="http://schemas.microsoft.com/office/drawing/2014/main" id="{9A8F1D43-8723-4EB6-BDB1-FBFB5929A025}"/>
                </a:ext>
              </a:extLst>
            </p:cNvPr>
            <p:cNvSpPr>
              <a:spLocks/>
            </p:cNvSpPr>
            <p:nvPr/>
          </p:nvSpPr>
          <p:spPr>
            <a:xfrm>
              <a:off x="8246181" y="4525877"/>
              <a:ext cx="951344" cy="32385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6B75A19B-C4AC-4C02-8C6C-E8175C2ADD91}"/>
                </a:ext>
              </a:extLst>
            </p:cNvPr>
            <p:cNvSpPr txBox="1"/>
            <p:nvPr/>
          </p:nvSpPr>
          <p:spPr>
            <a:xfrm>
              <a:off x="6576380" y="4503136"/>
              <a:ext cx="1614072" cy="369332"/>
            </a:xfrm>
            <a:prstGeom prst="rect">
              <a:avLst/>
            </a:prstGeom>
            <a:noFill/>
            <a:ln w="28575">
              <a:solidFill>
                <a:srgbClr val="4EA8A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NCRAD Label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773D9B86-EF2D-4203-A5C7-52E1D94DD687}"/>
                </a:ext>
              </a:extLst>
            </p:cNvPr>
            <p:cNvSpPr txBox="1"/>
            <p:nvPr/>
          </p:nvSpPr>
          <p:spPr>
            <a:xfrm>
              <a:off x="6147672" y="3616448"/>
              <a:ext cx="2042780" cy="369332"/>
            </a:xfrm>
            <a:prstGeom prst="rect">
              <a:avLst/>
            </a:prstGeom>
            <a:noFill/>
            <a:ln w="28575">
              <a:solidFill>
                <a:srgbClr val="4EA8A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Manufacturer label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23" name="Right Arrow 12">
              <a:extLst>
                <a:ext uri="{FF2B5EF4-FFF2-40B4-BE49-F238E27FC236}">
                  <a16:creationId xmlns:a16="http://schemas.microsoft.com/office/drawing/2014/main" id="{B12C4FE0-D8BA-461E-A6D6-BCD8AF535562}"/>
                </a:ext>
              </a:extLst>
            </p:cNvPr>
            <p:cNvSpPr>
              <a:spLocks/>
            </p:cNvSpPr>
            <p:nvPr/>
          </p:nvSpPr>
          <p:spPr>
            <a:xfrm>
              <a:off x="8246181" y="3655304"/>
              <a:ext cx="951344" cy="32385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25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1CE35C-EB62-466E-9CC9-33B82E77F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Handling/Processing </a:t>
            </a:r>
            <a:br>
              <a:rPr lang="en-US" sz="7200" b="1" dirty="0"/>
            </a:br>
            <a:r>
              <a:rPr lang="en-US" sz="7200" b="1" dirty="0"/>
              <a:t>Study Specimens </a:t>
            </a:r>
            <a:endParaRPr lang="en-US" sz="72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E248767-2A5F-40B7-8F39-439482C99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00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F298-B627-4686-AF46-572F0042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Blood Draw Order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15C0713-F020-4167-B5BB-193184A38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461771"/>
              </p:ext>
            </p:extLst>
          </p:nvPr>
        </p:nvGraphicFramePr>
        <p:xfrm>
          <a:off x="1096963" y="1846264"/>
          <a:ext cx="10058397" cy="173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605">
                  <a:extLst>
                    <a:ext uri="{9D8B030D-6E8A-4147-A177-3AD203B41FA5}">
                      <a16:colId xmlns:a16="http://schemas.microsoft.com/office/drawing/2014/main" val="621237096"/>
                    </a:ext>
                  </a:extLst>
                </a:gridCol>
                <a:gridCol w="3106993">
                  <a:extLst>
                    <a:ext uri="{9D8B030D-6E8A-4147-A177-3AD203B41FA5}">
                      <a16:colId xmlns:a16="http://schemas.microsoft.com/office/drawing/2014/main" val="1671981306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358838146"/>
                    </a:ext>
                  </a:extLst>
                </a:gridCol>
              </a:tblGrid>
              <a:tr h="32663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Tube Type*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0006024"/>
                  </a:ext>
                </a:extLst>
              </a:tr>
              <a:tr h="684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1. NaHep (Green-Top) Tube (10 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(20 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51064"/>
                  </a:ext>
                </a:extLst>
              </a:tr>
              <a:tr h="684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2. EDTA (Purple-Top) Tube (10 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(20 ml) or 3 (30 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3108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2996980-7075-47A7-868A-1F467961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175" y="2935920"/>
            <a:ext cx="2914141" cy="59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52102-1EC8-402A-9F09-4C4E12B43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176" y="2267044"/>
            <a:ext cx="2914141" cy="559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AA2F78-BB55-41AC-BEFC-B452DD27D015}"/>
              </a:ext>
            </a:extLst>
          </p:cNvPr>
          <p:cNvSpPr txBox="1"/>
          <p:nvPr/>
        </p:nvSpPr>
        <p:spPr>
          <a:xfrm>
            <a:off x="1647763" y="3605847"/>
            <a:ext cx="8896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*If drawing blood for PBMCs, Sodium Heparin tubes </a:t>
            </a:r>
            <a:r>
              <a:rPr lang="en-US" sz="1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must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 the first tubes into which blood is collected. If not, the EDTA tubes will be first.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902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4E64-1C08-4879-B515-56054476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Training Overview: ADC FB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C156E-0C4A-4EC3-ADFE-95550643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GUIDs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Kit Review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Sample Collection and Processing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Sample Shipping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Sample Form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NCRAD Website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Common Nonconformance Issues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76156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r>
              <a:rPr lang="en-US" b="1"/>
              <a:t>PBMC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 x Sodium heparin (green top) BD Vacutainer® (10 ml)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FFFFFF"/>
                </a:solidFill>
              </a:rPr>
              <a:t>Not processed at 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b="1">
                <a:solidFill>
                  <a:srgbClr val="FFFFFF"/>
                </a:solidFill>
              </a:rPr>
              <a:t>*NOTE*: Must be shipped AMBIENT to NCRAD the day sample is drawn. No Friday Draws.</a:t>
            </a:r>
          </a:p>
        </p:txBody>
      </p:sp>
      <p:pic>
        <p:nvPicPr>
          <p:cNvPr id="5" name="Picture 4" descr="C:\Users\abozell\AppData\Local\Microsoft\Windows\Temporary Internet Files\Content.Outlook\J5RTZBIX\photo 2 (8).JPG">
            <a:extLst>
              <a:ext uri="{FF2B5EF4-FFF2-40B4-BE49-F238E27FC236}">
                <a16:creationId xmlns:a16="http://schemas.microsoft.com/office/drawing/2014/main" id="{E48C1724-D4FD-4A43-B097-7D8838ED5BC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33711" r="6079" b="34890"/>
          <a:stretch/>
        </p:blipFill>
        <p:spPr bwMode="auto">
          <a:xfrm rot="5400000">
            <a:off x="4533900" y="2933700"/>
            <a:ext cx="4114800" cy="99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37DA7D-0E0E-44C5-BED4-BE7231DD7776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9" t="27980" r="10577" b="23719"/>
          <a:stretch/>
        </p:blipFill>
        <p:spPr bwMode="auto">
          <a:xfrm rot="5400000">
            <a:off x="7547409" y="2780386"/>
            <a:ext cx="3955182" cy="1456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162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5531" y="101420"/>
            <a:ext cx="124507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+mj-lt"/>
              </a:rPr>
              <a:t>PBMC Preparation (10ml Sodium Heparin Tube x 2)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1080" r="810" b="851"/>
          <a:stretch/>
        </p:blipFill>
        <p:spPr bwMode="auto">
          <a:xfrm>
            <a:off x="1951355" y="762000"/>
            <a:ext cx="828929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6168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C0BA-7ABC-4BEF-A898-166A3DCD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Cryovial Cap Colors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B0898E-810F-4B03-BD60-DCAFDD1EA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423909"/>
              </p:ext>
            </p:extLst>
          </p:nvPr>
        </p:nvGraphicFramePr>
        <p:xfrm>
          <a:off x="3049980" y="1879214"/>
          <a:ext cx="6073024" cy="398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447">
                  <a:extLst>
                    <a:ext uri="{9D8B030D-6E8A-4147-A177-3AD203B41FA5}">
                      <a16:colId xmlns:a16="http://schemas.microsoft.com/office/drawing/2014/main" val="2789298052"/>
                    </a:ext>
                  </a:extLst>
                </a:gridCol>
                <a:gridCol w="2153308">
                  <a:extLst>
                    <a:ext uri="{9D8B030D-6E8A-4147-A177-3AD203B41FA5}">
                      <a16:colId xmlns:a16="http://schemas.microsoft.com/office/drawing/2014/main" val="1152993813"/>
                    </a:ext>
                  </a:extLst>
                </a:gridCol>
                <a:gridCol w="2498269">
                  <a:extLst>
                    <a:ext uri="{9D8B030D-6E8A-4147-A177-3AD203B41FA5}">
                      <a16:colId xmlns:a16="http://schemas.microsoft.com/office/drawing/2014/main" val="3810142267"/>
                    </a:ext>
                  </a:extLst>
                </a:gridCol>
              </a:tblGrid>
              <a:tr h="493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Cap Color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Sample Type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Cap</a:t>
                      </a:r>
                      <a:r>
                        <a:rPr lang="en-US" sz="2400" baseline="0" dirty="0">
                          <a:effectLst/>
                        </a:rPr>
                        <a:t> Image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456037"/>
                  </a:ext>
                </a:extLst>
              </a:tr>
              <a:tr h="9212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81600" algn="l"/>
                        </a:tabLst>
                        <a:defRPr/>
                      </a:pPr>
                      <a:r>
                        <a:rPr lang="en-US" sz="2400" dirty="0">
                          <a:effectLst/>
                        </a:rPr>
                        <a:t>Purple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81600" algn="l"/>
                        </a:tabLst>
                        <a:defRPr/>
                      </a:pPr>
                      <a:r>
                        <a:rPr lang="en-US" sz="2400" dirty="0">
                          <a:effectLst/>
                        </a:rPr>
                        <a:t>Plasma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401253"/>
                  </a:ext>
                </a:extLst>
              </a:tr>
              <a:tr h="821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81600" algn="l"/>
                        </a:tabLst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81600" algn="l"/>
                        </a:tabLst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Residual (Plasma or CSF)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0812619"/>
                  </a:ext>
                </a:extLst>
              </a:tr>
              <a:tr h="877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Clear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Buffy Coat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897586"/>
                  </a:ext>
                </a:extLst>
              </a:tr>
              <a:tr h="875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090182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2D861A1-B815-4966-AEBF-37A2D7D9D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3" t="22470" r="12058" b="69131"/>
          <a:stretch/>
        </p:blipFill>
        <p:spPr bwMode="auto">
          <a:xfrm>
            <a:off x="7617478" y="2514801"/>
            <a:ext cx="690753" cy="678211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D861A1-B815-4966-AEBF-37A2D7D9D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6" t="44937" r="58379" b="47037"/>
          <a:stretch/>
        </p:blipFill>
        <p:spPr bwMode="auto">
          <a:xfrm>
            <a:off x="7617478" y="4186065"/>
            <a:ext cx="690753" cy="70485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EA246A-BFDD-4D1A-B158-0E22EC612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7" t="37891" r="43307" b="53679"/>
          <a:stretch/>
        </p:blipFill>
        <p:spPr bwMode="auto">
          <a:xfrm>
            <a:off x="7596141" y="5053472"/>
            <a:ext cx="733425" cy="708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E0BA0AD-FEF6-46C3-A208-468AC75F0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t="30890" r="58344" b="61491"/>
          <a:stretch/>
        </p:blipFill>
        <p:spPr bwMode="auto">
          <a:xfrm>
            <a:off x="7617478" y="3378576"/>
            <a:ext cx="690753" cy="62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15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8E9A1-083E-4946-8E46-AF29014E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/>
          <a:p>
            <a:pPr algn="ctr"/>
            <a:r>
              <a:rPr lang="en-US" b="1" dirty="0"/>
              <a:t>Plasma Collection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CBB992-0594-4585-815E-FDEE37F8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42" y="2889871"/>
            <a:ext cx="3987115" cy="337912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Create up to: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 7 aliquots (20ml kit) 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 10 aliquots (30ml kit)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20ml kit: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</a:rPr>
              <a:t>Six 1.5ml aliquots in purple caps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</a:rPr>
              <a:t>One residual aliquot in blue cap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30ml kit: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</a:rPr>
              <a:t>Nine 1.5ml aliquots in purple caps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>
                    <a:lumMod val="95000"/>
                  </a:schemeClr>
                </a:solidFill>
              </a:rPr>
              <a:t>One residual aliquot in blue cap</a:t>
            </a:r>
          </a:p>
          <a:p>
            <a:pPr lvl="1"/>
            <a:endParaRPr lang="en-US" sz="17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FE5EB-91BD-448F-8BF9-26B8F5C68D53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" b="2268"/>
          <a:stretch/>
        </p:blipFill>
        <p:spPr bwMode="auto">
          <a:xfrm>
            <a:off x="4324201" y="1885640"/>
            <a:ext cx="817724" cy="3434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27EB7C-B74D-42D4-B748-0BE24194216C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19937" r="16893"/>
          <a:stretch/>
        </p:blipFill>
        <p:spPr bwMode="auto">
          <a:xfrm>
            <a:off x="5610752" y="1885640"/>
            <a:ext cx="1219200" cy="3453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043EE4A2-D7F8-4DB3-BEF0-9EEB78E3904E}"/>
              </a:ext>
            </a:extLst>
          </p:cNvPr>
          <p:cNvSpPr txBox="1"/>
          <p:nvPr/>
        </p:nvSpPr>
        <p:spPr>
          <a:xfrm>
            <a:off x="8550625" y="184062"/>
            <a:ext cx="1350947" cy="369332"/>
          </a:xfrm>
          <a:prstGeom prst="rect">
            <a:avLst/>
          </a:prstGeom>
          <a:noFill/>
          <a:ln w="28575">
            <a:solidFill>
              <a:srgbClr val="4EA8A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20ml Kit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BB0DE8E7-F8AC-4E31-A9B8-065D8012EADF}"/>
              </a:ext>
            </a:extLst>
          </p:cNvPr>
          <p:cNvSpPr txBox="1"/>
          <p:nvPr/>
        </p:nvSpPr>
        <p:spPr>
          <a:xfrm>
            <a:off x="8558246" y="3375423"/>
            <a:ext cx="1350947" cy="369332"/>
          </a:xfrm>
          <a:prstGeom prst="rect">
            <a:avLst/>
          </a:prstGeom>
          <a:noFill/>
          <a:ln w="28575">
            <a:solidFill>
              <a:srgbClr val="4EA8A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0ml Kit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D861A1-B815-4966-AEBF-37A2D7D9D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22143" r="9323" b="39350"/>
          <a:stretch/>
        </p:blipFill>
        <p:spPr bwMode="auto">
          <a:xfrm>
            <a:off x="7851244" y="603767"/>
            <a:ext cx="2749711" cy="264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9EF2F1-E83E-4261-A33D-7227866C0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5" t="20976" r="16119" b="44552"/>
          <a:stretch/>
        </p:blipFill>
        <p:spPr bwMode="auto">
          <a:xfrm>
            <a:off x="7851244" y="3839800"/>
            <a:ext cx="2764953" cy="26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94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791D-D000-4FA7-AF5B-B4F2428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Buffy Coat Collection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66AEE-9AA6-49F5-8E07-363FC4CD5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2926080"/>
            <a:ext cx="3348681" cy="337912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Expected to have a reddish color from the RBCs.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Be sure to only place the buffy coat from one EDTA tube into each cryovial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Create up to: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 2 buffy coats (20ml kit) 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bg1"/>
                </a:solidFill>
              </a:rPr>
              <a:t> 3 buffy coats (30ml kit)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49E506-4CF7-40AB-BCDD-423C5DE4D54B}"/>
              </a:ext>
            </a:extLst>
          </p:cNvPr>
          <p:cNvGrpSpPr/>
          <p:nvPr/>
        </p:nvGrpSpPr>
        <p:grpSpPr>
          <a:xfrm>
            <a:off x="5214025" y="3663706"/>
            <a:ext cx="4619814" cy="2641498"/>
            <a:chOff x="5214025" y="3663706"/>
            <a:chExt cx="4619814" cy="2641498"/>
          </a:xfrm>
        </p:grpSpPr>
        <p:pic>
          <p:nvPicPr>
            <p:cNvPr id="7" name="Picture 6" descr="RDA, pipetting buffy coat c disposable, cropped">
              <a:extLst>
                <a:ext uri="{FF2B5EF4-FFF2-40B4-BE49-F238E27FC236}">
                  <a16:creationId xmlns:a16="http://schemas.microsoft.com/office/drawing/2014/main" id="{DA798DF7-A07A-4DD6-BC9C-165DF7A411A0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025" y="3663706"/>
              <a:ext cx="2134973" cy="26414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ight Arrow 8">
              <a:extLst>
                <a:ext uri="{FF2B5EF4-FFF2-40B4-BE49-F238E27FC236}">
                  <a16:creationId xmlns:a16="http://schemas.microsoft.com/office/drawing/2014/main" id="{44452077-4616-494C-8F59-4C7064BB650A}"/>
                </a:ext>
              </a:extLst>
            </p:cNvPr>
            <p:cNvSpPr>
              <a:spLocks/>
            </p:cNvSpPr>
            <p:nvPr/>
          </p:nvSpPr>
          <p:spPr>
            <a:xfrm>
              <a:off x="7247106" y="4842765"/>
              <a:ext cx="1510038" cy="495095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12904E-7FE7-4D6E-BFEA-556848713A2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0319" y="4366985"/>
              <a:ext cx="903520" cy="144665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E7EAD6-8A68-4068-8F62-383D724AFC57}"/>
              </a:ext>
            </a:extLst>
          </p:cNvPr>
          <p:cNvGrpSpPr/>
          <p:nvPr/>
        </p:nvGrpSpPr>
        <p:grpSpPr>
          <a:xfrm>
            <a:off x="5568152" y="496745"/>
            <a:ext cx="4371521" cy="2902896"/>
            <a:chOff x="5568152" y="496745"/>
            <a:chExt cx="4371521" cy="29028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654AED-E588-44F8-AE2E-15048710071D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45" b="2268"/>
            <a:stretch/>
          </p:blipFill>
          <p:spPr bwMode="auto">
            <a:xfrm>
              <a:off x="8045734" y="496745"/>
              <a:ext cx="1893939" cy="29028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2C839DC2-1D0E-4F3F-83EB-487C534E90F6}"/>
                </a:ext>
              </a:extLst>
            </p:cNvPr>
            <p:cNvSpPr>
              <a:spLocks/>
            </p:cNvSpPr>
            <p:nvPr/>
          </p:nvSpPr>
          <p:spPr>
            <a:xfrm>
              <a:off x="7035282" y="594359"/>
              <a:ext cx="1437261" cy="495095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620E6494-872F-48BB-9758-17FA38B3D7DE}"/>
                </a:ext>
              </a:extLst>
            </p:cNvPr>
            <p:cNvSpPr txBox="1"/>
            <p:nvPr/>
          </p:nvSpPr>
          <p:spPr>
            <a:xfrm>
              <a:off x="5568152" y="657240"/>
              <a:ext cx="1350947" cy="369332"/>
            </a:xfrm>
            <a:prstGeom prst="rect">
              <a:avLst/>
            </a:prstGeom>
            <a:noFill/>
            <a:ln w="28575">
              <a:solidFill>
                <a:srgbClr val="4EA8A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Buffy Coat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138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2A1376D-3B93-4E5E-BA4E-F9CBF197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2" y="286603"/>
            <a:ext cx="11516496" cy="1450757"/>
          </a:xfrm>
        </p:spPr>
        <p:txBody>
          <a:bodyPr anchor="t">
            <a:normAutofit/>
          </a:bodyPr>
          <a:lstStyle/>
          <a:p>
            <a:r>
              <a:rPr lang="en-US" sz="3200" b="1" spc="0" dirty="0"/>
              <a:t>Plasma/Buffy Coat Collection and Processing: 20 ml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624C4-C7DC-4331-8700-5E243F29B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49" y="1366934"/>
            <a:ext cx="963803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432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2A1376D-3B93-4E5E-BA4E-F9CBF197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2" y="286603"/>
            <a:ext cx="11516496" cy="1450757"/>
          </a:xfrm>
        </p:spPr>
        <p:txBody>
          <a:bodyPr anchor="t">
            <a:normAutofit/>
          </a:bodyPr>
          <a:lstStyle/>
          <a:p>
            <a:r>
              <a:rPr lang="en-US" sz="3200" b="1" spc="0" dirty="0"/>
              <a:t>Plasma/Buffy Coat Collection and Processing: 30 ml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FA65B-81C3-41B5-89A8-F00D38619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/>
          <a:stretch/>
        </p:blipFill>
        <p:spPr bwMode="auto">
          <a:xfrm>
            <a:off x="755780" y="1212980"/>
            <a:ext cx="10487608" cy="4229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7148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8E9A1-083E-4946-8E46-AF29014E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/>
          <a:p>
            <a:pPr algn="ctr"/>
            <a:r>
              <a:rPr lang="en-US" b="1"/>
              <a:t>CSF Collection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CBB992-0594-4585-815E-FDEE37F8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42" y="2889871"/>
            <a:ext cx="3987115" cy="337912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/>
              <a:t>Create up to: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bg1"/>
                </a:solidFill>
              </a:rPr>
              <a:t>14 aliquots</a:t>
            </a:r>
            <a:endParaRPr lang="en-US" sz="3600">
              <a:solidFill>
                <a:schemeClr val="bg1">
                  <a:lumMod val="95000"/>
                </a:schemeClr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</a:rPr>
              <a:t>13 1.5ml aliquots in orange caps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</a:rPr>
              <a:t>1 residual aliquot in blue cap</a:t>
            </a:r>
          </a:p>
          <a:p>
            <a:pPr lvl="1"/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F7DAA-80A6-41B6-A666-F9AE355A7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21528" r="8572" b="37616"/>
          <a:stretch/>
        </p:blipFill>
        <p:spPr bwMode="auto">
          <a:xfrm>
            <a:off x="6096000" y="1532106"/>
            <a:ext cx="4018938" cy="3793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3205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2F38B9-4B06-48CC-AA61-AEC9BB4A2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" t="1050" r="825" b="1498"/>
          <a:stretch/>
        </p:blipFill>
        <p:spPr>
          <a:xfrm>
            <a:off x="0" y="116732"/>
            <a:ext cx="12192000" cy="63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EC1662-CF1F-4DB0-A6B0-67764B02C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Packaging Sample Shipments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6EBFD8-E0B8-4CF5-B9C8-734A5A68D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0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6AF12C-76EE-4026-A05C-C79DC1D4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Globally Unique Identifier (GUID)</a:t>
            </a:r>
            <a:endParaRPr lang="en-US" dirty="0"/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6C91EDF4-D553-49A1-B555-69B393BC2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22159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967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ED2C-2639-4AEC-9889-BD5C5E64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Sample Shipment Summary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2C54B88-C928-40F6-A148-A587BDD0A5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106033"/>
              </p:ext>
            </p:extLst>
          </p:nvPr>
        </p:nvGraphicFramePr>
        <p:xfrm>
          <a:off x="189471" y="2232660"/>
          <a:ext cx="1181305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286">
                  <a:extLst>
                    <a:ext uri="{9D8B030D-6E8A-4147-A177-3AD203B41FA5}">
                      <a16:colId xmlns:a16="http://schemas.microsoft.com/office/drawing/2014/main" val="274420544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74624123"/>
                    </a:ext>
                  </a:extLst>
                </a:gridCol>
                <a:gridCol w="1622854">
                  <a:extLst>
                    <a:ext uri="{9D8B030D-6E8A-4147-A177-3AD203B41FA5}">
                      <a16:colId xmlns:a16="http://schemas.microsoft.com/office/drawing/2014/main" val="3941498961"/>
                    </a:ext>
                  </a:extLst>
                </a:gridCol>
                <a:gridCol w="2702011">
                  <a:extLst>
                    <a:ext uri="{9D8B030D-6E8A-4147-A177-3AD203B41FA5}">
                      <a16:colId xmlns:a16="http://schemas.microsoft.com/office/drawing/2014/main" val="16971081"/>
                    </a:ext>
                  </a:extLst>
                </a:gridCol>
                <a:gridCol w="1664043">
                  <a:extLst>
                    <a:ext uri="{9D8B030D-6E8A-4147-A177-3AD203B41FA5}">
                      <a16:colId xmlns:a16="http://schemas.microsoft.com/office/drawing/2014/main" val="4291937674"/>
                    </a:ext>
                  </a:extLst>
                </a:gridCol>
                <a:gridCol w="1581664">
                  <a:extLst>
                    <a:ext uri="{9D8B030D-6E8A-4147-A177-3AD203B41FA5}">
                      <a16:colId xmlns:a16="http://schemas.microsoft.com/office/drawing/2014/main" val="2518787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Collection 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Drawn 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Specimen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Aliquot 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Number of Aliquots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Shipping Temperature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768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Sodium Heparin (Green-Top) Blood Collection Tubes (10 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Each visit</a:t>
                      </a:r>
                    </a:p>
                  </a:txBody>
                  <a:tcPr anchor="ctr">
                    <a:solidFill>
                      <a:srgbClr val="DFD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Whole Blood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Ambient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38503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or 3 EDTA (Purple-Top) Blood Collection Tubes (10 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Each 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Plasma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ml plasma aliquots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Frozen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5622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Each visit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Buffy Coat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~1.0 ml buffy coat aliquots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3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Frozen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0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Sterile Container</a:t>
                      </a:r>
                    </a:p>
                  </a:txBody>
                  <a:tcPr anchor="ctr">
                    <a:solidFill>
                      <a:srgbClr val="DFD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Each visit</a:t>
                      </a:r>
                    </a:p>
                  </a:txBody>
                  <a:tcPr anchor="ctr">
                    <a:solidFill>
                      <a:srgbClr val="DFD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CSF</a:t>
                      </a:r>
                    </a:p>
                  </a:txBody>
                  <a:tcPr anchor="ctr">
                    <a:solidFill>
                      <a:srgbClr val="DFD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ml CSF aliquots</a:t>
                      </a:r>
                    </a:p>
                  </a:txBody>
                  <a:tcPr anchor="ctr">
                    <a:solidFill>
                      <a:srgbClr val="DFD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14</a:t>
                      </a:r>
                    </a:p>
                  </a:txBody>
                  <a:tcPr anchor="ctr">
                    <a:solidFill>
                      <a:srgbClr val="DFD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Frozen</a:t>
                      </a:r>
                    </a:p>
                  </a:txBody>
                  <a:tcPr anchor="ctr">
                    <a:solidFill>
                      <a:srgbClr val="DFD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97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34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7A26-CA44-4B7E-91FF-058241E7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3200400" cy="22860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Ambient Shipment Packaging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85A84E-992F-4557-8A98-2909663E3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914934"/>
              </p:ext>
            </p:extLst>
          </p:nvPr>
        </p:nvGraphicFramePr>
        <p:xfrm>
          <a:off x="4412370" y="439282"/>
          <a:ext cx="7631349" cy="597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348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73465" y="1437115"/>
            <a:ext cx="4919662" cy="33083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Place the ambient PBMC tubes in the absorbent slots and biohazard bag.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Place the bag inside the small shipping box, and then set the refrigerant pack on top of 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Place small shipping box within a provided UPS Laboratory Pak, seal, and place UPS label on outside of package.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3274" y="507617"/>
            <a:ext cx="7388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Ambient Shipment Packaging</a:t>
            </a:r>
            <a:endParaRPr lang="en-US" sz="3200" dirty="0"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7020" r="9648" b="37396"/>
          <a:stretch/>
        </p:blipFill>
        <p:spPr bwMode="auto">
          <a:xfrm>
            <a:off x="1049184" y="1437115"/>
            <a:ext cx="1676400" cy="175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49694" r="2601" b="4605"/>
          <a:stretch/>
        </p:blipFill>
        <p:spPr bwMode="auto">
          <a:xfrm>
            <a:off x="3964555" y="1437115"/>
            <a:ext cx="2184400" cy="1448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 r="2721" b="2209"/>
          <a:stretch/>
        </p:blipFill>
        <p:spPr bwMode="auto">
          <a:xfrm>
            <a:off x="4041923" y="3806275"/>
            <a:ext cx="2173514" cy="1405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Arrow 11"/>
          <p:cNvSpPr/>
          <p:nvPr/>
        </p:nvSpPr>
        <p:spPr>
          <a:xfrm rot="10800000">
            <a:off x="2835343" y="1992884"/>
            <a:ext cx="1019453" cy="639861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0810" y="4977966"/>
            <a:ext cx="374612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*Gel packs must be put in a freezer at minimum the night before shipping.</a:t>
            </a:r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2" y="3394187"/>
            <a:ext cx="2990324" cy="2230110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 rot="16200000">
            <a:off x="4618953" y="3011841"/>
            <a:ext cx="1019453" cy="639861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210891" y="4189310"/>
            <a:ext cx="1019453" cy="639861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2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7A26-CA44-4B7E-91FF-058241E7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3200400" cy="22860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Frozen Shipment Packaging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85A84E-992F-4557-8A98-2909663E3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429980"/>
              </p:ext>
            </p:extLst>
          </p:nvPr>
        </p:nvGraphicFramePr>
        <p:xfrm>
          <a:off x="4412370" y="439282"/>
          <a:ext cx="7631349" cy="597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725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6AAA1F-1E7F-48A6-BBB9-023EB10C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 algn="ctr"/>
            <a:r>
              <a:rPr lang="en-US" b="1" spc="0" dirty="0"/>
              <a:t>Frozen Shipment Packaging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95871DB-B0D8-4B5A-92A2-6A82CA1630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79" y="731520"/>
            <a:ext cx="3627882" cy="5257800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C2CB9-0005-4AEB-850F-8A9ED089E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Use the biohazard bag to package the 25-Slot cryobox</a:t>
            </a:r>
          </a:p>
        </p:txBody>
      </p:sp>
    </p:spTree>
    <p:extLst>
      <p:ext uri="{BB962C8B-B14F-4D97-AF65-F5344CB8AC3E}">
        <p14:creationId xmlns:p14="http://schemas.microsoft.com/office/powerpoint/2010/main" val="1591141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43D1-CEF8-41F6-A23A-B5EFE148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200400" cy="2286000"/>
          </a:xfrm>
        </p:spPr>
        <p:txBody>
          <a:bodyPr anchor="b">
            <a:normAutofit/>
          </a:bodyPr>
          <a:lstStyle/>
          <a:p>
            <a:pPr algn="ctr"/>
            <a:r>
              <a:rPr lang="en-US" b="1" spc="0" dirty="0"/>
              <a:t>Frozen Shipment Packaging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146E12-276A-4D9F-84F8-84F62FD3A0C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r="6905"/>
          <a:stretch/>
        </p:blipFill>
        <p:spPr bwMode="auto">
          <a:xfrm>
            <a:off x="4825313" y="594359"/>
            <a:ext cx="7193692" cy="5825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431F2-3A6A-41FC-82DE-22C2987C8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364794"/>
            <a:ext cx="3200400" cy="414301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Place 2-3 inches of dry ice in the bottom of the Styrofoam shipping container, then insert the cryoboxes laying upright.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Fully cover the cryoboxes with about 2 inches of dry ice in the provided shipper.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Each Styrofoam shipper must contain about 45 lbs (20 kg) of dry ice.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Fill shipper to the top with dry ice!</a:t>
            </a:r>
          </a:p>
        </p:txBody>
      </p:sp>
    </p:spTree>
    <p:extLst>
      <p:ext uri="{BB962C8B-B14F-4D97-AF65-F5344CB8AC3E}">
        <p14:creationId xmlns:p14="http://schemas.microsoft.com/office/powerpoint/2010/main" val="2409344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7547-BAB5-4382-ABD2-A1658EC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spc="0" dirty="0">
                <a:solidFill>
                  <a:schemeClr val="bg1"/>
                </a:solidFill>
              </a:rPr>
              <a:t>Frozen Shipping – Dry Ice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C57D8-C2BC-4BDF-8FD7-B308B7819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Dry Ice label should not be covered with other stickers and must be completed or the shipping carrier will reject/return your package!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11D1B7CF-6A38-4224-BC3F-8450900AC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47" t="7815" r="6807" b="11660"/>
          <a:stretch/>
        </p:blipFill>
        <p:spPr>
          <a:xfrm>
            <a:off x="5463646" y="1803726"/>
            <a:ext cx="5166783" cy="3114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957F9-7C50-4983-B0F9-76FDFB157D85}"/>
              </a:ext>
            </a:extLst>
          </p:cNvPr>
          <p:cNvSpPr txBox="1"/>
          <p:nvPr/>
        </p:nvSpPr>
        <p:spPr>
          <a:xfrm>
            <a:off x="6820035" y="4148569"/>
            <a:ext cx="6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A2DA7-AA86-4E6F-BF30-48F74959AA46}"/>
              </a:ext>
            </a:extLst>
          </p:cNvPr>
          <p:cNvSpPr txBox="1"/>
          <p:nvPr/>
        </p:nvSpPr>
        <p:spPr>
          <a:xfrm>
            <a:off x="4147965" y="3726759"/>
            <a:ext cx="116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409895-18A2-44CD-A2A4-94D059ED1AFB}"/>
              </a:ext>
            </a:extLst>
          </p:cNvPr>
          <p:cNvCxnSpPr>
            <a:cxnSpLocks/>
          </p:cNvCxnSpPr>
          <p:nvPr/>
        </p:nvCxnSpPr>
        <p:spPr>
          <a:xfrm flipV="1">
            <a:off x="5371966" y="4265370"/>
            <a:ext cx="1564293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948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EC1662-CF1F-4DB0-A6B0-67764B02C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Creating Airbills/Scheduling Pickups</a:t>
            </a:r>
            <a:endParaRPr lang="en-US" sz="7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6EBFD8-E0B8-4CF5-B9C8-734A5A68D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22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D3CB-7A43-44B6-908A-8E2471DA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7" y="2286000"/>
            <a:ext cx="3200400" cy="2286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UPS ShipExec</a:t>
            </a:r>
            <a:r>
              <a:rPr lang="en-US" baseline="30000" dirty="0"/>
              <a:t>TM</a:t>
            </a:r>
            <a:r>
              <a:rPr lang="en-US" dirty="0"/>
              <a:t> Thin Client Website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19A43AD7-BF43-41B2-9059-C7D17FBF1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146475"/>
              </p:ext>
            </p:extLst>
          </p:nvPr>
        </p:nvGraphicFramePr>
        <p:xfrm>
          <a:off x="4995153" y="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CA33936-E41E-45DE-96FC-2C739626E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485" y="4772025"/>
            <a:ext cx="4238625" cy="485775"/>
          </a:xfrm>
          <a:prstGeom prst="rect">
            <a:avLst/>
          </a:prstGeom>
        </p:spPr>
      </p:pic>
      <p:sp>
        <p:nvSpPr>
          <p:cNvPr id="8" name="Down Arrow 5">
            <a:extLst>
              <a:ext uri="{FF2B5EF4-FFF2-40B4-BE49-F238E27FC236}">
                <a16:creationId xmlns:a16="http://schemas.microsoft.com/office/drawing/2014/main" id="{B2A5BF2A-B3B6-4017-BE74-FB863ADF54AC}"/>
              </a:ext>
            </a:extLst>
          </p:cNvPr>
          <p:cNvSpPr/>
          <p:nvPr/>
        </p:nvSpPr>
        <p:spPr>
          <a:xfrm rot="10800000">
            <a:off x="7821133" y="5132000"/>
            <a:ext cx="820730" cy="1150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81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27E4FAD-0648-41DD-9AE1-5C0AC9F4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dirty="0"/>
              <a:t>Finding Your Contact Information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C5D96A-8C6C-469B-8973-FDB988713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 the right side of the screen, choose the name of your study from the “Study Group” drop down menu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i="1" dirty="0"/>
              <a:t>This step </a:t>
            </a:r>
            <a:r>
              <a:rPr lang="en-US" sz="2000" i="1" u="sng" dirty="0"/>
              <a:t>must</a:t>
            </a:r>
            <a:r>
              <a:rPr lang="en-US" sz="2000" i="1" dirty="0"/>
              <a:t> be done 1</a:t>
            </a:r>
            <a:r>
              <a:rPr lang="en-US" sz="2000" i="1" baseline="30000" dirty="0"/>
              <a:t>st</a:t>
            </a:r>
            <a:endParaRPr lang="en-US" sz="2000" i="1" dirty="0"/>
          </a:p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4C81A08-8B54-45CF-BCB6-1B2AEAE87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 the left side of the screen, Click on the magnifying glass icon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74995D-1F05-489A-8BA5-E3DE81427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" r="1043" b="1"/>
          <a:stretch/>
        </p:blipFill>
        <p:spPr>
          <a:xfrm>
            <a:off x="755143" y="4021738"/>
            <a:ext cx="4992114" cy="1450757"/>
          </a:xfrm>
          <a:prstGeom prst="rect">
            <a:avLst/>
          </a:prstGeom>
        </p:spPr>
      </p:pic>
      <p:sp>
        <p:nvSpPr>
          <p:cNvPr id="10" name="Down Arrow 5">
            <a:extLst>
              <a:ext uri="{FF2B5EF4-FFF2-40B4-BE49-F238E27FC236}">
                <a16:creationId xmlns:a16="http://schemas.microsoft.com/office/drawing/2014/main" id="{153388B2-E4B6-480F-B4F3-54A9C874B5D8}"/>
              </a:ext>
            </a:extLst>
          </p:cNvPr>
          <p:cNvSpPr/>
          <p:nvPr/>
        </p:nvSpPr>
        <p:spPr>
          <a:xfrm>
            <a:off x="4661706" y="2725714"/>
            <a:ext cx="298933" cy="1655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478C06-7024-447D-B3F2-4A1C8C0DB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986" y="2996119"/>
            <a:ext cx="5743928" cy="3299229"/>
          </a:xfrm>
          <a:prstGeom prst="rect">
            <a:avLst/>
          </a:prstGeom>
        </p:spPr>
      </p:pic>
      <p:sp>
        <p:nvSpPr>
          <p:cNvPr id="14" name="Down Arrow 5">
            <a:extLst>
              <a:ext uri="{FF2B5EF4-FFF2-40B4-BE49-F238E27FC236}">
                <a16:creationId xmlns:a16="http://schemas.microsoft.com/office/drawing/2014/main" id="{4C4769E4-7A18-4616-851E-633E1C13CC5A}"/>
              </a:ext>
            </a:extLst>
          </p:cNvPr>
          <p:cNvSpPr/>
          <p:nvPr/>
        </p:nvSpPr>
        <p:spPr>
          <a:xfrm>
            <a:off x="6461684" y="2536278"/>
            <a:ext cx="298933" cy="975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8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8252-8894-4948-A19D-30102710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Globally Unique Identifier (GUID)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E1182-FA89-44D8-9C59-F39F6ABC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2028614"/>
            <a:ext cx="10652760" cy="40233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an account: </a:t>
            </a:r>
            <a:r>
              <a:rPr lang="en-US" u="sng" dirty="0">
                <a:hlinkClick r:id="rId2"/>
              </a:rPr>
              <a:t>https://bricsguid.nia.nih.gov/portal/jsp/login.jsp</a:t>
            </a:r>
            <a:endParaRPr lang="en-US" u="sng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you have an account, go to the GUID Tool – Create GUID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open the ‘Launch GUID Tool’ you will need to have Java installed on your device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the GUID Tool is open, you will need all of the following information (ADCFB MOP Appendix A): </a:t>
            </a:r>
          </a:p>
          <a:p>
            <a:pPr marL="857250" lvl="1" indent="-182563"/>
            <a:r>
              <a:rPr lang="en-US" dirty="0"/>
              <a:t>Complete legal given (first)name of participant at </a:t>
            </a:r>
            <a:r>
              <a:rPr lang="en-US" b="1" dirty="0"/>
              <a:t>birth</a:t>
            </a:r>
          </a:p>
          <a:p>
            <a:pPr marL="857250" lvl="1" indent="-182563"/>
            <a:r>
              <a:rPr lang="en-US" dirty="0"/>
              <a:t>The participant’s middle name, if applicable</a:t>
            </a:r>
          </a:p>
          <a:p>
            <a:pPr marL="857250" lvl="1" indent="-182563"/>
            <a:r>
              <a:rPr lang="en-US" dirty="0"/>
              <a:t>Complete legal family (last) name of subject at </a:t>
            </a:r>
            <a:r>
              <a:rPr lang="en-US" b="1" dirty="0"/>
              <a:t>birth</a:t>
            </a:r>
            <a:endParaRPr lang="en-US" dirty="0"/>
          </a:p>
          <a:p>
            <a:pPr marL="857250" lvl="1" indent="-182563"/>
            <a:r>
              <a:rPr lang="en-US" dirty="0"/>
              <a:t>Day of birth</a:t>
            </a:r>
          </a:p>
          <a:p>
            <a:pPr marL="857250" lvl="1" indent="-182563"/>
            <a:r>
              <a:rPr lang="en-US" dirty="0"/>
              <a:t>Month of birth</a:t>
            </a:r>
          </a:p>
          <a:p>
            <a:pPr marL="857250" lvl="1" indent="-182563"/>
            <a:r>
              <a:rPr lang="en-US" dirty="0"/>
              <a:t>Year of birth</a:t>
            </a:r>
          </a:p>
          <a:p>
            <a:pPr marL="857250" lvl="1" indent="-182563"/>
            <a:r>
              <a:rPr lang="en-US" dirty="0"/>
              <a:t>Name of city/municipality in which subject was born</a:t>
            </a:r>
          </a:p>
          <a:p>
            <a:pPr marL="857250" lvl="1" indent="-182563"/>
            <a:r>
              <a:rPr lang="en-US" dirty="0"/>
              <a:t>Country of birth</a:t>
            </a:r>
          </a:p>
        </p:txBody>
      </p:sp>
    </p:spTree>
    <p:extLst>
      <p:ext uri="{BB962C8B-B14F-4D97-AF65-F5344CB8AC3E}">
        <p14:creationId xmlns:p14="http://schemas.microsoft.com/office/powerpoint/2010/main" val="321602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55B715-5AAF-45AA-8D3C-4F650BBB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Your Contact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8F0A4-6A45-42AF-AC41-1DCA832FFE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On the right side of the screen, a list of all the site addresses within the study you selected should populate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User can filter the search for their address further by filling in the “Company”, “Contact”, or “Address 1” fields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Hit “Search” when ready.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Once you have found your site address, click on the “Select” button to the left of the address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If any information needs to be updated, please reach out to the NCRAD Coordinator of your study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95275A-C3DC-4BA7-A7A9-1976B596AB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807"/>
          <a:stretch/>
        </p:blipFill>
        <p:spPr>
          <a:xfrm>
            <a:off x="6313251" y="1780862"/>
            <a:ext cx="5807412" cy="4503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525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0B39-EB8B-420A-97AA-C043E280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Verify Information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80FF13-6727-4AC5-9004-A0125605FD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42000" y="2811293"/>
            <a:ext cx="11908000" cy="3453319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CBB084A-B2D6-42F6-8B47-79AFE3F56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502" y="1845735"/>
            <a:ext cx="995917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Please verify that both the shipping information AND study reference are correct for this shipment</a:t>
            </a:r>
          </a:p>
        </p:txBody>
      </p:sp>
    </p:spTree>
    <p:extLst>
      <p:ext uri="{BB962C8B-B14F-4D97-AF65-F5344CB8AC3E}">
        <p14:creationId xmlns:p14="http://schemas.microsoft.com/office/powerpoint/2010/main" val="2811936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8F3B-1555-4EA1-8BF5-3E55E2DA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Entering Shipment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3D600-255F-4EBC-B238-5BB17D81F9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Ambient shipments</a:t>
            </a:r>
          </a:p>
          <a:p>
            <a:pPr marL="458788" lvl="1" indent="-231775">
              <a:buFont typeface="Arial" panose="020B0604020202020204" pitchFamily="34" charset="0"/>
              <a:buChar char="•"/>
            </a:pPr>
            <a:r>
              <a:rPr lang="en-US" dirty="0"/>
              <a:t>Enter the total weight of your package in the “Weight” field, leave the “Dry Ice Weight” field empty!</a:t>
            </a:r>
            <a:endParaRPr lang="en-US" i="1" dirty="0"/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200" dirty="0"/>
              <a:t>Frozen shipments</a:t>
            </a:r>
          </a:p>
          <a:p>
            <a:pPr marL="458788" lvl="2" indent="-173038">
              <a:buFont typeface="Arial" panose="020B0604020202020204" pitchFamily="34" charset="0"/>
              <a:buChar char="•"/>
            </a:pPr>
            <a:r>
              <a:rPr lang="en-US" sz="1800" dirty="0"/>
              <a:t>Enter the total weight of your package in the “Weight” field</a:t>
            </a:r>
          </a:p>
          <a:p>
            <a:pPr marL="458788" lvl="2" indent="-173038">
              <a:buFont typeface="Arial" panose="020B0604020202020204" pitchFamily="34" charset="0"/>
              <a:buChar char="•"/>
            </a:pPr>
            <a:r>
              <a:rPr lang="en-US" sz="1800" dirty="0"/>
              <a:t>Enter the dry ice weight in the “Dry Ice Weight” field</a:t>
            </a:r>
          </a:p>
          <a:p>
            <a:pPr marL="641668" lvl="3" indent="-173038">
              <a:buFont typeface="Arial" panose="020B0604020202020204" pitchFamily="34" charset="0"/>
              <a:buChar char="•"/>
            </a:pPr>
            <a:r>
              <a:rPr lang="en-US" sz="1800" dirty="0"/>
              <a:t>The “Dry Ice Weight” field cannot be higher than the “Weight” field (will receive an error message)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E80976-4B8F-412F-A9D3-57C7135444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492" r="1043" b="1"/>
          <a:stretch/>
        </p:blipFill>
        <p:spPr>
          <a:xfrm>
            <a:off x="6237693" y="2576936"/>
            <a:ext cx="5864051" cy="17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BB29-46A7-4BD4-91A7-DD95D3B7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Need to request UPS Pickup?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70A56-E78E-4259-B72C-1625DF8C67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Click on the “Pickup Request” button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Fill out all fields for the pickup request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Enter in the “Earliest Time Ready” and “Latest Time Ready” in 24-hour format</a:t>
            </a:r>
          </a:p>
          <a:p>
            <a:pPr marL="519621" lvl="1" indent="-227013">
              <a:buFont typeface="Arial" panose="020B0604020202020204" pitchFamily="34" charset="0"/>
              <a:buChar char="•"/>
            </a:pPr>
            <a:r>
              <a:rPr lang="en-US" sz="2000" dirty="0"/>
              <a:t>Users must schedule pickup minimum 1 hour before “Earliest Time Ready”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Choose a name and number that is the best to contact if the UPS driver has questions related to picking up your package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Entering the Room Number and Floor will help the UPS driver locate your package</a:t>
            </a:r>
          </a:p>
          <a:p>
            <a:pPr marL="519621" lvl="1" indent="-227013">
              <a:buFont typeface="Arial" panose="020B0604020202020204" pitchFamily="34" charset="0"/>
              <a:buChar char="•"/>
            </a:pPr>
            <a:r>
              <a:rPr lang="en-US" sz="2000" dirty="0"/>
              <a:t>Room number field is free text</a:t>
            </a:r>
          </a:p>
          <a:p>
            <a:pPr marL="519621" lvl="1" indent="-227013">
              <a:buFont typeface="Arial" panose="020B0604020202020204" pitchFamily="34" charset="0"/>
              <a:buChar char="•"/>
            </a:pPr>
            <a:r>
              <a:rPr lang="en-US" sz="2000" dirty="0"/>
              <a:t>Floor field is numerical only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200" dirty="0"/>
              <a:t>Hit “Save” when done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D8723-AF2E-433F-BFC5-664F2F019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" r="1043" b="1"/>
          <a:stretch/>
        </p:blipFill>
        <p:spPr>
          <a:xfrm>
            <a:off x="6009489" y="1791547"/>
            <a:ext cx="5365033" cy="1559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60215-FC83-48E0-9EE3-D7AB424F1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179" y="3404865"/>
            <a:ext cx="3823655" cy="26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67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0C88-E90C-4851-8318-E4E58F7E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Shipping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062E-3DC5-4679-8A41-6E55B6F0E1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all fields in “Ship From” and “Shipment Information” fields are completed, and pickup request is completed (if necessary), click Ship in the bottom right corner of the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22BE2-28DA-4F4B-962A-C91FD9667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8" t="87731"/>
          <a:stretch/>
        </p:blipFill>
        <p:spPr>
          <a:xfrm>
            <a:off x="8043577" y="2776820"/>
            <a:ext cx="2444415" cy="1462651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C5837230-1B96-45A6-B918-0355BB037573}"/>
              </a:ext>
            </a:extLst>
          </p:cNvPr>
          <p:cNvSpPr/>
          <p:nvPr/>
        </p:nvSpPr>
        <p:spPr>
          <a:xfrm>
            <a:off x="9426326" y="2392104"/>
            <a:ext cx="820730" cy="1150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46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0FF1-61EC-4AC4-B40A-02B197B0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Accessing Airbill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FD013D-42C4-449B-9738-22F51F2C1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/>
          <a:lstStyle/>
          <a:p>
            <a:pPr algn="ctr"/>
            <a:r>
              <a:rPr lang="en-US" b="1" dirty="0"/>
              <a:t>Shipment Receipt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3ADFFF1-F241-4308-93DA-1D88B91FA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/>
          <a:lstStyle/>
          <a:p>
            <a:pPr algn="ctr"/>
            <a:r>
              <a:rPr lang="en-US" b="1" dirty="0"/>
              <a:t>Airbill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8A9CB4B-6657-4E90-A914-CB9317789C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2" y="2582334"/>
            <a:ext cx="4938712" cy="2603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7AE662A-2800-4941-8D16-972B03FC16BD}"/>
              </a:ext>
            </a:extLst>
          </p:cNvPr>
          <p:cNvSpPr/>
          <p:nvPr/>
        </p:nvSpPr>
        <p:spPr>
          <a:xfrm>
            <a:off x="4222470" y="2835918"/>
            <a:ext cx="1395567" cy="3950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B26645D-6F4B-4CEB-8824-701D0E1214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24502" y="2582863"/>
            <a:ext cx="2524596" cy="337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D6BAC9-192E-4E4B-BB08-9A3C8A374436}"/>
              </a:ext>
            </a:extLst>
          </p:cNvPr>
          <p:cNvSpPr/>
          <p:nvPr/>
        </p:nvSpPr>
        <p:spPr>
          <a:xfrm>
            <a:off x="1096962" y="5291908"/>
            <a:ext cx="49990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Check Pickup Status by going to UPS.com, click on the Shipping, select Schedule a Pickup, and look on the right side of screen to click on “Pickup Request Status”. Enter in the Pickup No. listed on receipt into PRN field and submit</a:t>
            </a:r>
          </a:p>
        </p:txBody>
      </p:sp>
    </p:spTree>
    <p:extLst>
      <p:ext uri="{BB962C8B-B14F-4D97-AF65-F5344CB8AC3E}">
        <p14:creationId xmlns:p14="http://schemas.microsoft.com/office/powerpoint/2010/main" val="2120767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940DA4-0979-4253-A792-FD5BCDB1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Accessing Airbill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A6E862-B817-4C4B-847C-6DE31B071B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Print out the UPS air waybill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Fold the UPS air waybill and slide it inside the plastic UPS sleeve (NCRAD will provide these in kit requests)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Peel the back off the plastic UPS sleeve and stick the sleeve to your package, making sure it is laying as flat as possible along the surface of the package.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7FC42C7-3358-4730-B452-5095B648A0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3669" y="1846263"/>
            <a:ext cx="3006263" cy="4022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796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B741-7938-4128-A664-FC4B9A62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Reprint Airbills/Voiding Shipments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A9178-784D-4987-A3C8-6BA2D2A85D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reprint airbill or void a shipment, click “History” at the top of the ShipExec Thin Client portal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your shipment doesn’t automatically pop up, enter in the date of shipment and then click “Search”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86ABE-385A-4056-896A-41F40AFF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104" y="1737360"/>
            <a:ext cx="2990969" cy="350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49C026-D2E4-4D5B-8229-DDFF6A6DF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104" y="2695451"/>
            <a:ext cx="3276789" cy="3945800"/>
          </a:xfrm>
          <a:prstGeom prst="rect">
            <a:avLst/>
          </a:prstGeom>
        </p:spPr>
      </p:pic>
      <p:sp>
        <p:nvSpPr>
          <p:cNvPr id="7" name="Down Arrow 5">
            <a:extLst>
              <a:ext uri="{FF2B5EF4-FFF2-40B4-BE49-F238E27FC236}">
                <a16:creationId xmlns:a16="http://schemas.microsoft.com/office/drawing/2014/main" id="{642ECCA7-A427-4A4F-A2CD-8E82EB9F0ACB}"/>
              </a:ext>
            </a:extLst>
          </p:cNvPr>
          <p:cNvSpPr/>
          <p:nvPr/>
        </p:nvSpPr>
        <p:spPr>
          <a:xfrm rot="14193517">
            <a:off x="6356974" y="2549207"/>
            <a:ext cx="424059" cy="1588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6">
            <a:extLst>
              <a:ext uri="{FF2B5EF4-FFF2-40B4-BE49-F238E27FC236}">
                <a16:creationId xmlns:a16="http://schemas.microsoft.com/office/drawing/2014/main" id="{A67B4B95-F4BD-4859-A8CE-C0BEEE691691}"/>
              </a:ext>
            </a:extLst>
          </p:cNvPr>
          <p:cNvSpPr/>
          <p:nvPr/>
        </p:nvSpPr>
        <p:spPr>
          <a:xfrm rot="10800000">
            <a:off x="8907144" y="2049191"/>
            <a:ext cx="410365" cy="56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5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8E36FAB-C0FA-4599-9277-F07AFDAC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Reprint Airbill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D7899C-E459-48FA-B977-F9A1C20AB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Click the print icon to reprint airbill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1F63D-C307-483A-9888-A3A3ADEA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59" y="2828749"/>
            <a:ext cx="9635881" cy="1200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Down Arrow 4">
            <a:extLst>
              <a:ext uri="{FF2B5EF4-FFF2-40B4-BE49-F238E27FC236}">
                <a16:creationId xmlns:a16="http://schemas.microsoft.com/office/drawing/2014/main" id="{850231D0-3374-420F-8E94-839C188004B3}"/>
              </a:ext>
            </a:extLst>
          </p:cNvPr>
          <p:cNvSpPr/>
          <p:nvPr/>
        </p:nvSpPr>
        <p:spPr>
          <a:xfrm>
            <a:off x="1994624" y="2238633"/>
            <a:ext cx="541186" cy="12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77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463B-E9DE-4A80-A93F-922F974C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Void Shipment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A3137-5601-4401-9EE4-E3BEEA88A1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void a shipment, click on the “X” symbol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37AEE-79C8-4026-90E1-C13487F4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59" y="2828749"/>
            <a:ext cx="9635881" cy="1200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Down Arrow 4">
            <a:extLst>
              <a:ext uri="{FF2B5EF4-FFF2-40B4-BE49-F238E27FC236}">
                <a16:creationId xmlns:a16="http://schemas.microsoft.com/office/drawing/2014/main" id="{F19754EB-9DCB-43A5-B290-5DCEAC7F6CCF}"/>
              </a:ext>
            </a:extLst>
          </p:cNvPr>
          <p:cNvSpPr/>
          <p:nvPr/>
        </p:nvSpPr>
        <p:spPr>
          <a:xfrm>
            <a:off x="1655259" y="2228498"/>
            <a:ext cx="541186" cy="1200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7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CACF-41EC-4C5C-ABB2-B467F5F1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ADCFB Kits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C5E168-F13A-4AE8-99B7-7B1713EA0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074030"/>
              </p:ext>
            </p:extLst>
          </p:nvPr>
        </p:nvGraphicFramePr>
        <p:xfrm>
          <a:off x="4761468" y="1615028"/>
          <a:ext cx="7142208" cy="181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644">
                  <a:extLst>
                    <a:ext uri="{9D8B030D-6E8A-4147-A177-3AD203B41FA5}">
                      <a16:colId xmlns:a16="http://schemas.microsoft.com/office/drawing/2014/main" val="2705182023"/>
                    </a:ext>
                  </a:extLst>
                </a:gridCol>
                <a:gridCol w="1154181">
                  <a:extLst>
                    <a:ext uri="{9D8B030D-6E8A-4147-A177-3AD203B41FA5}">
                      <a16:colId xmlns:a16="http://schemas.microsoft.com/office/drawing/2014/main" val="1089324055"/>
                    </a:ext>
                  </a:extLst>
                </a:gridCol>
                <a:gridCol w="1405586">
                  <a:extLst>
                    <a:ext uri="{9D8B030D-6E8A-4147-A177-3AD203B41FA5}">
                      <a16:colId xmlns:a16="http://schemas.microsoft.com/office/drawing/2014/main" val="3763479642"/>
                    </a:ext>
                  </a:extLst>
                </a:gridCol>
                <a:gridCol w="1074188">
                  <a:extLst>
                    <a:ext uri="{9D8B030D-6E8A-4147-A177-3AD203B41FA5}">
                      <a16:colId xmlns:a16="http://schemas.microsoft.com/office/drawing/2014/main" val="3686496598"/>
                    </a:ext>
                  </a:extLst>
                </a:gridCol>
                <a:gridCol w="1165609">
                  <a:extLst>
                    <a:ext uri="{9D8B030D-6E8A-4147-A177-3AD203B41FA5}">
                      <a16:colId xmlns:a16="http://schemas.microsoft.com/office/drawing/2014/main" val="2149845762"/>
                    </a:ext>
                  </a:extLst>
                </a:gridCol>
              </a:tblGrid>
              <a:tr h="33061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Biospecimen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98" marR="69498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Blood Volume Collected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98" marR="694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98" marR="69498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98" marR="69498" marT="0" marB="0" anchor="ctr"/>
                </a:tc>
                <a:extLst>
                  <a:ext uri="{0D108BD9-81ED-4DB2-BD59-A6C34878D82A}">
                    <a16:rowId xmlns:a16="http://schemas.microsoft.com/office/drawing/2014/main" val="31179271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 ml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 ml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ml</a:t>
                      </a: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ml</a:t>
                      </a:r>
                    </a:p>
                  </a:txBody>
                  <a:tcPr marL="69498" marR="69498" marT="0" marB="0" anchor="ctr"/>
                </a:tc>
                <a:extLst>
                  <a:ext uri="{0D108BD9-81ED-4DB2-BD59-A6C34878D82A}">
                    <a16:rowId xmlns:a16="http://schemas.microsoft.com/office/drawing/2014/main" val="3055699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Plasma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9498" marR="69498" marT="0" marB="0" anchor="ctr"/>
                </a:tc>
                <a:extLst>
                  <a:ext uri="{0D108BD9-81ED-4DB2-BD59-A6C34878D82A}">
                    <a16:rowId xmlns:a16="http://schemas.microsoft.com/office/drawing/2014/main" val="391093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Buffy Coat (DNA)</a:t>
                      </a: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9498" marR="69498" marT="0" marB="0" anchor="ctr"/>
                </a:tc>
                <a:extLst>
                  <a:ext uri="{0D108BD9-81ED-4DB2-BD59-A6C34878D82A}">
                    <a16:rowId xmlns:a16="http://schemas.microsoft.com/office/drawing/2014/main" val="425023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PBMC</a:t>
                      </a: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9498" marR="694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9498" marR="69498" marT="0" marB="0" anchor="ctr"/>
                </a:tc>
                <a:extLst>
                  <a:ext uri="{0D108BD9-81ED-4DB2-BD59-A6C34878D82A}">
                    <a16:rowId xmlns:a16="http://schemas.microsoft.com/office/drawing/2014/main" val="2087114865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CDDE9-C163-4291-8EFF-3FE0B2C7C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Depending on approved blood volume, sites may choose between four blood collection kits.</a:t>
            </a:r>
          </a:p>
          <a:p>
            <a:endParaRPr lang="en-US" sz="2000" dirty="0"/>
          </a:p>
          <a:p>
            <a:r>
              <a:rPr lang="en-US" sz="2000" dirty="0"/>
              <a:t>If desired, sites may also collect and send CSF samples at each annual visit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8F4462E-9C49-41EA-88C6-37278E82B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494716"/>
              </p:ext>
            </p:extLst>
          </p:nvPr>
        </p:nvGraphicFramePr>
        <p:xfrm>
          <a:off x="6457092" y="4244802"/>
          <a:ext cx="37509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641">
                  <a:extLst>
                    <a:ext uri="{9D8B030D-6E8A-4147-A177-3AD203B41FA5}">
                      <a16:colId xmlns:a16="http://schemas.microsoft.com/office/drawing/2014/main" val="3514719572"/>
                    </a:ext>
                  </a:extLst>
                </a:gridCol>
                <a:gridCol w="1985319">
                  <a:extLst>
                    <a:ext uri="{9D8B030D-6E8A-4147-A177-3AD203B41FA5}">
                      <a16:colId xmlns:a16="http://schemas.microsoft.com/office/drawing/2014/main" val="647155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Biospecimen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visits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974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961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300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3C5894F-3A53-4DE9-B988-69FE1163B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pPr algn="ctr"/>
            <a:r>
              <a:rPr lang="en-US" b="1" dirty="0"/>
              <a:t>Blood Sample and Shipment Notification Form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F5D40CA-97CF-4EDB-8670-0C8BD7195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54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7B3C-8785-4D67-AC30-1BEC0E91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38" y="2286000"/>
            <a:ext cx="3200400" cy="2286000"/>
          </a:xfrm>
        </p:spPr>
        <p:txBody>
          <a:bodyPr anchor="ctr">
            <a:normAutofit/>
          </a:bodyPr>
          <a:lstStyle/>
          <a:p>
            <a:pPr algn="ctr"/>
            <a:r>
              <a:rPr lang="en-US" sz="3300" b="1" dirty="0"/>
              <a:t>Blood Sample and Shipment Notification Form</a:t>
            </a:r>
            <a:endParaRPr lang="en-US" sz="33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A4FFB3-9770-4DA9-A310-9F1147C8F7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713899"/>
              </p:ext>
            </p:extLst>
          </p:nvPr>
        </p:nvGraphicFramePr>
        <p:xfrm>
          <a:off x="4523362" y="447473"/>
          <a:ext cx="7548664" cy="609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841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C130A-013C-4165-AF3E-F6C22227D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" t="265"/>
          <a:stretch/>
        </p:blipFill>
        <p:spPr>
          <a:xfrm>
            <a:off x="972065" y="93010"/>
            <a:ext cx="4774139" cy="61424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2DCFC9-EB6A-4136-9026-8DBF0FB89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203092" y="93010"/>
            <a:ext cx="4799453" cy="61424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36316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29BC0A1-B54A-4F48-AD49-EBD2170FC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pPr algn="ctr"/>
            <a:r>
              <a:rPr lang="en-US" dirty="0"/>
              <a:t>Noncomformance Issues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D0DB42-D3A2-4E12-9E79-E23B179EC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697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66839-E272-4284-A8A2-B8E6D3F1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Nonconformance Issues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DDBB0C-C884-4EE1-900C-3BA735FB2D18}"/>
              </a:ext>
            </a:extLst>
          </p:cNvPr>
          <p:cNvSpPr/>
          <p:nvPr/>
        </p:nvSpPr>
        <p:spPr>
          <a:xfrm>
            <a:off x="391292" y="3433193"/>
            <a:ext cx="6172200" cy="27617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Fields left blank on Blood Sample and Shipment Notification 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Last time subject ate often left blank/unknown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Incorrect data reported on Sample and Shipment Notification Forms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1C5AE2-E31A-4225-8D58-5338E28BFA44}"/>
              </a:ext>
            </a:extLst>
          </p:cNvPr>
          <p:cNvSpPr/>
          <p:nvPr/>
        </p:nvSpPr>
        <p:spPr>
          <a:xfrm>
            <a:off x="391292" y="1902951"/>
            <a:ext cx="6172200" cy="1262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C8BA5-348C-4B61-8CEE-E14AEE7E5E1A}"/>
              </a:ext>
            </a:extLst>
          </p:cNvPr>
          <p:cNvSpPr txBox="1">
            <a:spLocks/>
          </p:cNvSpPr>
          <p:nvPr/>
        </p:nvSpPr>
        <p:spPr>
          <a:xfrm>
            <a:off x="429392" y="2175059"/>
            <a:ext cx="6096000" cy="7556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Sample aliquots and collection tubes frozen at an angle/inverted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4CD6D4-88EC-4D3F-9739-738D0FC20930}"/>
              </a:ext>
            </a:extLst>
          </p:cNvPr>
          <p:cNvSpPr txBox="1"/>
          <p:nvPr/>
        </p:nvSpPr>
        <p:spPr>
          <a:xfrm>
            <a:off x="8108344" y="2087573"/>
            <a:ext cx="3710820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 aliquots in Argos boxes/tube rack in freezer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upright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until shipment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3A96F0-F86B-4DB3-ADCE-0F9DA4065277}"/>
              </a:ext>
            </a:extLst>
          </p:cNvPr>
          <p:cNvSpPr txBox="1"/>
          <p:nvPr/>
        </p:nvSpPr>
        <p:spPr>
          <a:xfrm>
            <a:off x="8127885" y="4213895"/>
            <a:ext cx="3691279" cy="120032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Sample Notification forms during the participant study visit as samples are processed.</a:t>
            </a:r>
          </a:p>
        </p:txBody>
      </p:sp>
      <p:sp>
        <p:nvSpPr>
          <p:cNvPr id="21" name="Right Arrow 14">
            <a:extLst>
              <a:ext uri="{FF2B5EF4-FFF2-40B4-BE49-F238E27FC236}">
                <a16:creationId xmlns:a16="http://schemas.microsoft.com/office/drawing/2014/main" id="{33ADB410-2DE5-43AD-B346-16E82F25A86F}"/>
              </a:ext>
            </a:extLst>
          </p:cNvPr>
          <p:cNvSpPr/>
          <p:nvPr/>
        </p:nvSpPr>
        <p:spPr>
          <a:xfrm>
            <a:off x="6877769" y="2229266"/>
            <a:ext cx="833248" cy="609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ight Arrow 15">
            <a:extLst>
              <a:ext uri="{FF2B5EF4-FFF2-40B4-BE49-F238E27FC236}">
                <a16:creationId xmlns:a16="http://schemas.microsoft.com/office/drawing/2014/main" id="{07C3FC4A-B4C5-4DAC-9C90-C9BE7E1AB2A2}"/>
              </a:ext>
            </a:extLst>
          </p:cNvPr>
          <p:cNvSpPr/>
          <p:nvPr/>
        </p:nvSpPr>
        <p:spPr>
          <a:xfrm>
            <a:off x="6877768" y="4509260"/>
            <a:ext cx="876055" cy="609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485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635F-2F76-40CE-8A4A-7A962C2D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Nonconformance Issues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F4A61-9D6F-416B-BADB-BD44B8C1BFC1}"/>
              </a:ext>
            </a:extLst>
          </p:cNvPr>
          <p:cNvSpPr/>
          <p:nvPr/>
        </p:nvSpPr>
        <p:spPr>
          <a:xfrm>
            <a:off x="462258" y="3204946"/>
            <a:ext cx="5791200" cy="30734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5B85C8-6C87-421C-8E61-3D0E9241079A}"/>
              </a:ext>
            </a:extLst>
          </p:cNvPr>
          <p:cNvSpPr txBox="1">
            <a:spLocks/>
          </p:cNvSpPr>
          <p:nvPr/>
        </p:nvSpPr>
        <p:spPr>
          <a:xfrm>
            <a:off x="453186" y="3351054"/>
            <a:ext cx="5791200" cy="2962344"/>
          </a:xfrm>
          <a:prstGeom prst="rect">
            <a:avLst/>
          </a:prstGeom>
          <a:noFill/>
          <a:ln w="28575">
            <a:noFill/>
          </a:ln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All frozen samples for a participant not sent within one shipment box (plasma and buffy coat aliquots should be kept together)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Aliquots arriving to NCRAD without labels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Sample forms not faxed or scanned to NCRAD the day before shipment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6B5ACB-0693-4B76-88AC-D71CE4C354EE}"/>
              </a:ext>
            </a:extLst>
          </p:cNvPr>
          <p:cNvSpPr txBox="1"/>
          <p:nvPr/>
        </p:nvSpPr>
        <p:spPr>
          <a:xfrm>
            <a:off x="7379149" y="3784034"/>
            <a:ext cx="4458473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Ship Samples to NCRAD utilizing the Notification Form, by PTID.  Do not throw away labels until samples are packed and shipped.</a:t>
            </a:r>
          </a:p>
        </p:txBody>
      </p:sp>
      <p:sp>
        <p:nvSpPr>
          <p:cNvPr id="13" name="Right Arrow 7">
            <a:extLst>
              <a:ext uri="{FF2B5EF4-FFF2-40B4-BE49-F238E27FC236}">
                <a16:creationId xmlns:a16="http://schemas.microsoft.com/office/drawing/2014/main" id="{B28234F9-B87F-4972-ADFF-09EE0F2A7324}"/>
              </a:ext>
            </a:extLst>
          </p:cNvPr>
          <p:cNvSpPr/>
          <p:nvPr/>
        </p:nvSpPr>
        <p:spPr>
          <a:xfrm>
            <a:off x="6390607" y="4217898"/>
            <a:ext cx="833248" cy="609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2963F-67AE-4777-886A-7594E38DEEE8}"/>
              </a:ext>
            </a:extLst>
          </p:cNvPr>
          <p:cNvSpPr/>
          <p:nvPr/>
        </p:nvSpPr>
        <p:spPr>
          <a:xfrm>
            <a:off x="462258" y="1823453"/>
            <a:ext cx="5791200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B8B6D7-F91A-48D2-804D-D1285EB1530A}"/>
              </a:ext>
            </a:extLst>
          </p:cNvPr>
          <p:cNvSpPr txBox="1"/>
          <p:nvPr/>
        </p:nvSpPr>
        <p:spPr>
          <a:xfrm>
            <a:off x="7397291" y="1870987"/>
            <a:ext cx="445847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Recommendation: </a:t>
            </a:r>
          </a:p>
          <a:p>
            <a:r>
              <a:rPr lang="en-US" dirty="0"/>
              <a:t>No samples should be held ambient for any period of time at the site.  Ensure all ambient PBMC samples are shipped by end of the day.</a:t>
            </a:r>
          </a:p>
        </p:txBody>
      </p:sp>
      <p:sp>
        <p:nvSpPr>
          <p:cNvPr id="22" name="Right Arrow 8">
            <a:extLst>
              <a:ext uri="{FF2B5EF4-FFF2-40B4-BE49-F238E27FC236}">
                <a16:creationId xmlns:a16="http://schemas.microsoft.com/office/drawing/2014/main" id="{04581C9D-C4FA-4345-B752-57370E2B565E}"/>
              </a:ext>
            </a:extLst>
          </p:cNvPr>
          <p:cNvSpPr/>
          <p:nvPr/>
        </p:nvSpPr>
        <p:spPr>
          <a:xfrm>
            <a:off x="6387347" y="2166353"/>
            <a:ext cx="876055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CC0061-52E0-4F12-ABB1-C62B5E3B8751}"/>
              </a:ext>
            </a:extLst>
          </p:cNvPr>
          <p:cNvSpPr txBox="1"/>
          <p:nvPr/>
        </p:nvSpPr>
        <p:spPr>
          <a:xfrm>
            <a:off x="480401" y="2055654"/>
            <a:ext cx="575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Ambient PBMC samples not shipped to NCRAD the day of blood draw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57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815E-D83B-4735-AB6B-A6F2FE758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Nonconformance Issues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ED74C7-9599-4E73-AEBB-3A82F104C2B4}"/>
              </a:ext>
            </a:extLst>
          </p:cNvPr>
          <p:cNvSpPr/>
          <p:nvPr/>
        </p:nvSpPr>
        <p:spPr>
          <a:xfrm>
            <a:off x="462258" y="1896702"/>
            <a:ext cx="5773057" cy="6909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 low volume aliquots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479A0-739A-40B3-86C2-1BB045818CA0}"/>
              </a:ext>
            </a:extLst>
          </p:cNvPr>
          <p:cNvSpPr txBox="1"/>
          <p:nvPr/>
        </p:nvSpPr>
        <p:spPr>
          <a:xfrm>
            <a:off x="7379149" y="1780514"/>
            <a:ext cx="4458473" cy="9233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 out cryovials in a row and aliquot in order until sample is depleted</a:t>
            </a:r>
          </a:p>
        </p:txBody>
      </p:sp>
      <p:sp>
        <p:nvSpPr>
          <p:cNvPr id="5" name="Right Arrow 13">
            <a:extLst>
              <a:ext uri="{FF2B5EF4-FFF2-40B4-BE49-F238E27FC236}">
                <a16:creationId xmlns:a16="http://schemas.microsoft.com/office/drawing/2014/main" id="{745A1564-B518-4695-B031-8DB35A125643}"/>
              </a:ext>
            </a:extLst>
          </p:cNvPr>
          <p:cNvSpPr/>
          <p:nvPr/>
        </p:nvSpPr>
        <p:spPr>
          <a:xfrm>
            <a:off x="6390607" y="1937379"/>
            <a:ext cx="876055" cy="6096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79771-B144-4F35-82D3-3E003A8E0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274" y="3298030"/>
            <a:ext cx="6099451" cy="22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32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EE8C0B-3B47-4B01-8BD4-E059366CD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pPr algn="ctr"/>
            <a:r>
              <a:rPr lang="en-US" b="1" dirty="0"/>
              <a:t>NCRAD Website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2F7D6B4-87AB-42E3-AE2E-85E19CA0E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999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E914A8E-7812-4C92-96DC-7DA4FCF5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b="1" dirty="0"/>
              <a:t>NCRAD Website: </a:t>
            </a:r>
            <a:r>
              <a:rPr lang="en-US" dirty="0"/>
              <a:t>Helpful Pages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6E2233F-0F16-415F-ABD5-856295A4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/>
          <a:lstStyle/>
          <a:p>
            <a:pPr algn="ctr"/>
            <a:r>
              <a:rPr lang="en-US" cap="none" dirty="0">
                <a:hlinkClick r:id="rId2"/>
              </a:rPr>
              <a:t>https://ncrad.org/holiday_closures.html</a:t>
            </a:r>
            <a:endParaRPr lang="en-US" cap="none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13D69E2-4685-4B8C-90DB-F6C338BD4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/>
          <a:lstStyle/>
          <a:p>
            <a:pPr algn="ctr"/>
            <a:r>
              <a:rPr lang="en-US" cap="none" dirty="0">
                <a:hlinkClick r:id="rId3"/>
              </a:rPr>
              <a:t>https://ncrad.org/shipping_address.html</a:t>
            </a:r>
            <a:endParaRPr lang="en-US" cap="none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7A324C8-9C09-45C9-AD9B-0CF6701D93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913026" y="2450262"/>
            <a:ext cx="3547548" cy="37661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D3B889-9D5E-4C95-A4D7-6EF8E25FC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9" y="2691026"/>
            <a:ext cx="5644022" cy="259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13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354A5F-B69E-46AA-99A7-5657F75D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35" y="2286000"/>
            <a:ext cx="3200400" cy="22860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Contact Information</a:t>
            </a:r>
            <a:endParaRPr lang="en-US" dirty="0"/>
          </a:p>
        </p:txBody>
      </p:sp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792C9BB8-A602-4DB0-9496-8D15193A2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086515"/>
              </p:ext>
            </p:extLst>
          </p:nvPr>
        </p:nvGraphicFramePr>
        <p:xfrm>
          <a:off x="5027141" y="1047441"/>
          <a:ext cx="5970373" cy="47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87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56F5-75AA-4737-9821-C1F15627C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739" y="767190"/>
            <a:ext cx="10551023" cy="228081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Kit Request Module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4DF3D-725E-4F00-A6FE-4DA021FB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094" y="3142248"/>
            <a:ext cx="10058400" cy="159017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hlinkClick r:id="rId2"/>
              </a:rPr>
              <a:t>http://kits.iu.edu/adcfb/</a:t>
            </a:r>
            <a:endParaRPr lang="en-US" dirty="0"/>
          </a:p>
          <a:p>
            <a:pPr algn="ctr"/>
            <a:r>
              <a:rPr lang="en-US" dirty="0"/>
              <a:t>Ncrad.iu.edu &gt; Tools for active studies &gt; </a:t>
            </a:r>
            <a:r>
              <a:rPr lang="en-US" dirty="0" err="1"/>
              <a:t>Adcfb</a:t>
            </a:r>
            <a:r>
              <a:rPr lang="en-US" dirty="0"/>
              <a:t> &gt; kit request module &gt; kit request system</a:t>
            </a:r>
          </a:p>
        </p:txBody>
      </p:sp>
    </p:spTree>
    <p:extLst>
      <p:ext uri="{BB962C8B-B14F-4D97-AF65-F5344CB8AC3E}">
        <p14:creationId xmlns:p14="http://schemas.microsoft.com/office/powerpoint/2010/main" val="7564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14D97C-C9C6-4C97-AD8F-455AFB0A90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87312"/>
            <a:ext cx="10058400" cy="851508"/>
          </a:xfrm>
        </p:spPr>
        <p:txBody>
          <a:bodyPr/>
          <a:lstStyle/>
          <a:p>
            <a:r>
              <a:rPr lang="en-US" b="1" dirty="0"/>
              <a:t>ADCFB Kit Request Module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AEF78-297B-4099-96B3-991E7BA64AB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4153" y="1006524"/>
            <a:ext cx="4937125" cy="4022725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Enter email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0000"/>
                </a:solidFill>
              </a:rPr>
              <a:t>Choose your site from the drop-down list.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0EC0C-C955-4CE3-BCC5-F32A57378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53" y="1796716"/>
            <a:ext cx="4937125" cy="4459705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BCD2C7F-045C-4085-9478-F5BB85DBF3C4}"/>
              </a:ext>
            </a:extLst>
          </p:cNvPr>
          <p:cNvSpPr txBox="1">
            <a:spLocks/>
          </p:cNvSpPr>
          <p:nvPr/>
        </p:nvSpPr>
        <p:spPr>
          <a:xfrm>
            <a:off x="6190384" y="4714433"/>
            <a:ext cx="4937125" cy="16542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</a:rPr>
              <a:t>The coordinator name and contact information will appear.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</a:rPr>
              <a:t>Verify that this information is accurate and correct if necessary.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B6942C-9D5A-4B10-BCCA-5F47DB5B8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384" y="1006524"/>
            <a:ext cx="5317463" cy="37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6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EC28E2-7881-4185-A4F1-18CA4FF74491}"/>
              </a:ext>
            </a:extLst>
          </p:cNvPr>
          <p:cNvSpPr/>
          <p:nvPr/>
        </p:nvSpPr>
        <p:spPr>
          <a:xfrm>
            <a:off x="7296926" y="334726"/>
            <a:ext cx="401288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Indicate the quantity needed of each Specimen Collection </a:t>
            </a:r>
            <a:r>
              <a:rPr lang="en-US" sz="2200" b="1" dirty="0">
                <a:solidFill>
                  <a:srgbClr val="000000"/>
                </a:solidFill>
                <a:latin typeface="Calibri"/>
              </a:rPr>
              <a:t>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</a:t>
            </a:r>
            <a:endParaRPr lang="en-US" sz="2200" b="1" dirty="0">
              <a:solidFill>
                <a:srgbClr val="000000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Once selected, kit components of the chosen kit will appear at the bottom of the screen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**Note: You can order more than one type of kit in a single kit request**</a:t>
            </a:r>
          </a:p>
        </p:txBody>
      </p:sp>
      <p:sp>
        <p:nvSpPr>
          <p:cNvPr id="4" name="Left Arrow 6">
            <a:extLst>
              <a:ext uri="{FF2B5EF4-FFF2-40B4-BE49-F238E27FC236}">
                <a16:creationId xmlns:a16="http://schemas.microsoft.com/office/drawing/2014/main" id="{037042B3-2C6A-41CE-8A7E-DB5E437367AE}"/>
              </a:ext>
            </a:extLst>
          </p:cNvPr>
          <p:cNvSpPr/>
          <p:nvPr/>
        </p:nvSpPr>
        <p:spPr>
          <a:xfrm>
            <a:off x="5239303" y="276426"/>
            <a:ext cx="2057623" cy="487358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Left Arrow 1">
            <a:extLst>
              <a:ext uri="{FF2B5EF4-FFF2-40B4-BE49-F238E27FC236}">
                <a16:creationId xmlns:a16="http://schemas.microsoft.com/office/drawing/2014/main" id="{F798DEB7-1DBE-4DF7-8402-44FC609D0D64}"/>
              </a:ext>
            </a:extLst>
          </p:cNvPr>
          <p:cNvSpPr/>
          <p:nvPr/>
        </p:nvSpPr>
        <p:spPr>
          <a:xfrm rot="18122256">
            <a:off x="4750862" y="2942239"/>
            <a:ext cx="3374519" cy="716688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62B69-89BC-46C6-B913-3EF606DB0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6" y="83974"/>
            <a:ext cx="4806850" cy="4665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CB918-7C46-4CDD-B1BB-91B825FE1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8" y="4806402"/>
            <a:ext cx="4713544" cy="14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2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EC28E2-7881-4185-A4F1-18CA4FF74491}"/>
              </a:ext>
            </a:extLst>
          </p:cNvPr>
          <p:cNvSpPr/>
          <p:nvPr/>
        </p:nvSpPr>
        <p:spPr>
          <a:xfrm>
            <a:off x="7296926" y="334726"/>
            <a:ext cx="401288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Indicate the quantity needed of each Shipping Kit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dirty="0">
                <a:solidFill>
                  <a:srgbClr val="000000"/>
                </a:solidFill>
                <a:latin typeface="Calibri"/>
              </a:rPr>
              <a:t>Indicate if a Supplemental Kit is needed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Indicate if Extra Supplies are needed. If yes, enter quantities.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buClr>
                <a:srgbClr val="9D6CAF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solidFill>
                  <a:srgbClr val="000000"/>
                </a:solidFill>
                <a:latin typeface="Calibri"/>
              </a:rPr>
              <a:t>Use Comments to request unlisted or special supplies</a:t>
            </a:r>
          </a:p>
          <a:p>
            <a:pPr marL="342900" indent="-342900">
              <a:buClr>
                <a:srgbClr val="9D6CAF"/>
              </a:buClr>
              <a:buFont typeface="Wingdings" panose="05000000000000000000" pitchFamily="2" charset="2"/>
              <a:buChar char="§"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the target date for receipt of supplies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buClr>
                <a:srgbClr val="9D6CAF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“Submit” to turn in your request.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6CA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Left Arrow 6">
            <a:extLst>
              <a:ext uri="{FF2B5EF4-FFF2-40B4-BE49-F238E27FC236}">
                <a16:creationId xmlns:a16="http://schemas.microsoft.com/office/drawing/2014/main" id="{037042B3-2C6A-41CE-8A7E-DB5E437367AE}"/>
              </a:ext>
            </a:extLst>
          </p:cNvPr>
          <p:cNvSpPr/>
          <p:nvPr/>
        </p:nvSpPr>
        <p:spPr>
          <a:xfrm>
            <a:off x="5871212" y="687840"/>
            <a:ext cx="1425714" cy="487358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E50EF-D62A-49DA-9963-80CB4F5BE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9" y="91712"/>
            <a:ext cx="5647127" cy="6514361"/>
          </a:xfrm>
          <a:prstGeom prst="rect">
            <a:avLst/>
          </a:prstGeom>
        </p:spPr>
      </p:pic>
      <p:sp>
        <p:nvSpPr>
          <p:cNvPr id="8" name="Left Arrow 6">
            <a:extLst>
              <a:ext uri="{FF2B5EF4-FFF2-40B4-BE49-F238E27FC236}">
                <a16:creationId xmlns:a16="http://schemas.microsoft.com/office/drawing/2014/main" id="{A45A80C8-A5FD-4DC4-ACAF-1EFBD766F6AF}"/>
              </a:ext>
            </a:extLst>
          </p:cNvPr>
          <p:cNvSpPr/>
          <p:nvPr/>
        </p:nvSpPr>
        <p:spPr>
          <a:xfrm>
            <a:off x="5871212" y="2084903"/>
            <a:ext cx="1425714" cy="487358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Arrow 6">
            <a:extLst>
              <a:ext uri="{FF2B5EF4-FFF2-40B4-BE49-F238E27FC236}">
                <a16:creationId xmlns:a16="http://schemas.microsoft.com/office/drawing/2014/main" id="{85DD9BE6-2631-4387-A82B-B344BE2A5861}"/>
              </a:ext>
            </a:extLst>
          </p:cNvPr>
          <p:cNvSpPr/>
          <p:nvPr/>
        </p:nvSpPr>
        <p:spPr>
          <a:xfrm rot="20167932">
            <a:off x="4368200" y="4740758"/>
            <a:ext cx="3055065" cy="487358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eft Arrow 6">
            <a:extLst>
              <a:ext uri="{FF2B5EF4-FFF2-40B4-BE49-F238E27FC236}">
                <a16:creationId xmlns:a16="http://schemas.microsoft.com/office/drawing/2014/main" id="{EF409063-C884-461E-8031-87A12D273D5D}"/>
              </a:ext>
            </a:extLst>
          </p:cNvPr>
          <p:cNvSpPr/>
          <p:nvPr/>
        </p:nvSpPr>
        <p:spPr>
          <a:xfrm rot="19971137">
            <a:off x="4985829" y="3774493"/>
            <a:ext cx="2460875" cy="487358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eft Arrow 6">
            <a:extLst>
              <a:ext uri="{FF2B5EF4-FFF2-40B4-BE49-F238E27FC236}">
                <a16:creationId xmlns:a16="http://schemas.microsoft.com/office/drawing/2014/main" id="{266C3361-B8DA-4F49-BD44-71F1967A155B}"/>
              </a:ext>
            </a:extLst>
          </p:cNvPr>
          <p:cNvSpPr/>
          <p:nvPr/>
        </p:nvSpPr>
        <p:spPr>
          <a:xfrm rot="20609288">
            <a:off x="3507939" y="5624209"/>
            <a:ext cx="3878806" cy="487358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296843"/>
      </p:ext>
    </p:extLst>
  </p:cSld>
  <p:clrMapOvr>
    <a:masterClrMapping/>
  </p:clrMapOvr>
</p:sld>
</file>

<file path=ppt/theme/theme1.xml><?xml version="1.0" encoding="utf-8"?>
<a:theme xmlns:a="http://schemas.openxmlformats.org/drawingml/2006/main" name="NCRAD">
  <a:themeElements>
    <a:clrScheme name="NCRAD">
      <a:dk1>
        <a:srgbClr val="000000"/>
      </a:dk1>
      <a:lt1>
        <a:sysClr val="window" lastClr="FFFFFF"/>
      </a:lt1>
      <a:dk2>
        <a:srgbClr val="4EA8A5"/>
      </a:dk2>
      <a:lt2>
        <a:srgbClr val="93BE62"/>
      </a:lt2>
      <a:accent1>
        <a:srgbClr val="9D6CAF"/>
      </a:accent1>
      <a:accent2>
        <a:srgbClr val="4EA8A5"/>
      </a:accent2>
      <a:accent3>
        <a:srgbClr val="93BE62"/>
      </a:accent3>
      <a:accent4>
        <a:srgbClr val="BB99C7"/>
      </a:accent4>
      <a:accent5>
        <a:srgbClr val="8FCBCA"/>
      </a:accent5>
      <a:accent6>
        <a:srgbClr val="B5D395"/>
      </a:accent6>
      <a:hlink>
        <a:srgbClr val="2998E3"/>
      </a:hlink>
      <a:folHlink>
        <a:srgbClr val="8C8C8C"/>
      </a:folHlink>
    </a:clrScheme>
    <a:fontScheme name="Custom 1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AD" id="{130F771E-01FE-4433-B938-A7ECD5030A4E}" vid="{59C87B4B-5915-4C63-96F0-1E5017F29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NCRAD Slide Template</Template>
  <TotalTime>4379</TotalTime>
  <Words>2307</Words>
  <Application>Microsoft Office PowerPoint</Application>
  <PresentationFormat>Widescreen</PresentationFormat>
  <Paragraphs>333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Georgia</vt:lpstr>
      <vt:lpstr>Segoe UI</vt:lpstr>
      <vt:lpstr>Verdana</vt:lpstr>
      <vt:lpstr>Wingdings</vt:lpstr>
      <vt:lpstr>NCRAD</vt:lpstr>
      <vt:lpstr>Alzheimer’s Disease Center Fluid Biomarkers Study</vt:lpstr>
      <vt:lpstr>Training Overview: ADC FB</vt:lpstr>
      <vt:lpstr>Globally Unique Identifier (GUID)</vt:lpstr>
      <vt:lpstr>Globally Unique Identifier (GUID)</vt:lpstr>
      <vt:lpstr>ADCFB Kits</vt:lpstr>
      <vt:lpstr>Kit Request Module</vt:lpstr>
      <vt:lpstr>ADCFB Kit Request Module</vt:lpstr>
      <vt:lpstr>PowerPoint Presentation</vt:lpstr>
      <vt:lpstr>PowerPoint Presentation</vt:lpstr>
      <vt:lpstr>Specimen Labels</vt:lpstr>
      <vt:lpstr>Three Label Types</vt:lpstr>
      <vt:lpstr>Kit Number Labels</vt:lpstr>
      <vt:lpstr>Site and PTID Labels</vt:lpstr>
      <vt:lpstr>Collection Tube and Aliquot Labels</vt:lpstr>
      <vt:lpstr>Blood Collection Tubes</vt:lpstr>
      <vt:lpstr>Labeling Biologic Samples</vt:lpstr>
      <vt:lpstr>Collection Tube Labeling</vt:lpstr>
      <vt:lpstr>Handling/Processing  Study Specimens </vt:lpstr>
      <vt:lpstr>Blood Draw Order</vt:lpstr>
      <vt:lpstr>PBMC Collection</vt:lpstr>
      <vt:lpstr>PowerPoint Presentation</vt:lpstr>
      <vt:lpstr>Cryovial Cap Colors</vt:lpstr>
      <vt:lpstr>Plasma Collection</vt:lpstr>
      <vt:lpstr>Buffy Coat Collection</vt:lpstr>
      <vt:lpstr>Plasma/Buffy Coat Collection and Processing: 20 ml</vt:lpstr>
      <vt:lpstr>Plasma/Buffy Coat Collection and Processing: 30 ml</vt:lpstr>
      <vt:lpstr>CSF Collection</vt:lpstr>
      <vt:lpstr>PowerPoint Presentation</vt:lpstr>
      <vt:lpstr>Packaging Sample Shipments</vt:lpstr>
      <vt:lpstr>Sample Shipment Summary</vt:lpstr>
      <vt:lpstr>Ambient Shipment Packaging</vt:lpstr>
      <vt:lpstr>PowerPoint Presentation</vt:lpstr>
      <vt:lpstr>Frozen Shipment Packaging</vt:lpstr>
      <vt:lpstr>Frozen Shipment Packaging</vt:lpstr>
      <vt:lpstr>Frozen Shipment Packaging</vt:lpstr>
      <vt:lpstr>Frozen Shipping – Dry Ice Requirements</vt:lpstr>
      <vt:lpstr>Creating Airbills/Scheduling Pickups</vt:lpstr>
      <vt:lpstr>UPS ShipExecTM Thin Client Website</vt:lpstr>
      <vt:lpstr>Finding Your Contact Information</vt:lpstr>
      <vt:lpstr>Finding Your Contact Information</vt:lpstr>
      <vt:lpstr>Verify Information</vt:lpstr>
      <vt:lpstr>Entering Shipment Information</vt:lpstr>
      <vt:lpstr>Need to request UPS Pickup?</vt:lpstr>
      <vt:lpstr>Shipping Packages</vt:lpstr>
      <vt:lpstr>Accessing Airbill</vt:lpstr>
      <vt:lpstr>Accessing Airbill</vt:lpstr>
      <vt:lpstr>Reprint Airbills/Voiding Shipments</vt:lpstr>
      <vt:lpstr>Reprint Airbill</vt:lpstr>
      <vt:lpstr>Void Shipment</vt:lpstr>
      <vt:lpstr>Blood Sample and Shipment Notification Form</vt:lpstr>
      <vt:lpstr>Blood Sample and Shipment Notification Form</vt:lpstr>
      <vt:lpstr>PowerPoint Presentation</vt:lpstr>
      <vt:lpstr>Noncomformance Issues</vt:lpstr>
      <vt:lpstr>Nonconformance Issues</vt:lpstr>
      <vt:lpstr>Nonconformance Issues</vt:lpstr>
      <vt:lpstr>Nonconformance Issues</vt:lpstr>
      <vt:lpstr>NCRAD Website</vt:lpstr>
      <vt:lpstr>NCRAD Website: Helpful Pages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Alzheimer’s Disease Center Fluid Biomarkers Study</dc:title>
  <dc:creator>Lacy, Kaci</dc:creator>
  <cp:lastModifiedBy>Steidel, Stephanie</cp:lastModifiedBy>
  <cp:revision>33</cp:revision>
  <dcterms:created xsi:type="dcterms:W3CDTF">2021-05-24T16:20:36Z</dcterms:created>
  <dcterms:modified xsi:type="dcterms:W3CDTF">2023-02-02T15:19:10Z</dcterms:modified>
</cp:coreProperties>
</file>