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56" r:id="rId2"/>
    <p:sldId id="257" r:id="rId3"/>
    <p:sldId id="258" r:id="rId4"/>
    <p:sldId id="259" r:id="rId5"/>
    <p:sldId id="260" r:id="rId6"/>
    <p:sldId id="262" r:id="rId7"/>
    <p:sldId id="322" r:id="rId8"/>
    <p:sldId id="264" r:id="rId9"/>
    <p:sldId id="323" r:id="rId10"/>
    <p:sldId id="265" r:id="rId11"/>
    <p:sldId id="266" r:id="rId12"/>
    <p:sldId id="272" r:id="rId13"/>
    <p:sldId id="273" r:id="rId14"/>
    <p:sldId id="274" r:id="rId15"/>
    <p:sldId id="325" r:id="rId16"/>
    <p:sldId id="271" r:id="rId17"/>
    <p:sldId id="276" r:id="rId18"/>
    <p:sldId id="277" r:id="rId19"/>
    <p:sldId id="278" r:id="rId20"/>
    <p:sldId id="279" r:id="rId21"/>
    <p:sldId id="315" r:id="rId22"/>
    <p:sldId id="316" r:id="rId23"/>
    <p:sldId id="280" r:id="rId24"/>
    <p:sldId id="281" r:id="rId25"/>
    <p:sldId id="282" r:id="rId26"/>
    <p:sldId id="324" r:id="rId27"/>
    <p:sldId id="283" r:id="rId28"/>
    <p:sldId id="314" r:id="rId29"/>
    <p:sldId id="318" r:id="rId30"/>
    <p:sldId id="317" r:id="rId31"/>
    <p:sldId id="284" r:id="rId32"/>
    <p:sldId id="285" r:id="rId33"/>
    <p:sldId id="319" r:id="rId34"/>
    <p:sldId id="290" r:id="rId35"/>
    <p:sldId id="286" r:id="rId36"/>
    <p:sldId id="287" r:id="rId37"/>
    <p:sldId id="288" r:id="rId38"/>
    <p:sldId id="291" r:id="rId39"/>
    <p:sldId id="294" r:id="rId40"/>
    <p:sldId id="292" r:id="rId41"/>
    <p:sldId id="293"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20" r:id="rId59"/>
    <p:sldId id="311" r:id="rId60"/>
    <p:sldId id="312" r:id="rId61"/>
    <p:sldId id="31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7088B-5F23-1CA4-ED63-979593FEAF29}" name="Lacy, Kaci" initials="LK" userId="S::lacy@iu.edu::2943b719-c385-4b09-bfdf-f8a76ac6181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DF9"/>
    <a:srgbClr val="FFFFFF"/>
    <a:srgbClr val="DFD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86331" autoAdjust="0"/>
  </p:normalViewPr>
  <p:slideViewPr>
    <p:cSldViewPr snapToGrid="0">
      <p:cViewPr varScale="1">
        <p:scale>
          <a:sx n="96" d="100"/>
          <a:sy n="96" d="100"/>
        </p:scale>
        <p:origin x="402"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3.svg"/></Relationships>
</file>

<file path=ppt/diagrams/_rels/data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hyperlink" Target="https://kits.iu.edu/UPS" TargetMode="External"/><Relationship Id="rId5" Type="http://schemas.openxmlformats.org/officeDocument/2006/relationships/image" Target="../media/image63.svg"/><Relationship Id="rId4" Type="http://schemas.openxmlformats.org/officeDocument/2006/relationships/image" Target="../media/image62.png"/></Relationships>
</file>

<file path=ppt/diagrams/_rels/data5.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78.svg"/><Relationship Id="rId2" Type="http://schemas.openxmlformats.org/officeDocument/2006/relationships/image" Target="../media/image75.png"/><Relationship Id="rId1" Type="http://schemas.openxmlformats.org/officeDocument/2006/relationships/hyperlink" Target="mailto:alzstudy@iu.edu" TargetMode="External"/><Relationship Id="rId6" Type="http://schemas.openxmlformats.org/officeDocument/2006/relationships/image" Target="../media/image77.png"/><Relationship Id="rId5" Type="http://schemas.openxmlformats.org/officeDocument/2006/relationships/image" Target="../media/image41.svg"/><Relationship Id="rId4" Type="http://schemas.openxmlformats.org/officeDocument/2006/relationships/image" Target="../media/image40.png"/></Relationships>
</file>

<file path=ppt/diagrams/_rels/data6.xml.rels><?xml version="1.0" encoding="UTF-8" standalone="yes"?>
<Relationships xmlns="http://schemas.openxmlformats.org/package/2006/relationships"><Relationship Id="rId3" Type="http://schemas.openxmlformats.org/officeDocument/2006/relationships/hyperlink" Target="http://www.ncrad.org/" TargetMode="External"/><Relationship Id="rId2" Type="http://schemas.openxmlformats.org/officeDocument/2006/relationships/hyperlink" Target="mailto:alzstudy@iu.edu" TargetMode="External"/><Relationship Id="rId1" Type="http://schemas.openxmlformats.org/officeDocument/2006/relationships/hyperlink" Target="mailto:ssteidel@iu.edu"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3.svg"/></Relationships>
</file>

<file path=ppt/diagrams/_rels/drawing4.xml.rels><?xml version="1.0" encoding="UTF-8" standalone="yes"?>
<Relationships xmlns="http://schemas.openxmlformats.org/package/2006/relationships"><Relationship Id="rId3" Type="http://schemas.openxmlformats.org/officeDocument/2006/relationships/hyperlink" Target="https://kits.iu.edu/UPS" TargetMode="External"/><Relationship Id="rId2" Type="http://schemas.openxmlformats.org/officeDocument/2006/relationships/image" Target="../media/image61.svg"/><Relationship Id="rId1" Type="http://schemas.openxmlformats.org/officeDocument/2006/relationships/image" Target="../media/image60.png"/><Relationship Id="rId5" Type="http://schemas.openxmlformats.org/officeDocument/2006/relationships/image" Target="../media/image63.svg"/><Relationship Id="rId4" Type="http://schemas.openxmlformats.org/officeDocument/2006/relationships/image" Target="../media/image6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mailto:alzstudy@iu.edu" TargetMode="External"/><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3" Type="http://schemas.openxmlformats.org/officeDocument/2006/relationships/hyperlink" Target="http://www.ncrad.org/" TargetMode="External"/><Relationship Id="rId2" Type="http://schemas.openxmlformats.org/officeDocument/2006/relationships/hyperlink" Target="mailto:alzstudy@iu.edu" TargetMode="External"/><Relationship Id="rId1" Type="http://schemas.openxmlformats.org/officeDocument/2006/relationships/hyperlink" Target="mailto:ssteidel@iu.edu"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8B130-F192-4259-A9F7-78189FE3EBD8}"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B94CFF35-EEC1-46B1-B5FF-5C553CBFEB59}">
      <dgm:prSet/>
      <dgm:spPr/>
      <dgm:t>
        <a:bodyPr/>
        <a:lstStyle/>
        <a:p>
          <a:pPr>
            <a:lnSpc>
              <a:spcPct val="100000"/>
            </a:lnSpc>
          </a:pPr>
          <a:r>
            <a:rPr lang="en-US" dirty="0"/>
            <a:t>The GUID is a subject ID that allows researchers to share data specific to a study participant, without exposing personally identifiable information</a:t>
          </a:r>
        </a:p>
      </dgm:t>
    </dgm:pt>
    <dgm:pt modelId="{DED50790-DF75-4C77-BB40-4026E0D369A0}" type="parTrans" cxnId="{05231BF5-BD68-4A67-8572-E43BB0B87E6A}">
      <dgm:prSet/>
      <dgm:spPr/>
      <dgm:t>
        <a:bodyPr/>
        <a:lstStyle/>
        <a:p>
          <a:endParaRPr lang="en-US"/>
        </a:p>
      </dgm:t>
    </dgm:pt>
    <dgm:pt modelId="{92673716-E9A7-493F-8708-D33710102756}" type="sibTrans" cxnId="{05231BF5-BD68-4A67-8572-E43BB0B87E6A}">
      <dgm:prSet/>
      <dgm:spPr/>
      <dgm:t>
        <a:bodyPr/>
        <a:lstStyle/>
        <a:p>
          <a:endParaRPr lang="en-US"/>
        </a:p>
      </dgm:t>
    </dgm:pt>
    <dgm:pt modelId="{3C54E8A8-B7E3-440E-A2E8-83569C28DBC2}">
      <dgm:prSet/>
      <dgm:spPr/>
      <dgm:t>
        <a:bodyPr/>
        <a:lstStyle/>
        <a:p>
          <a:pPr>
            <a:lnSpc>
              <a:spcPct val="100000"/>
            </a:lnSpc>
          </a:pPr>
          <a:r>
            <a:rPr lang="en-US" dirty="0"/>
            <a:t>A GUID is made up of random alpha-numeric characters and does not include any PHI in the identifier</a:t>
          </a:r>
        </a:p>
      </dgm:t>
    </dgm:pt>
    <dgm:pt modelId="{7D01032D-DFC1-49D5-B6FA-7D51EA8E2DCE}" type="parTrans" cxnId="{FFCF45E9-5904-4C69-8931-8EF956685BE2}">
      <dgm:prSet/>
      <dgm:spPr/>
      <dgm:t>
        <a:bodyPr/>
        <a:lstStyle/>
        <a:p>
          <a:endParaRPr lang="en-US"/>
        </a:p>
      </dgm:t>
    </dgm:pt>
    <dgm:pt modelId="{6B18F20E-F851-4B1D-B0B3-E946EE2B30E4}" type="sibTrans" cxnId="{FFCF45E9-5904-4C69-8931-8EF956685BE2}">
      <dgm:prSet/>
      <dgm:spPr/>
      <dgm:t>
        <a:bodyPr/>
        <a:lstStyle/>
        <a:p>
          <a:endParaRPr lang="en-US"/>
        </a:p>
      </dgm:t>
    </dgm:pt>
    <dgm:pt modelId="{9070A696-874B-4C08-99CB-C938847DE217}" type="pres">
      <dgm:prSet presAssocID="{1268B130-F192-4259-A9F7-78189FE3EBD8}" presName="diagram" presStyleCnt="0">
        <dgm:presLayoutVars>
          <dgm:dir/>
          <dgm:resizeHandles val="exact"/>
        </dgm:presLayoutVars>
      </dgm:prSet>
      <dgm:spPr/>
    </dgm:pt>
    <dgm:pt modelId="{49AF3D93-00A7-4D7F-BBED-86EB0AB7CEE4}" type="pres">
      <dgm:prSet presAssocID="{B94CFF35-EEC1-46B1-B5FF-5C553CBFEB59}" presName="node" presStyleLbl="node1" presStyleIdx="0" presStyleCnt="2">
        <dgm:presLayoutVars>
          <dgm:bulletEnabled val="1"/>
        </dgm:presLayoutVars>
      </dgm:prSet>
      <dgm:spPr/>
    </dgm:pt>
    <dgm:pt modelId="{36430F52-E41F-48F9-8E27-36519B173D94}" type="pres">
      <dgm:prSet presAssocID="{92673716-E9A7-493F-8708-D33710102756}" presName="sibTrans" presStyleCnt="0"/>
      <dgm:spPr/>
    </dgm:pt>
    <dgm:pt modelId="{71BC0AA0-7380-4858-B375-87F9D44F0EDC}" type="pres">
      <dgm:prSet presAssocID="{3C54E8A8-B7E3-440E-A2E8-83569C28DBC2}" presName="node" presStyleLbl="node1" presStyleIdx="1" presStyleCnt="2">
        <dgm:presLayoutVars>
          <dgm:bulletEnabled val="1"/>
        </dgm:presLayoutVars>
      </dgm:prSet>
      <dgm:spPr/>
    </dgm:pt>
  </dgm:ptLst>
  <dgm:cxnLst>
    <dgm:cxn modelId="{A006CE08-AC89-4DBD-BC71-27DF3B7A3872}" type="presOf" srcId="{B94CFF35-EEC1-46B1-B5FF-5C553CBFEB59}" destId="{49AF3D93-00A7-4D7F-BBED-86EB0AB7CEE4}" srcOrd="0" destOrd="0" presId="urn:microsoft.com/office/officeart/2005/8/layout/default"/>
    <dgm:cxn modelId="{41D83354-1245-4356-ABCC-47996BF8FC0E}" type="presOf" srcId="{3C54E8A8-B7E3-440E-A2E8-83569C28DBC2}" destId="{71BC0AA0-7380-4858-B375-87F9D44F0EDC}" srcOrd="0" destOrd="0" presId="urn:microsoft.com/office/officeart/2005/8/layout/default"/>
    <dgm:cxn modelId="{89109AA2-3CC7-4613-969D-4EE8D8EAF39B}" type="presOf" srcId="{1268B130-F192-4259-A9F7-78189FE3EBD8}" destId="{9070A696-874B-4C08-99CB-C938847DE217}" srcOrd="0" destOrd="0" presId="urn:microsoft.com/office/officeart/2005/8/layout/default"/>
    <dgm:cxn modelId="{FFCF45E9-5904-4C69-8931-8EF956685BE2}" srcId="{1268B130-F192-4259-A9F7-78189FE3EBD8}" destId="{3C54E8A8-B7E3-440E-A2E8-83569C28DBC2}" srcOrd="1" destOrd="0" parTransId="{7D01032D-DFC1-49D5-B6FA-7D51EA8E2DCE}" sibTransId="{6B18F20E-F851-4B1D-B0B3-E946EE2B30E4}"/>
    <dgm:cxn modelId="{05231BF5-BD68-4A67-8572-E43BB0B87E6A}" srcId="{1268B130-F192-4259-A9F7-78189FE3EBD8}" destId="{B94CFF35-EEC1-46B1-B5FF-5C553CBFEB59}" srcOrd="0" destOrd="0" parTransId="{DED50790-DF75-4C77-BB40-4026E0D369A0}" sibTransId="{92673716-E9A7-493F-8708-D33710102756}"/>
    <dgm:cxn modelId="{16D75185-9BAF-4288-A3DE-1BE048DFE4EB}" type="presParOf" srcId="{9070A696-874B-4C08-99CB-C938847DE217}" destId="{49AF3D93-00A7-4D7F-BBED-86EB0AB7CEE4}" srcOrd="0" destOrd="0" presId="urn:microsoft.com/office/officeart/2005/8/layout/default"/>
    <dgm:cxn modelId="{2382DE37-5960-4417-AC02-3F4F80B246A2}" type="presParOf" srcId="{9070A696-874B-4C08-99CB-C938847DE217}" destId="{36430F52-E41F-48F9-8E27-36519B173D94}" srcOrd="1" destOrd="0" presId="urn:microsoft.com/office/officeart/2005/8/layout/default"/>
    <dgm:cxn modelId="{62D19FCE-FCEC-4AEC-86E9-465AE47E570D}" type="presParOf" srcId="{9070A696-874B-4C08-99CB-C938847DE217}" destId="{71BC0AA0-7380-4858-B375-87F9D44F0ED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648A4-3B51-4861-A591-8F91687EB4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33138E-1AFA-4151-AF46-72CA37433858}">
      <dgm:prSet/>
      <dgm:spPr/>
      <dgm:t>
        <a:bodyPr/>
        <a:lstStyle/>
        <a:p>
          <a:pPr>
            <a:lnSpc>
              <a:spcPct val="100000"/>
            </a:lnSpc>
          </a:pPr>
          <a:r>
            <a:rPr lang="en-US" b="1" dirty="0">
              <a:solidFill>
                <a:srgbClr val="FF0000"/>
              </a:solidFill>
            </a:rPr>
            <a:t>Only Monday-Thursday collection and same day shipping. </a:t>
          </a:r>
          <a:r>
            <a:rPr lang="en-US" b="1" dirty="0">
              <a:solidFill>
                <a:schemeClr val="tx1"/>
              </a:solidFill>
            </a:rPr>
            <a:t>Plan ahead to schedule UPS.</a:t>
          </a:r>
          <a:endParaRPr lang="en-US" b="1" dirty="0">
            <a:solidFill>
              <a:srgbClr val="FF0000"/>
            </a:solidFill>
          </a:endParaRPr>
        </a:p>
      </dgm:t>
    </dgm:pt>
    <dgm:pt modelId="{19390E51-3367-4015-8EDC-B0956BFAB7C0}" type="parTrans" cxnId="{ACFCD67E-D7A8-4D3E-883C-1F2945884BF2}">
      <dgm:prSet/>
      <dgm:spPr/>
      <dgm:t>
        <a:bodyPr/>
        <a:lstStyle/>
        <a:p>
          <a:endParaRPr lang="en-US"/>
        </a:p>
      </dgm:t>
    </dgm:pt>
    <dgm:pt modelId="{92AA5BA3-D953-4573-85A4-BF21CB0A1D85}" type="sibTrans" cxnId="{ACFCD67E-D7A8-4D3E-883C-1F2945884BF2}">
      <dgm:prSet/>
      <dgm:spPr/>
      <dgm:t>
        <a:bodyPr/>
        <a:lstStyle/>
        <a:p>
          <a:endParaRPr lang="en-US"/>
        </a:p>
      </dgm:t>
    </dgm:pt>
    <dgm:pt modelId="{F1FBBB02-4507-4BF3-9822-D968C9501822}">
      <dgm:prSet/>
      <dgm:spPr/>
      <dgm:t>
        <a:bodyPr/>
        <a:lstStyle/>
        <a:p>
          <a:pPr>
            <a:lnSpc>
              <a:spcPct val="100000"/>
            </a:lnSpc>
          </a:pPr>
          <a:r>
            <a:rPr lang="en-US" b="1" dirty="0">
              <a:solidFill>
                <a:srgbClr val="FF0000"/>
              </a:solidFill>
            </a:rPr>
            <a:t>Samples must be received at NCRAD one day after collection.</a:t>
          </a:r>
          <a:endParaRPr lang="en-US" dirty="0"/>
        </a:p>
      </dgm:t>
    </dgm:pt>
    <dgm:pt modelId="{DE73DAE9-5B57-474D-A893-EDBEB4B1E675}" type="parTrans" cxnId="{6F0A33C5-A022-41A5-9F8D-B525E76DFAD9}">
      <dgm:prSet/>
      <dgm:spPr/>
      <dgm:t>
        <a:bodyPr/>
        <a:lstStyle/>
        <a:p>
          <a:endParaRPr lang="en-US"/>
        </a:p>
      </dgm:t>
    </dgm:pt>
    <dgm:pt modelId="{01A49CB7-BACF-4AA6-9479-C4A19BB4AF26}" type="sibTrans" cxnId="{6F0A33C5-A022-41A5-9F8D-B525E76DFAD9}">
      <dgm:prSet/>
      <dgm:spPr/>
      <dgm:t>
        <a:bodyPr/>
        <a:lstStyle/>
        <a:p>
          <a:endParaRPr lang="en-US"/>
        </a:p>
      </dgm:t>
    </dgm:pt>
    <dgm:pt modelId="{806E4718-6729-4382-8834-D6124EEA6401}">
      <dgm:prSet/>
      <dgm:spPr/>
      <dgm:t>
        <a:bodyPr/>
        <a:lstStyle/>
        <a:p>
          <a:pPr>
            <a:lnSpc>
              <a:spcPct val="100000"/>
            </a:lnSpc>
          </a:pPr>
          <a:r>
            <a:rPr lang="en-US" dirty="0"/>
            <a:t>Include copy of Blood Sample Shipment and Notification Form</a:t>
          </a:r>
        </a:p>
      </dgm:t>
    </dgm:pt>
    <dgm:pt modelId="{08F4C477-59EF-49D8-93DC-F93E2FFE5866}" type="parTrans" cxnId="{A00ED188-49F5-461E-A0CF-E55193EBD538}">
      <dgm:prSet/>
      <dgm:spPr/>
      <dgm:t>
        <a:bodyPr/>
        <a:lstStyle/>
        <a:p>
          <a:endParaRPr lang="en-US"/>
        </a:p>
      </dgm:t>
    </dgm:pt>
    <dgm:pt modelId="{B5D828C7-360C-42DC-AFFF-DA9D297B1D4C}" type="sibTrans" cxnId="{A00ED188-49F5-461E-A0CF-E55193EBD538}">
      <dgm:prSet/>
      <dgm:spPr/>
      <dgm:t>
        <a:bodyPr/>
        <a:lstStyle/>
        <a:p>
          <a:endParaRPr lang="en-US"/>
        </a:p>
      </dgm:t>
    </dgm:pt>
    <dgm:pt modelId="{7A119979-D6B2-4EDF-BA39-5EBC9564C938}">
      <dgm:prSet/>
      <dgm:spPr/>
      <dgm:t>
        <a:bodyPr/>
        <a:lstStyle/>
        <a:p>
          <a:pPr>
            <a:lnSpc>
              <a:spcPct val="100000"/>
            </a:lnSpc>
          </a:pPr>
          <a:r>
            <a:rPr lang="en-US" b="1" dirty="0">
              <a:solidFill>
                <a:srgbClr val="FF0000"/>
              </a:solidFill>
            </a:rPr>
            <a:t>Do NOT draw or ship ambient samples on Friday</a:t>
          </a:r>
          <a:endParaRPr lang="en-US" dirty="0"/>
        </a:p>
      </dgm:t>
    </dgm:pt>
    <dgm:pt modelId="{33D7E484-E4FD-4881-8D3B-3947B5CC48EA}" type="parTrans" cxnId="{AF12FB24-BD18-4040-923E-3516874A8799}">
      <dgm:prSet/>
      <dgm:spPr/>
      <dgm:t>
        <a:bodyPr/>
        <a:lstStyle/>
        <a:p>
          <a:endParaRPr lang="en-US"/>
        </a:p>
      </dgm:t>
    </dgm:pt>
    <dgm:pt modelId="{397372C7-7F16-4D85-9959-D80B020C1E6F}" type="sibTrans" cxnId="{AF12FB24-BD18-4040-923E-3516874A8799}">
      <dgm:prSet/>
      <dgm:spPr/>
      <dgm:t>
        <a:bodyPr/>
        <a:lstStyle/>
        <a:p>
          <a:endParaRPr lang="en-US"/>
        </a:p>
      </dgm:t>
    </dgm:pt>
    <dgm:pt modelId="{D46D4D73-A8E6-4C86-A160-8F2BD59E5F8F}" type="pres">
      <dgm:prSet presAssocID="{79A648A4-3B51-4861-A591-8F91687EB4CC}" presName="root" presStyleCnt="0">
        <dgm:presLayoutVars>
          <dgm:dir/>
          <dgm:resizeHandles val="exact"/>
        </dgm:presLayoutVars>
      </dgm:prSet>
      <dgm:spPr/>
    </dgm:pt>
    <dgm:pt modelId="{97DB9CF9-2C21-496D-BBE5-0B5417B5404A}" type="pres">
      <dgm:prSet presAssocID="{4533138E-1AFA-4151-AF46-72CA37433858}" presName="compNode" presStyleCnt="0"/>
      <dgm:spPr/>
    </dgm:pt>
    <dgm:pt modelId="{3939F6F6-1B78-4952-8554-663EA6DFE994}" type="pres">
      <dgm:prSet presAssocID="{4533138E-1AFA-4151-AF46-72CA37433858}" presName="bgRect" presStyleLbl="bgShp" presStyleIdx="0" presStyleCnt="4"/>
      <dgm:spPr/>
    </dgm:pt>
    <dgm:pt modelId="{06AB4B3A-39B5-491E-8359-F42979196EA4}" type="pres">
      <dgm:prSet presAssocID="{4533138E-1AFA-4151-AF46-72CA3743385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elivery with solid fill"/>
        </a:ext>
      </dgm:extLst>
    </dgm:pt>
    <dgm:pt modelId="{90119E75-BBA7-4BD7-8516-E1DEC3F4B268}" type="pres">
      <dgm:prSet presAssocID="{4533138E-1AFA-4151-AF46-72CA37433858}" presName="spaceRect" presStyleCnt="0"/>
      <dgm:spPr/>
    </dgm:pt>
    <dgm:pt modelId="{AF19014C-CEA5-4FD3-8C51-BAC61A47096D}" type="pres">
      <dgm:prSet presAssocID="{4533138E-1AFA-4151-AF46-72CA37433858}" presName="parTx" presStyleLbl="revTx" presStyleIdx="0" presStyleCnt="4">
        <dgm:presLayoutVars>
          <dgm:chMax val="0"/>
          <dgm:chPref val="0"/>
        </dgm:presLayoutVars>
      </dgm:prSet>
      <dgm:spPr/>
    </dgm:pt>
    <dgm:pt modelId="{B814338B-B43C-4D95-9BCF-E91D6DC30D4E}" type="pres">
      <dgm:prSet presAssocID="{92AA5BA3-D953-4573-85A4-BF21CB0A1D85}" presName="sibTrans" presStyleCnt="0"/>
      <dgm:spPr/>
    </dgm:pt>
    <dgm:pt modelId="{C104B32D-5FD0-4533-83B0-D588C0A539DE}" type="pres">
      <dgm:prSet presAssocID="{F1FBBB02-4507-4BF3-9822-D968C9501822}" presName="compNode" presStyleCnt="0"/>
      <dgm:spPr/>
    </dgm:pt>
    <dgm:pt modelId="{D0306DDD-A496-43A8-966E-338785CCA301}" type="pres">
      <dgm:prSet presAssocID="{F1FBBB02-4507-4BF3-9822-D968C9501822}" presName="bgRect" presStyleLbl="bgShp" presStyleIdx="1" presStyleCnt="4"/>
      <dgm:spPr/>
    </dgm:pt>
    <dgm:pt modelId="{4FD59711-8CF3-4A78-AC2A-43E5F576EBC8}" type="pres">
      <dgm:prSet presAssocID="{F1FBBB02-4507-4BF3-9822-D968C950182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x with solid fill"/>
        </a:ext>
      </dgm:extLst>
    </dgm:pt>
    <dgm:pt modelId="{47A99509-D39A-44C8-8189-E69CEC142153}" type="pres">
      <dgm:prSet presAssocID="{F1FBBB02-4507-4BF3-9822-D968C9501822}" presName="spaceRect" presStyleCnt="0"/>
      <dgm:spPr/>
    </dgm:pt>
    <dgm:pt modelId="{4B17F01E-F6BE-47CB-95FA-BE9894C48B84}" type="pres">
      <dgm:prSet presAssocID="{F1FBBB02-4507-4BF3-9822-D968C9501822}" presName="parTx" presStyleLbl="revTx" presStyleIdx="1" presStyleCnt="4">
        <dgm:presLayoutVars>
          <dgm:chMax val="0"/>
          <dgm:chPref val="0"/>
        </dgm:presLayoutVars>
      </dgm:prSet>
      <dgm:spPr/>
    </dgm:pt>
    <dgm:pt modelId="{E82A97F0-F4DD-4E7B-88C4-F0B65CFF30FA}" type="pres">
      <dgm:prSet presAssocID="{01A49CB7-BACF-4AA6-9479-C4A19BB4AF26}" presName="sibTrans" presStyleCnt="0"/>
      <dgm:spPr/>
    </dgm:pt>
    <dgm:pt modelId="{90480161-2D7D-4797-8E8A-46CD3DCD3B01}" type="pres">
      <dgm:prSet presAssocID="{7A119979-D6B2-4EDF-BA39-5EBC9564C938}" presName="compNode" presStyleCnt="0"/>
      <dgm:spPr/>
    </dgm:pt>
    <dgm:pt modelId="{95CA3A75-9260-4408-B0CD-07E640AEA280}" type="pres">
      <dgm:prSet presAssocID="{7A119979-D6B2-4EDF-BA39-5EBC9564C938}" presName="bgRect" presStyleLbl="bgShp" presStyleIdx="2" presStyleCnt="4"/>
      <dgm:spPr/>
    </dgm:pt>
    <dgm:pt modelId="{46709F25-23D4-4E2D-B9A1-79FD188006FE}" type="pres">
      <dgm:prSet presAssocID="{7A119979-D6B2-4EDF-BA39-5EBC9564C9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o sign with solid fill"/>
        </a:ext>
      </dgm:extLst>
    </dgm:pt>
    <dgm:pt modelId="{76B5472C-6108-416E-8F0C-33EFDE1AAD43}" type="pres">
      <dgm:prSet presAssocID="{7A119979-D6B2-4EDF-BA39-5EBC9564C938}" presName="spaceRect" presStyleCnt="0"/>
      <dgm:spPr/>
    </dgm:pt>
    <dgm:pt modelId="{226D5448-48D1-4591-B1B8-66F16A750072}" type="pres">
      <dgm:prSet presAssocID="{7A119979-D6B2-4EDF-BA39-5EBC9564C938}" presName="parTx" presStyleLbl="revTx" presStyleIdx="2" presStyleCnt="4">
        <dgm:presLayoutVars>
          <dgm:chMax val="0"/>
          <dgm:chPref val="0"/>
        </dgm:presLayoutVars>
      </dgm:prSet>
      <dgm:spPr/>
    </dgm:pt>
    <dgm:pt modelId="{00A5D12C-3034-4993-9CCE-571D9464E0D4}" type="pres">
      <dgm:prSet presAssocID="{397372C7-7F16-4D85-9959-D80B020C1E6F}" presName="sibTrans" presStyleCnt="0"/>
      <dgm:spPr/>
    </dgm:pt>
    <dgm:pt modelId="{8247C037-663F-4345-B2C4-93FDE15F7384}" type="pres">
      <dgm:prSet presAssocID="{806E4718-6729-4382-8834-D6124EEA6401}" presName="compNode" presStyleCnt="0"/>
      <dgm:spPr/>
    </dgm:pt>
    <dgm:pt modelId="{0B8CB043-5983-41AC-B8C3-D8A566E382A3}" type="pres">
      <dgm:prSet presAssocID="{806E4718-6729-4382-8834-D6124EEA6401}" presName="bgRect" presStyleLbl="bgShp" presStyleIdx="3" presStyleCnt="4"/>
      <dgm:spPr/>
    </dgm:pt>
    <dgm:pt modelId="{E0AE0C0D-2D53-4607-97B4-872F3449313E}" type="pres">
      <dgm:prSet presAssocID="{806E4718-6729-4382-8834-D6124EEA640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E4F21B2D-7FA9-42DB-80CF-010AB1FA509A}" type="pres">
      <dgm:prSet presAssocID="{806E4718-6729-4382-8834-D6124EEA6401}" presName="spaceRect" presStyleCnt="0"/>
      <dgm:spPr/>
    </dgm:pt>
    <dgm:pt modelId="{A0C34E4A-8919-49C9-80E7-E445169EDD29}" type="pres">
      <dgm:prSet presAssocID="{806E4718-6729-4382-8834-D6124EEA6401}" presName="parTx" presStyleLbl="revTx" presStyleIdx="3" presStyleCnt="4">
        <dgm:presLayoutVars>
          <dgm:chMax val="0"/>
          <dgm:chPref val="0"/>
        </dgm:presLayoutVars>
      </dgm:prSet>
      <dgm:spPr/>
    </dgm:pt>
  </dgm:ptLst>
  <dgm:cxnLst>
    <dgm:cxn modelId="{AF12FB24-BD18-4040-923E-3516874A8799}" srcId="{79A648A4-3B51-4861-A591-8F91687EB4CC}" destId="{7A119979-D6B2-4EDF-BA39-5EBC9564C938}" srcOrd="2" destOrd="0" parTransId="{33D7E484-E4FD-4881-8D3B-3947B5CC48EA}" sibTransId="{397372C7-7F16-4D85-9959-D80B020C1E6F}"/>
    <dgm:cxn modelId="{24004836-7531-4C4D-AAC1-E7E8CFFEAC4A}" type="presOf" srcId="{79A648A4-3B51-4861-A591-8F91687EB4CC}" destId="{D46D4D73-A8E6-4C86-A160-8F2BD59E5F8F}" srcOrd="0" destOrd="0" presId="urn:microsoft.com/office/officeart/2018/2/layout/IconVerticalSolidList"/>
    <dgm:cxn modelId="{96348F4A-30A8-4DCE-A2F1-06C1754016FE}" type="presOf" srcId="{806E4718-6729-4382-8834-D6124EEA6401}" destId="{A0C34E4A-8919-49C9-80E7-E445169EDD29}" srcOrd="0" destOrd="0" presId="urn:microsoft.com/office/officeart/2018/2/layout/IconVerticalSolidList"/>
    <dgm:cxn modelId="{ACFCD67E-D7A8-4D3E-883C-1F2945884BF2}" srcId="{79A648A4-3B51-4861-A591-8F91687EB4CC}" destId="{4533138E-1AFA-4151-AF46-72CA37433858}" srcOrd="0" destOrd="0" parTransId="{19390E51-3367-4015-8EDC-B0956BFAB7C0}" sibTransId="{92AA5BA3-D953-4573-85A4-BF21CB0A1D85}"/>
    <dgm:cxn modelId="{A00ED188-49F5-461E-A0CF-E55193EBD538}" srcId="{79A648A4-3B51-4861-A591-8F91687EB4CC}" destId="{806E4718-6729-4382-8834-D6124EEA6401}" srcOrd="3" destOrd="0" parTransId="{08F4C477-59EF-49D8-93DC-F93E2FFE5866}" sibTransId="{B5D828C7-360C-42DC-AFFF-DA9D297B1D4C}"/>
    <dgm:cxn modelId="{D05857A0-CCEE-407B-BF34-4BCD07FB6708}" type="presOf" srcId="{4533138E-1AFA-4151-AF46-72CA37433858}" destId="{AF19014C-CEA5-4FD3-8C51-BAC61A47096D}" srcOrd="0" destOrd="0" presId="urn:microsoft.com/office/officeart/2018/2/layout/IconVerticalSolidList"/>
    <dgm:cxn modelId="{63E223B0-B795-4175-A6BE-1249968F7C94}" type="presOf" srcId="{F1FBBB02-4507-4BF3-9822-D968C9501822}" destId="{4B17F01E-F6BE-47CB-95FA-BE9894C48B84}" srcOrd="0" destOrd="0" presId="urn:microsoft.com/office/officeart/2018/2/layout/IconVerticalSolidList"/>
    <dgm:cxn modelId="{6F0A33C5-A022-41A5-9F8D-B525E76DFAD9}" srcId="{79A648A4-3B51-4861-A591-8F91687EB4CC}" destId="{F1FBBB02-4507-4BF3-9822-D968C9501822}" srcOrd="1" destOrd="0" parTransId="{DE73DAE9-5B57-474D-A893-EDBEB4B1E675}" sibTransId="{01A49CB7-BACF-4AA6-9479-C4A19BB4AF26}"/>
    <dgm:cxn modelId="{33C073FA-9D67-476C-B213-DB03E3F8723C}" type="presOf" srcId="{7A119979-D6B2-4EDF-BA39-5EBC9564C938}" destId="{226D5448-48D1-4591-B1B8-66F16A750072}" srcOrd="0" destOrd="0" presId="urn:microsoft.com/office/officeart/2018/2/layout/IconVerticalSolidList"/>
    <dgm:cxn modelId="{58F1F198-8B9C-4429-A334-B9444E698CF9}" type="presParOf" srcId="{D46D4D73-A8E6-4C86-A160-8F2BD59E5F8F}" destId="{97DB9CF9-2C21-496D-BBE5-0B5417B5404A}" srcOrd="0" destOrd="0" presId="urn:microsoft.com/office/officeart/2018/2/layout/IconVerticalSolidList"/>
    <dgm:cxn modelId="{14657B66-EAE8-4456-92D3-7FEC43799517}" type="presParOf" srcId="{97DB9CF9-2C21-496D-BBE5-0B5417B5404A}" destId="{3939F6F6-1B78-4952-8554-663EA6DFE994}" srcOrd="0" destOrd="0" presId="urn:microsoft.com/office/officeart/2018/2/layout/IconVerticalSolidList"/>
    <dgm:cxn modelId="{6508E581-E0B2-402D-ACF0-8F77BF7F3ABE}" type="presParOf" srcId="{97DB9CF9-2C21-496D-BBE5-0B5417B5404A}" destId="{06AB4B3A-39B5-491E-8359-F42979196EA4}" srcOrd="1" destOrd="0" presId="urn:microsoft.com/office/officeart/2018/2/layout/IconVerticalSolidList"/>
    <dgm:cxn modelId="{8E6959A0-62E1-4CFD-ABA1-B784AAF52EEC}" type="presParOf" srcId="{97DB9CF9-2C21-496D-BBE5-0B5417B5404A}" destId="{90119E75-BBA7-4BD7-8516-E1DEC3F4B268}" srcOrd="2" destOrd="0" presId="urn:microsoft.com/office/officeart/2018/2/layout/IconVerticalSolidList"/>
    <dgm:cxn modelId="{02FE0A1F-8A0F-468C-B680-9083B958642E}" type="presParOf" srcId="{97DB9CF9-2C21-496D-BBE5-0B5417B5404A}" destId="{AF19014C-CEA5-4FD3-8C51-BAC61A47096D}" srcOrd="3" destOrd="0" presId="urn:microsoft.com/office/officeart/2018/2/layout/IconVerticalSolidList"/>
    <dgm:cxn modelId="{50AE2539-6736-42E7-9F98-156421DC8F45}" type="presParOf" srcId="{D46D4D73-A8E6-4C86-A160-8F2BD59E5F8F}" destId="{B814338B-B43C-4D95-9BCF-E91D6DC30D4E}" srcOrd="1" destOrd="0" presId="urn:microsoft.com/office/officeart/2018/2/layout/IconVerticalSolidList"/>
    <dgm:cxn modelId="{0635D0D9-A44E-47C6-BB99-8E6C06CF47C9}" type="presParOf" srcId="{D46D4D73-A8E6-4C86-A160-8F2BD59E5F8F}" destId="{C104B32D-5FD0-4533-83B0-D588C0A539DE}" srcOrd="2" destOrd="0" presId="urn:microsoft.com/office/officeart/2018/2/layout/IconVerticalSolidList"/>
    <dgm:cxn modelId="{636D1527-F26A-4EE7-BA54-DA60E576B0C4}" type="presParOf" srcId="{C104B32D-5FD0-4533-83B0-D588C0A539DE}" destId="{D0306DDD-A496-43A8-966E-338785CCA301}" srcOrd="0" destOrd="0" presId="urn:microsoft.com/office/officeart/2018/2/layout/IconVerticalSolidList"/>
    <dgm:cxn modelId="{202ACEDE-5F97-4998-81FA-0EE75F048B3B}" type="presParOf" srcId="{C104B32D-5FD0-4533-83B0-D588C0A539DE}" destId="{4FD59711-8CF3-4A78-AC2A-43E5F576EBC8}" srcOrd="1" destOrd="0" presId="urn:microsoft.com/office/officeart/2018/2/layout/IconVerticalSolidList"/>
    <dgm:cxn modelId="{09639C6F-96FB-43CB-B791-2BFAF89F6E10}" type="presParOf" srcId="{C104B32D-5FD0-4533-83B0-D588C0A539DE}" destId="{47A99509-D39A-44C8-8189-E69CEC142153}" srcOrd="2" destOrd="0" presId="urn:microsoft.com/office/officeart/2018/2/layout/IconVerticalSolidList"/>
    <dgm:cxn modelId="{25B52ABF-8AC3-476F-A7A2-F1E7DA6332A9}" type="presParOf" srcId="{C104B32D-5FD0-4533-83B0-D588C0A539DE}" destId="{4B17F01E-F6BE-47CB-95FA-BE9894C48B84}" srcOrd="3" destOrd="0" presId="urn:microsoft.com/office/officeart/2018/2/layout/IconVerticalSolidList"/>
    <dgm:cxn modelId="{E701C243-709E-426F-B150-164B975DBC4B}" type="presParOf" srcId="{D46D4D73-A8E6-4C86-A160-8F2BD59E5F8F}" destId="{E82A97F0-F4DD-4E7B-88C4-F0B65CFF30FA}" srcOrd="3" destOrd="0" presId="urn:microsoft.com/office/officeart/2018/2/layout/IconVerticalSolidList"/>
    <dgm:cxn modelId="{35C5F190-1038-43C7-A9C2-6475BB08BF7B}" type="presParOf" srcId="{D46D4D73-A8E6-4C86-A160-8F2BD59E5F8F}" destId="{90480161-2D7D-4797-8E8A-46CD3DCD3B01}" srcOrd="4" destOrd="0" presId="urn:microsoft.com/office/officeart/2018/2/layout/IconVerticalSolidList"/>
    <dgm:cxn modelId="{C17AD9B5-3C21-4D74-8ACA-7EAF7E1D79B4}" type="presParOf" srcId="{90480161-2D7D-4797-8E8A-46CD3DCD3B01}" destId="{95CA3A75-9260-4408-B0CD-07E640AEA280}" srcOrd="0" destOrd="0" presId="urn:microsoft.com/office/officeart/2018/2/layout/IconVerticalSolidList"/>
    <dgm:cxn modelId="{16367054-AEA3-4FCC-982F-0194631FCAF7}" type="presParOf" srcId="{90480161-2D7D-4797-8E8A-46CD3DCD3B01}" destId="{46709F25-23D4-4E2D-B9A1-79FD188006FE}" srcOrd="1" destOrd="0" presId="urn:microsoft.com/office/officeart/2018/2/layout/IconVerticalSolidList"/>
    <dgm:cxn modelId="{3BBAA227-4E0A-4E89-BFBB-4A161721DC89}" type="presParOf" srcId="{90480161-2D7D-4797-8E8A-46CD3DCD3B01}" destId="{76B5472C-6108-416E-8F0C-33EFDE1AAD43}" srcOrd="2" destOrd="0" presId="urn:microsoft.com/office/officeart/2018/2/layout/IconVerticalSolidList"/>
    <dgm:cxn modelId="{694C1B5F-C47E-40A0-825E-DCE3D8E979B9}" type="presParOf" srcId="{90480161-2D7D-4797-8E8A-46CD3DCD3B01}" destId="{226D5448-48D1-4591-B1B8-66F16A750072}" srcOrd="3" destOrd="0" presId="urn:microsoft.com/office/officeart/2018/2/layout/IconVerticalSolidList"/>
    <dgm:cxn modelId="{E038C29C-0B39-42BE-8A89-31F0CA6084F7}" type="presParOf" srcId="{D46D4D73-A8E6-4C86-A160-8F2BD59E5F8F}" destId="{00A5D12C-3034-4993-9CCE-571D9464E0D4}" srcOrd="5" destOrd="0" presId="urn:microsoft.com/office/officeart/2018/2/layout/IconVerticalSolidList"/>
    <dgm:cxn modelId="{2DCE00C3-9158-4AEB-889D-5A1124632A45}" type="presParOf" srcId="{D46D4D73-A8E6-4C86-A160-8F2BD59E5F8F}" destId="{8247C037-663F-4345-B2C4-93FDE15F7384}" srcOrd="6" destOrd="0" presId="urn:microsoft.com/office/officeart/2018/2/layout/IconVerticalSolidList"/>
    <dgm:cxn modelId="{FB76D7A4-8DDA-43F1-B010-E5184BBE502A}" type="presParOf" srcId="{8247C037-663F-4345-B2C4-93FDE15F7384}" destId="{0B8CB043-5983-41AC-B8C3-D8A566E382A3}" srcOrd="0" destOrd="0" presId="urn:microsoft.com/office/officeart/2018/2/layout/IconVerticalSolidList"/>
    <dgm:cxn modelId="{420529EE-31EC-4BAA-81E3-FF6B1731E6A4}" type="presParOf" srcId="{8247C037-663F-4345-B2C4-93FDE15F7384}" destId="{E0AE0C0D-2D53-4607-97B4-872F3449313E}" srcOrd="1" destOrd="0" presId="urn:microsoft.com/office/officeart/2018/2/layout/IconVerticalSolidList"/>
    <dgm:cxn modelId="{F756B543-ACDF-4893-A481-7229F81919E9}" type="presParOf" srcId="{8247C037-663F-4345-B2C4-93FDE15F7384}" destId="{E4F21B2D-7FA9-42DB-80CF-010AB1FA509A}" srcOrd="2" destOrd="0" presId="urn:microsoft.com/office/officeart/2018/2/layout/IconVerticalSolidList"/>
    <dgm:cxn modelId="{9164B967-E9E0-404A-929D-6C28B7ABCCCE}" type="presParOf" srcId="{8247C037-663F-4345-B2C4-93FDE15F7384}" destId="{A0C34E4A-8919-49C9-80E7-E445169EDD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648A4-3B51-4861-A591-8F91687EB4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33138E-1AFA-4151-AF46-72CA37433858}">
      <dgm:prSet/>
      <dgm:spPr/>
      <dgm:t>
        <a:bodyPr/>
        <a:lstStyle/>
        <a:p>
          <a:pPr>
            <a:lnSpc>
              <a:spcPct val="100000"/>
            </a:lnSpc>
          </a:pPr>
          <a:r>
            <a:rPr lang="en-US" b="0" dirty="0"/>
            <a:t>All samples shipped frozen to NCRAD </a:t>
          </a:r>
          <a:r>
            <a:rPr lang="en-US" b="1" dirty="0">
              <a:solidFill>
                <a:srgbClr val="FF0000"/>
              </a:solidFill>
            </a:rPr>
            <a:t>Monday-Wednesday ONLY</a:t>
          </a:r>
        </a:p>
      </dgm:t>
    </dgm:pt>
    <dgm:pt modelId="{19390E51-3367-4015-8EDC-B0956BFAB7C0}" type="parTrans" cxnId="{ACFCD67E-D7A8-4D3E-883C-1F2945884BF2}">
      <dgm:prSet/>
      <dgm:spPr/>
      <dgm:t>
        <a:bodyPr/>
        <a:lstStyle/>
        <a:p>
          <a:endParaRPr lang="en-US"/>
        </a:p>
      </dgm:t>
    </dgm:pt>
    <dgm:pt modelId="{92AA5BA3-D953-4573-85A4-BF21CB0A1D85}" type="sibTrans" cxnId="{ACFCD67E-D7A8-4D3E-883C-1F2945884BF2}">
      <dgm:prSet/>
      <dgm:spPr/>
      <dgm:t>
        <a:bodyPr/>
        <a:lstStyle/>
        <a:p>
          <a:endParaRPr lang="en-US"/>
        </a:p>
      </dgm:t>
    </dgm:pt>
    <dgm:pt modelId="{F1FBBB02-4507-4BF3-9822-D968C9501822}">
      <dgm:prSet/>
      <dgm:spPr/>
      <dgm:t>
        <a:bodyPr/>
        <a:lstStyle/>
        <a:p>
          <a:pPr>
            <a:lnSpc>
              <a:spcPct val="100000"/>
            </a:lnSpc>
          </a:pPr>
          <a:r>
            <a:rPr lang="en-US" dirty="0"/>
            <a:t>Hold packaged samples in a -80°C freezer until pickup</a:t>
          </a:r>
        </a:p>
      </dgm:t>
    </dgm:pt>
    <dgm:pt modelId="{DE73DAE9-5B57-474D-A893-EDBEB4B1E675}" type="parTrans" cxnId="{6F0A33C5-A022-41A5-9F8D-B525E76DFAD9}">
      <dgm:prSet/>
      <dgm:spPr/>
      <dgm:t>
        <a:bodyPr/>
        <a:lstStyle/>
        <a:p>
          <a:endParaRPr lang="en-US"/>
        </a:p>
      </dgm:t>
    </dgm:pt>
    <dgm:pt modelId="{01A49CB7-BACF-4AA6-9479-C4A19BB4AF26}" type="sibTrans" cxnId="{6F0A33C5-A022-41A5-9F8D-B525E76DFAD9}">
      <dgm:prSet/>
      <dgm:spPr/>
      <dgm:t>
        <a:bodyPr/>
        <a:lstStyle/>
        <a:p>
          <a:endParaRPr lang="en-US"/>
        </a:p>
      </dgm:t>
    </dgm:pt>
    <dgm:pt modelId="{806E4718-6729-4382-8834-D6124EEA6401}">
      <dgm:prSet/>
      <dgm:spPr/>
      <dgm:t>
        <a:bodyPr/>
        <a:lstStyle/>
        <a:p>
          <a:pPr>
            <a:lnSpc>
              <a:spcPct val="100000"/>
            </a:lnSpc>
          </a:pPr>
          <a:r>
            <a:rPr lang="en-US" dirty="0"/>
            <a:t>Include copy of Blood Sample Shipment and Notification Form</a:t>
          </a:r>
        </a:p>
      </dgm:t>
    </dgm:pt>
    <dgm:pt modelId="{08F4C477-59EF-49D8-93DC-F93E2FFE5866}" type="parTrans" cxnId="{A00ED188-49F5-461E-A0CF-E55193EBD538}">
      <dgm:prSet/>
      <dgm:spPr/>
      <dgm:t>
        <a:bodyPr/>
        <a:lstStyle/>
        <a:p>
          <a:endParaRPr lang="en-US"/>
        </a:p>
      </dgm:t>
    </dgm:pt>
    <dgm:pt modelId="{B5D828C7-360C-42DC-AFFF-DA9D297B1D4C}" type="sibTrans" cxnId="{A00ED188-49F5-461E-A0CF-E55193EBD538}">
      <dgm:prSet/>
      <dgm:spPr/>
      <dgm:t>
        <a:bodyPr/>
        <a:lstStyle/>
        <a:p>
          <a:endParaRPr lang="en-US"/>
        </a:p>
      </dgm:t>
    </dgm:pt>
    <dgm:pt modelId="{3DF6A1BB-E62D-4E1F-88CE-CEA340EC0771}">
      <dgm:prSet/>
      <dgm:spPr/>
      <dgm:t>
        <a:bodyPr/>
        <a:lstStyle/>
        <a:p>
          <a:pPr>
            <a:lnSpc>
              <a:spcPct val="100000"/>
            </a:lnSpc>
          </a:pPr>
          <a:r>
            <a:rPr lang="en-US" dirty="0"/>
            <a:t>Batch samples together (3 or 8 cryoboxes)</a:t>
          </a:r>
        </a:p>
      </dgm:t>
    </dgm:pt>
    <dgm:pt modelId="{D1FC18C7-9149-40BB-8E4B-B7E082BBF6D8}" type="parTrans" cxnId="{B546F694-7D25-4843-B8BD-961C2B267ECA}">
      <dgm:prSet/>
      <dgm:spPr/>
      <dgm:t>
        <a:bodyPr/>
        <a:lstStyle/>
        <a:p>
          <a:endParaRPr lang="en-US"/>
        </a:p>
      </dgm:t>
    </dgm:pt>
    <dgm:pt modelId="{451F113A-C51E-4059-B6B7-CE9E9A2A78F5}" type="sibTrans" cxnId="{B546F694-7D25-4843-B8BD-961C2B267ECA}">
      <dgm:prSet/>
      <dgm:spPr/>
      <dgm:t>
        <a:bodyPr/>
        <a:lstStyle/>
        <a:p>
          <a:endParaRPr lang="en-US"/>
        </a:p>
      </dgm:t>
    </dgm:pt>
    <dgm:pt modelId="{D46D4D73-A8E6-4C86-A160-8F2BD59E5F8F}" type="pres">
      <dgm:prSet presAssocID="{79A648A4-3B51-4861-A591-8F91687EB4CC}" presName="root" presStyleCnt="0">
        <dgm:presLayoutVars>
          <dgm:dir/>
          <dgm:resizeHandles val="exact"/>
        </dgm:presLayoutVars>
      </dgm:prSet>
      <dgm:spPr/>
    </dgm:pt>
    <dgm:pt modelId="{97DB9CF9-2C21-496D-BBE5-0B5417B5404A}" type="pres">
      <dgm:prSet presAssocID="{4533138E-1AFA-4151-AF46-72CA37433858}" presName="compNode" presStyleCnt="0"/>
      <dgm:spPr/>
    </dgm:pt>
    <dgm:pt modelId="{3939F6F6-1B78-4952-8554-663EA6DFE994}" type="pres">
      <dgm:prSet presAssocID="{4533138E-1AFA-4151-AF46-72CA37433858}" presName="bgRect" presStyleLbl="bgShp" presStyleIdx="0" presStyleCnt="4" custLinFactNeighborX="247" custLinFactNeighborY="-749"/>
      <dgm:spPr/>
    </dgm:pt>
    <dgm:pt modelId="{06AB4B3A-39B5-491E-8359-F42979196EA4}" type="pres">
      <dgm:prSet presAssocID="{4533138E-1AFA-4151-AF46-72CA374338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w Temperature"/>
        </a:ext>
      </dgm:extLst>
    </dgm:pt>
    <dgm:pt modelId="{90119E75-BBA7-4BD7-8516-E1DEC3F4B268}" type="pres">
      <dgm:prSet presAssocID="{4533138E-1AFA-4151-AF46-72CA37433858}" presName="spaceRect" presStyleCnt="0"/>
      <dgm:spPr/>
    </dgm:pt>
    <dgm:pt modelId="{AF19014C-CEA5-4FD3-8C51-BAC61A47096D}" type="pres">
      <dgm:prSet presAssocID="{4533138E-1AFA-4151-AF46-72CA37433858}" presName="parTx" presStyleLbl="revTx" presStyleIdx="0" presStyleCnt="4">
        <dgm:presLayoutVars>
          <dgm:chMax val="0"/>
          <dgm:chPref val="0"/>
        </dgm:presLayoutVars>
      </dgm:prSet>
      <dgm:spPr/>
    </dgm:pt>
    <dgm:pt modelId="{B814338B-B43C-4D95-9BCF-E91D6DC30D4E}" type="pres">
      <dgm:prSet presAssocID="{92AA5BA3-D953-4573-85A4-BF21CB0A1D85}" presName="sibTrans" presStyleCnt="0"/>
      <dgm:spPr/>
    </dgm:pt>
    <dgm:pt modelId="{C104B32D-5FD0-4533-83B0-D588C0A539DE}" type="pres">
      <dgm:prSet presAssocID="{F1FBBB02-4507-4BF3-9822-D968C9501822}" presName="compNode" presStyleCnt="0"/>
      <dgm:spPr/>
    </dgm:pt>
    <dgm:pt modelId="{D0306DDD-A496-43A8-966E-338785CCA301}" type="pres">
      <dgm:prSet presAssocID="{F1FBBB02-4507-4BF3-9822-D968C9501822}" presName="bgRect" presStyleLbl="bgShp" presStyleIdx="1" presStyleCnt="4"/>
      <dgm:spPr/>
    </dgm:pt>
    <dgm:pt modelId="{4FD59711-8CF3-4A78-AC2A-43E5F576EBC8}" type="pres">
      <dgm:prSet presAssocID="{F1FBBB02-4507-4BF3-9822-D968C95018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rmometer"/>
        </a:ext>
      </dgm:extLst>
    </dgm:pt>
    <dgm:pt modelId="{47A99509-D39A-44C8-8189-E69CEC142153}" type="pres">
      <dgm:prSet presAssocID="{F1FBBB02-4507-4BF3-9822-D968C9501822}" presName="spaceRect" presStyleCnt="0"/>
      <dgm:spPr/>
    </dgm:pt>
    <dgm:pt modelId="{4B17F01E-F6BE-47CB-95FA-BE9894C48B84}" type="pres">
      <dgm:prSet presAssocID="{F1FBBB02-4507-4BF3-9822-D968C9501822}" presName="parTx" presStyleLbl="revTx" presStyleIdx="1" presStyleCnt="4">
        <dgm:presLayoutVars>
          <dgm:chMax val="0"/>
          <dgm:chPref val="0"/>
        </dgm:presLayoutVars>
      </dgm:prSet>
      <dgm:spPr/>
    </dgm:pt>
    <dgm:pt modelId="{E82A97F0-F4DD-4E7B-88C4-F0B65CFF30FA}" type="pres">
      <dgm:prSet presAssocID="{01A49CB7-BACF-4AA6-9479-C4A19BB4AF26}" presName="sibTrans" presStyleCnt="0"/>
      <dgm:spPr/>
    </dgm:pt>
    <dgm:pt modelId="{8247C037-663F-4345-B2C4-93FDE15F7384}" type="pres">
      <dgm:prSet presAssocID="{806E4718-6729-4382-8834-D6124EEA6401}" presName="compNode" presStyleCnt="0"/>
      <dgm:spPr/>
    </dgm:pt>
    <dgm:pt modelId="{0B8CB043-5983-41AC-B8C3-D8A566E382A3}" type="pres">
      <dgm:prSet presAssocID="{806E4718-6729-4382-8834-D6124EEA6401}" presName="bgRect" presStyleLbl="bgShp" presStyleIdx="2" presStyleCnt="4"/>
      <dgm:spPr/>
    </dgm:pt>
    <dgm:pt modelId="{E0AE0C0D-2D53-4607-97B4-872F3449313E}" type="pres">
      <dgm:prSet presAssocID="{806E4718-6729-4382-8834-D6124EEA64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4F21B2D-7FA9-42DB-80CF-010AB1FA509A}" type="pres">
      <dgm:prSet presAssocID="{806E4718-6729-4382-8834-D6124EEA6401}" presName="spaceRect" presStyleCnt="0"/>
      <dgm:spPr/>
    </dgm:pt>
    <dgm:pt modelId="{A0C34E4A-8919-49C9-80E7-E445169EDD29}" type="pres">
      <dgm:prSet presAssocID="{806E4718-6729-4382-8834-D6124EEA6401}" presName="parTx" presStyleLbl="revTx" presStyleIdx="2" presStyleCnt="4">
        <dgm:presLayoutVars>
          <dgm:chMax val="0"/>
          <dgm:chPref val="0"/>
        </dgm:presLayoutVars>
      </dgm:prSet>
      <dgm:spPr/>
    </dgm:pt>
    <dgm:pt modelId="{354185C3-2725-443C-A724-6F7104BFD316}" type="pres">
      <dgm:prSet presAssocID="{B5D828C7-360C-42DC-AFFF-DA9D297B1D4C}" presName="sibTrans" presStyleCnt="0"/>
      <dgm:spPr/>
    </dgm:pt>
    <dgm:pt modelId="{7967B1F3-D25C-4BB1-B4B3-F7A6F8444258}" type="pres">
      <dgm:prSet presAssocID="{3DF6A1BB-E62D-4E1F-88CE-CEA340EC0771}" presName="compNode" presStyleCnt="0"/>
      <dgm:spPr/>
    </dgm:pt>
    <dgm:pt modelId="{CE7581AE-1641-4BC4-98B1-87631D68A279}" type="pres">
      <dgm:prSet presAssocID="{3DF6A1BB-E62D-4E1F-88CE-CEA340EC0771}" presName="bgRect" presStyleLbl="bgShp" presStyleIdx="3" presStyleCnt="4" custLinFactNeighborY="-6745"/>
      <dgm:spPr/>
    </dgm:pt>
    <dgm:pt modelId="{BD5B48C4-E157-4ED4-BD7C-42C0E7D5CD34}" type="pres">
      <dgm:prSet presAssocID="{3DF6A1BB-E62D-4E1F-88CE-CEA340EC07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7F7F195C-6DD8-4398-9D83-06E67D60E4D8}" type="pres">
      <dgm:prSet presAssocID="{3DF6A1BB-E62D-4E1F-88CE-CEA340EC0771}" presName="spaceRect" presStyleCnt="0"/>
      <dgm:spPr/>
    </dgm:pt>
    <dgm:pt modelId="{CFF4A924-9A6E-4170-BB36-8A364EF27B1A}" type="pres">
      <dgm:prSet presAssocID="{3DF6A1BB-E62D-4E1F-88CE-CEA340EC0771}" presName="parTx" presStyleLbl="revTx" presStyleIdx="3" presStyleCnt="4">
        <dgm:presLayoutVars>
          <dgm:chMax val="0"/>
          <dgm:chPref val="0"/>
        </dgm:presLayoutVars>
      </dgm:prSet>
      <dgm:spPr/>
    </dgm:pt>
  </dgm:ptLst>
  <dgm:cxnLst>
    <dgm:cxn modelId="{48477B00-1F39-44BD-8AF3-9FAC231A8ECC}" type="presOf" srcId="{3DF6A1BB-E62D-4E1F-88CE-CEA340EC0771}" destId="{CFF4A924-9A6E-4170-BB36-8A364EF27B1A}" srcOrd="0" destOrd="0" presId="urn:microsoft.com/office/officeart/2018/2/layout/IconVerticalSolidList"/>
    <dgm:cxn modelId="{24004836-7531-4C4D-AAC1-E7E8CFFEAC4A}" type="presOf" srcId="{79A648A4-3B51-4861-A591-8F91687EB4CC}" destId="{D46D4D73-A8E6-4C86-A160-8F2BD59E5F8F}" srcOrd="0" destOrd="0" presId="urn:microsoft.com/office/officeart/2018/2/layout/IconVerticalSolidList"/>
    <dgm:cxn modelId="{96348F4A-30A8-4DCE-A2F1-06C1754016FE}" type="presOf" srcId="{806E4718-6729-4382-8834-D6124EEA6401}" destId="{A0C34E4A-8919-49C9-80E7-E445169EDD29}" srcOrd="0" destOrd="0" presId="urn:microsoft.com/office/officeart/2018/2/layout/IconVerticalSolidList"/>
    <dgm:cxn modelId="{ACFCD67E-D7A8-4D3E-883C-1F2945884BF2}" srcId="{79A648A4-3B51-4861-A591-8F91687EB4CC}" destId="{4533138E-1AFA-4151-AF46-72CA37433858}" srcOrd="0" destOrd="0" parTransId="{19390E51-3367-4015-8EDC-B0956BFAB7C0}" sibTransId="{92AA5BA3-D953-4573-85A4-BF21CB0A1D85}"/>
    <dgm:cxn modelId="{A00ED188-49F5-461E-A0CF-E55193EBD538}" srcId="{79A648A4-3B51-4861-A591-8F91687EB4CC}" destId="{806E4718-6729-4382-8834-D6124EEA6401}" srcOrd="2" destOrd="0" parTransId="{08F4C477-59EF-49D8-93DC-F93E2FFE5866}" sibTransId="{B5D828C7-360C-42DC-AFFF-DA9D297B1D4C}"/>
    <dgm:cxn modelId="{B546F694-7D25-4843-B8BD-961C2B267ECA}" srcId="{79A648A4-3B51-4861-A591-8F91687EB4CC}" destId="{3DF6A1BB-E62D-4E1F-88CE-CEA340EC0771}" srcOrd="3" destOrd="0" parTransId="{D1FC18C7-9149-40BB-8E4B-B7E082BBF6D8}" sibTransId="{451F113A-C51E-4059-B6B7-CE9E9A2A78F5}"/>
    <dgm:cxn modelId="{D05857A0-CCEE-407B-BF34-4BCD07FB6708}" type="presOf" srcId="{4533138E-1AFA-4151-AF46-72CA37433858}" destId="{AF19014C-CEA5-4FD3-8C51-BAC61A47096D}" srcOrd="0" destOrd="0" presId="urn:microsoft.com/office/officeart/2018/2/layout/IconVerticalSolidList"/>
    <dgm:cxn modelId="{63E223B0-B795-4175-A6BE-1249968F7C94}" type="presOf" srcId="{F1FBBB02-4507-4BF3-9822-D968C9501822}" destId="{4B17F01E-F6BE-47CB-95FA-BE9894C48B84}" srcOrd="0" destOrd="0" presId="urn:microsoft.com/office/officeart/2018/2/layout/IconVerticalSolidList"/>
    <dgm:cxn modelId="{6F0A33C5-A022-41A5-9F8D-B525E76DFAD9}" srcId="{79A648A4-3B51-4861-A591-8F91687EB4CC}" destId="{F1FBBB02-4507-4BF3-9822-D968C9501822}" srcOrd="1" destOrd="0" parTransId="{DE73DAE9-5B57-474D-A893-EDBEB4B1E675}" sibTransId="{01A49CB7-BACF-4AA6-9479-C4A19BB4AF26}"/>
    <dgm:cxn modelId="{58F1F198-8B9C-4429-A334-B9444E698CF9}" type="presParOf" srcId="{D46D4D73-A8E6-4C86-A160-8F2BD59E5F8F}" destId="{97DB9CF9-2C21-496D-BBE5-0B5417B5404A}" srcOrd="0" destOrd="0" presId="urn:microsoft.com/office/officeart/2018/2/layout/IconVerticalSolidList"/>
    <dgm:cxn modelId="{14657B66-EAE8-4456-92D3-7FEC43799517}" type="presParOf" srcId="{97DB9CF9-2C21-496D-BBE5-0B5417B5404A}" destId="{3939F6F6-1B78-4952-8554-663EA6DFE994}" srcOrd="0" destOrd="0" presId="urn:microsoft.com/office/officeart/2018/2/layout/IconVerticalSolidList"/>
    <dgm:cxn modelId="{6508E581-E0B2-402D-ACF0-8F77BF7F3ABE}" type="presParOf" srcId="{97DB9CF9-2C21-496D-BBE5-0B5417B5404A}" destId="{06AB4B3A-39B5-491E-8359-F42979196EA4}" srcOrd="1" destOrd="0" presId="urn:microsoft.com/office/officeart/2018/2/layout/IconVerticalSolidList"/>
    <dgm:cxn modelId="{8E6959A0-62E1-4CFD-ABA1-B784AAF52EEC}" type="presParOf" srcId="{97DB9CF9-2C21-496D-BBE5-0B5417B5404A}" destId="{90119E75-BBA7-4BD7-8516-E1DEC3F4B268}" srcOrd="2" destOrd="0" presId="urn:microsoft.com/office/officeart/2018/2/layout/IconVerticalSolidList"/>
    <dgm:cxn modelId="{02FE0A1F-8A0F-468C-B680-9083B958642E}" type="presParOf" srcId="{97DB9CF9-2C21-496D-BBE5-0B5417B5404A}" destId="{AF19014C-CEA5-4FD3-8C51-BAC61A47096D}" srcOrd="3" destOrd="0" presId="urn:microsoft.com/office/officeart/2018/2/layout/IconVerticalSolidList"/>
    <dgm:cxn modelId="{50AE2539-6736-42E7-9F98-156421DC8F45}" type="presParOf" srcId="{D46D4D73-A8E6-4C86-A160-8F2BD59E5F8F}" destId="{B814338B-B43C-4D95-9BCF-E91D6DC30D4E}" srcOrd="1" destOrd="0" presId="urn:microsoft.com/office/officeart/2018/2/layout/IconVerticalSolidList"/>
    <dgm:cxn modelId="{0635D0D9-A44E-47C6-BB99-8E6C06CF47C9}" type="presParOf" srcId="{D46D4D73-A8E6-4C86-A160-8F2BD59E5F8F}" destId="{C104B32D-5FD0-4533-83B0-D588C0A539DE}" srcOrd="2" destOrd="0" presId="urn:microsoft.com/office/officeart/2018/2/layout/IconVerticalSolidList"/>
    <dgm:cxn modelId="{636D1527-F26A-4EE7-BA54-DA60E576B0C4}" type="presParOf" srcId="{C104B32D-5FD0-4533-83B0-D588C0A539DE}" destId="{D0306DDD-A496-43A8-966E-338785CCA301}" srcOrd="0" destOrd="0" presId="urn:microsoft.com/office/officeart/2018/2/layout/IconVerticalSolidList"/>
    <dgm:cxn modelId="{202ACEDE-5F97-4998-81FA-0EE75F048B3B}" type="presParOf" srcId="{C104B32D-5FD0-4533-83B0-D588C0A539DE}" destId="{4FD59711-8CF3-4A78-AC2A-43E5F576EBC8}" srcOrd="1" destOrd="0" presId="urn:microsoft.com/office/officeart/2018/2/layout/IconVerticalSolidList"/>
    <dgm:cxn modelId="{09639C6F-96FB-43CB-B791-2BFAF89F6E10}" type="presParOf" srcId="{C104B32D-5FD0-4533-83B0-D588C0A539DE}" destId="{47A99509-D39A-44C8-8189-E69CEC142153}" srcOrd="2" destOrd="0" presId="urn:microsoft.com/office/officeart/2018/2/layout/IconVerticalSolidList"/>
    <dgm:cxn modelId="{25B52ABF-8AC3-476F-A7A2-F1E7DA6332A9}" type="presParOf" srcId="{C104B32D-5FD0-4533-83B0-D588C0A539DE}" destId="{4B17F01E-F6BE-47CB-95FA-BE9894C48B84}" srcOrd="3" destOrd="0" presId="urn:microsoft.com/office/officeart/2018/2/layout/IconVerticalSolidList"/>
    <dgm:cxn modelId="{E701C243-709E-426F-B150-164B975DBC4B}" type="presParOf" srcId="{D46D4D73-A8E6-4C86-A160-8F2BD59E5F8F}" destId="{E82A97F0-F4DD-4E7B-88C4-F0B65CFF30FA}" srcOrd="3" destOrd="0" presId="urn:microsoft.com/office/officeart/2018/2/layout/IconVerticalSolidList"/>
    <dgm:cxn modelId="{2DCE00C3-9158-4AEB-889D-5A1124632A45}" type="presParOf" srcId="{D46D4D73-A8E6-4C86-A160-8F2BD59E5F8F}" destId="{8247C037-663F-4345-B2C4-93FDE15F7384}" srcOrd="4" destOrd="0" presId="urn:microsoft.com/office/officeart/2018/2/layout/IconVerticalSolidList"/>
    <dgm:cxn modelId="{FB76D7A4-8DDA-43F1-B010-E5184BBE502A}" type="presParOf" srcId="{8247C037-663F-4345-B2C4-93FDE15F7384}" destId="{0B8CB043-5983-41AC-B8C3-D8A566E382A3}" srcOrd="0" destOrd="0" presId="urn:microsoft.com/office/officeart/2018/2/layout/IconVerticalSolidList"/>
    <dgm:cxn modelId="{420529EE-31EC-4BAA-81E3-FF6B1731E6A4}" type="presParOf" srcId="{8247C037-663F-4345-B2C4-93FDE15F7384}" destId="{E0AE0C0D-2D53-4607-97B4-872F3449313E}" srcOrd="1" destOrd="0" presId="urn:microsoft.com/office/officeart/2018/2/layout/IconVerticalSolidList"/>
    <dgm:cxn modelId="{F756B543-ACDF-4893-A481-7229F81919E9}" type="presParOf" srcId="{8247C037-663F-4345-B2C4-93FDE15F7384}" destId="{E4F21B2D-7FA9-42DB-80CF-010AB1FA509A}" srcOrd="2" destOrd="0" presId="urn:microsoft.com/office/officeart/2018/2/layout/IconVerticalSolidList"/>
    <dgm:cxn modelId="{9164B967-E9E0-404A-929D-6C28B7ABCCCE}" type="presParOf" srcId="{8247C037-663F-4345-B2C4-93FDE15F7384}" destId="{A0C34E4A-8919-49C9-80E7-E445169EDD29}" srcOrd="3" destOrd="0" presId="urn:microsoft.com/office/officeart/2018/2/layout/IconVerticalSolidList"/>
    <dgm:cxn modelId="{4BEE6AA3-B944-40BD-8067-9E9EB05BF102}" type="presParOf" srcId="{D46D4D73-A8E6-4C86-A160-8F2BD59E5F8F}" destId="{354185C3-2725-443C-A724-6F7104BFD316}" srcOrd="5" destOrd="0" presId="urn:microsoft.com/office/officeart/2018/2/layout/IconVerticalSolidList"/>
    <dgm:cxn modelId="{E10B72B6-8CB9-435A-B9A3-1639F269CB67}" type="presParOf" srcId="{D46D4D73-A8E6-4C86-A160-8F2BD59E5F8F}" destId="{7967B1F3-D25C-4BB1-B4B3-F7A6F8444258}" srcOrd="6" destOrd="0" presId="urn:microsoft.com/office/officeart/2018/2/layout/IconVerticalSolidList"/>
    <dgm:cxn modelId="{E652A268-00D0-4628-8987-9CDD06862830}" type="presParOf" srcId="{7967B1F3-D25C-4BB1-B4B3-F7A6F8444258}" destId="{CE7581AE-1641-4BC4-98B1-87631D68A279}" srcOrd="0" destOrd="0" presId="urn:microsoft.com/office/officeart/2018/2/layout/IconVerticalSolidList"/>
    <dgm:cxn modelId="{3D5262FD-FA8B-4798-95B8-C4731F9A3C19}" type="presParOf" srcId="{7967B1F3-D25C-4BB1-B4B3-F7A6F8444258}" destId="{BD5B48C4-E157-4ED4-BD7C-42C0E7D5CD34}" srcOrd="1" destOrd="0" presId="urn:microsoft.com/office/officeart/2018/2/layout/IconVerticalSolidList"/>
    <dgm:cxn modelId="{17DA9E1C-49E8-4C7F-AB0A-D01ADA609881}" type="presParOf" srcId="{7967B1F3-D25C-4BB1-B4B3-F7A6F8444258}" destId="{7F7F195C-6DD8-4398-9D83-06E67D60E4D8}" srcOrd="2" destOrd="0" presId="urn:microsoft.com/office/officeart/2018/2/layout/IconVerticalSolidList"/>
    <dgm:cxn modelId="{220333EF-C874-4A22-97B1-484BAA3E51E7}" type="presParOf" srcId="{7967B1F3-D25C-4BB1-B4B3-F7A6F8444258}" destId="{CFF4A924-9A6E-4170-BB36-8A364EF27B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8D4CF6-10B6-44DA-B51A-883F9C31F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5A8EAD3-4D03-4677-9ED5-59AB9D605C94}">
      <dgm:prSet/>
      <dgm:spPr/>
      <dgm:t>
        <a:bodyPr/>
        <a:lstStyle/>
        <a:p>
          <a:r>
            <a:rPr lang="en-US" dirty="0"/>
            <a:t>Log into the ShipExec Thin Client: </a:t>
          </a:r>
          <a:r>
            <a:rPr lang="en-US" dirty="0">
              <a:hlinkClick xmlns:r="http://schemas.openxmlformats.org/officeDocument/2006/relationships" r:id="rId1"/>
            </a:rPr>
            <a:t>https://kits.iu.edu/UPS</a:t>
          </a:r>
          <a:endParaRPr lang="en-US" dirty="0"/>
        </a:p>
      </dgm:t>
    </dgm:pt>
    <dgm:pt modelId="{DF9E424E-8EB9-4121-BD26-B5D2455685DF}" type="parTrans" cxnId="{ED27E1D2-51C0-4F6F-9230-8DEBCB63E147}">
      <dgm:prSet/>
      <dgm:spPr/>
      <dgm:t>
        <a:bodyPr/>
        <a:lstStyle/>
        <a:p>
          <a:endParaRPr lang="en-US"/>
        </a:p>
      </dgm:t>
    </dgm:pt>
    <dgm:pt modelId="{ED172ED6-6DE8-4DF2-B40E-29FDFAD3B764}" type="sibTrans" cxnId="{ED27E1D2-51C0-4F6F-9230-8DEBCB63E147}">
      <dgm:prSet/>
      <dgm:spPr/>
      <dgm:t>
        <a:bodyPr/>
        <a:lstStyle/>
        <a:p>
          <a:endParaRPr lang="en-US"/>
        </a:p>
      </dgm:t>
    </dgm:pt>
    <dgm:pt modelId="{4663BB69-A650-439F-ACA4-5194FC32F63D}">
      <dgm:prSet/>
      <dgm:spPr/>
      <dgm:t>
        <a:bodyPr/>
        <a:lstStyle/>
        <a:p>
          <a:r>
            <a:rPr lang="en-US" dirty="0"/>
            <a:t>Click on the “Shipping” dropdown and click on “Shipping and Rating”</a:t>
          </a:r>
        </a:p>
      </dgm:t>
    </dgm:pt>
    <dgm:pt modelId="{F5338215-28A0-42B9-A052-AAC22FCC67F6}" type="parTrans" cxnId="{B54B43B4-E0C2-45A3-9BA5-A040289AA795}">
      <dgm:prSet/>
      <dgm:spPr/>
      <dgm:t>
        <a:bodyPr/>
        <a:lstStyle/>
        <a:p>
          <a:endParaRPr lang="en-US"/>
        </a:p>
      </dgm:t>
    </dgm:pt>
    <dgm:pt modelId="{1AE2AE5E-87C6-4DA7-875D-7C063E1A78BB}" type="sibTrans" cxnId="{B54B43B4-E0C2-45A3-9BA5-A040289AA795}">
      <dgm:prSet/>
      <dgm:spPr/>
      <dgm:t>
        <a:bodyPr/>
        <a:lstStyle/>
        <a:p>
          <a:endParaRPr lang="en-US"/>
        </a:p>
      </dgm:t>
    </dgm:pt>
    <dgm:pt modelId="{300659E6-86F5-473C-9CD9-83604073AF98}" type="pres">
      <dgm:prSet presAssocID="{F38D4CF6-10B6-44DA-B51A-883F9C31F9E7}" presName="root" presStyleCnt="0">
        <dgm:presLayoutVars>
          <dgm:dir/>
          <dgm:resizeHandles val="exact"/>
        </dgm:presLayoutVars>
      </dgm:prSet>
      <dgm:spPr/>
    </dgm:pt>
    <dgm:pt modelId="{F3EA5E1D-70B7-4D1B-9BF9-7FA27B538B9F}" type="pres">
      <dgm:prSet presAssocID="{F5A8EAD3-4D03-4677-9ED5-59AB9D605C94}" presName="compNode" presStyleCnt="0"/>
      <dgm:spPr/>
    </dgm:pt>
    <dgm:pt modelId="{A0F961C1-60AB-4406-A05F-5BC6409D7BCA}" type="pres">
      <dgm:prSet presAssocID="{F5A8EAD3-4D03-4677-9ED5-59AB9D605C94}" presName="bgRect" presStyleLbl="bgShp" presStyleIdx="0" presStyleCnt="2"/>
      <dgm:spPr/>
    </dgm:pt>
    <dgm:pt modelId="{83125581-6466-46D0-B358-98F40CE132BF}" type="pres">
      <dgm:prSet presAssocID="{F5A8EAD3-4D03-4677-9ED5-59AB9D605C94}"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rowser Window"/>
        </a:ext>
      </dgm:extLst>
    </dgm:pt>
    <dgm:pt modelId="{1298FAF6-DB94-4EE3-8812-B58A2B8311BA}" type="pres">
      <dgm:prSet presAssocID="{F5A8EAD3-4D03-4677-9ED5-59AB9D605C94}" presName="spaceRect" presStyleCnt="0"/>
      <dgm:spPr/>
    </dgm:pt>
    <dgm:pt modelId="{E5902175-CBC8-4059-B033-010F56BBFBB0}" type="pres">
      <dgm:prSet presAssocID="{F5A8EAD3-4D03-4677-9ED5-59AB9D605C94}" presName="parTx" presStyleLbl="revTx" presStyleIdx="0" presStyleCnt="2">
        <dgm:presLayoutVars>
          <dgm:chMax val="0"/>
          <dgm:chPref val="0"/>
        </dgm:presLayoutVars>
      </dgm:prSet>
      <dgm:spPr/>
    </dgm:pt>
    <dgm:pt modelId="{0431DD73-DC17-471B-81D1-4B8C56610924}" type="pres">
      <dgm:prSet presAssocID="{ED172ED6-6DE8-4DF2-B40E-29FDFAD3B764}" presName="sibTrans" presStyleCnt="0"/>
      <dgm:spPr/>
    </dgm:pt>
    <dgm:pt modelId="{75A19646-FC31-49CD-8319-5C827F5C3BFE}" type="pres">
      <dgm:prSet presAssocID="{4663BB69-A650-439F-ACA4-5194FC32F63D}" presName="compNode" presStyleCnt="0"/>
      <dgm:spPr/>
    </dgm:pt>
    <dgm:pt modelId="{DEFEF892-662B-4004-B33B-23DBBC338977}" type="pres">
      <dgm:prSet presAssocID="{4663BB69-A650-439F-ACA4-5194FC32F63D}" presName="bgRect" presStyleLbl="bgShp" presStyleIdx="1" presStyleCnt="2"/>
      <dgm:spPr/>
    </dgm:pt>
    <dgm:pt modelId="{91AAA567-1A62-4D53-A642-9D4AE4FD3E03}" type="pres">
      <dgm:prSet presAssocID="{4663BB69-A650-439F-ACA4-5194FC32F63D}"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ruck"/>
        </a:ext>
      </dgm:extLst>
    </dgm:pt>
    <dgm:pt modelId="{A6C476BC-8D57-4C7A-8133-4CF92AF19D98}" type="pres">
      <dgm:prSet presAssocID="{4663BB69-A650-439F-ACA4-5194FC32F63D}" presName="spaceRect" presStyleCnt="0"/>
      <dgm:spPr/>
    </dgm:pt>
    <dgm:pt modelId="{7676BD12-5652-4A62-82D8-025B9B5932E0}" type="pres">
      <dgm:prSet presAssocID="{4663BB69-A650-439F-ACA4-5194FC32F63D}" presName="parTx" presStyleLbl="revTx" presStyleIdx="1" presStyleCnt="2">
        <dgm:presLayoutVars>
          <dgm:chMax val="0"/>
          <dgm:chPref val="0"/>
        </dgm:presLayoutVars>
      </dgm:prSet>
      <dgm:spPr/>
    </dgm:pt>
  </dgm:ptLst>
  <dgm:cxnLst>
    <dgm:cxn modelId="{0287A110-E469-42AA-8960-4D0C41985BED}" type="presOf" srcId="{4663BB69-A650-439F-ACA4-5194FC32F63D}" destId="{7676BD12-5652-4A62-82D8-025B9B5932E0}" srcOrd="0" destOrd="0" presId="urn:microsoft.com/office/officeart/2018/2/layout/IconVerticalSolidList"/>
    <dgm:cxn modelId="{7632198F-B670-42E5-8936-A8E4B757B401}" type="presOf" srcId="{F38D4CF6-10B6-44DA-B51A-883F9C31F9E7}" destId="{300659E6-86F5-473C-9CD9-83604073AF98}" srcOrd="0" destOrd="0" presId="urn:microsoft.com/office/officeart/2018/2/layout/IconVerticalSolidList"/>
    <dgm:cxn modelId="{B54B43B4-E0C2-45A3-9BA5-A040289AA795}" srcId="{F38D4CF6-10B6-44DA-B51A-883F9C31F9E7}" destId="{4663BB69-A650-439F-ACA4-5194FC32F63D}" srcOrd="1" destOrd="0" parTransId="{F5338215-28A0-42B9-A052-AAC22FCC67F6}" sibTransId="{1AE2AE5E-87C6-4DA7-875D-7C063E1A78BB}"/>
    <dgm:cxn modelId="{ED27E1D2-51C0-4F6F-9230-8DEBCB63E147}" srcId="{F38D4CF6-10B6-44DA-B51A-883F9C31F9E7}" destId="{F5A8EAD3-4D03-4677-9ED5-59AB9D605C94}" srcOrd="0" destOrd="0" parTransId="{DF9E424E-8EB9-4121-BD26-B5D2455685DF}" sibTransId="{ED172ED6-6DE8-4DF2-B40E-29FDFAD3B764}"/>
    <dgm:cxn modelId="{618A33D8-2D60-412D-89BF-86DBD6A2DA46}" type="presOf" srcId="{F5A8EAD3-4D03-4677-9ED5-59AB9D605C94}" destId="{E5902175-CBC8-4059-B033-010F56BBFBB0}" srcOrd="0" destOrd="0" presId="urn:microsoft.com/office/officeart/2018/2/layout/IconVerticalSolidList"/>
    <dgm:cxn modelId="{5BD4C283-60F1-47B4-895E-BAF542D43D9C}" type="presParOf" srcId="{300659E6-86F5-473C-9CD9-83604073AF98}" destId="{F3EA5E1D-70B7-4D1B-9BF9-7FA27B538B9F}" srcOrd="0" destOrd="0" presId="urn:microsoft.com/office/officeart/2018/2/layout/IconVerticalSolidList"/>
    <dgm:cxn modelId="{8C2DF2EE-9418-4FF0-A5E0-9953AADE8231}" type="presParOf" srcId="{F3EA5E1D-70B7-4D1B-9BF9-7FA27B538B9F}" destId="{A0F961C1-60AB-4406-A05F-5BC6409D7BCA}" srcOrd="0" destOrd="0" presId="urn:microsoft.com/office/officeart/2018/2/layout/IconVerticalSolidList"/>
    <dgm:cxn modelId="{30C5565C-FB7B-4344-8957-707E69AAFA94}" type="presParOf" srcId="{F3EA5E1D-70B7-4D1B-9BF9-7FA27B538B9F}" destId="{83125581-6466-46D0-B358-98F40CE132BF}" srcOrd="1" destOrd="0" presId="urn:microsoft.com/office/officeart/2018/2/layout/IconVerticalSolidList"/>
    <dgm:cxn modelId="{A9FBB256-85B6-4FBB-A631-71ABBCE2B94D}" type="presParOf" srcId="{F3EA5E1D-70B7-4D1B-9BF9-7FA27B538B9F}" destId="{1298FAF6-DB94-4EE3-8812-B58A2B8311BA}" srcOrd="2" destOrd="0" presId="urn:microsoft.com/office/officeart/2018/2/layout/IconVerticalSolidList"/>
    <dgm:cxn modelId="{E5F4DB70-4D29-4AD8-A3B0-6E210D11DB5F}" type="presParOf" srcId="{F3EA5E1D-70B7-4D1B-9BF9-7FA27B538B9F}" destId="{E5902175-CBC8-4059-B033-010F56BBFBB0}" srcOrd="3" destOrd="0" presId="urn:microsoft.com/office/officeart/2018/2/layout/IconVerticalSolidList"/>
    <dgm:cxn modelId="{06F76283-7072-4A31-80BF-4F4BC3A66A1E}" type="presParOf" srcId="{300659E6-86F5-473C-9CD9-83604073AF98}" destId="{0431DD73-DC17-471B-81D1-4B8C56610924}" srcOrd="1" destOrd="0" presId="urn:microsoft.com/office/officeart/2018/2/layout/IconVerticalSolidList"/>
    <dgm:cxn modelId="{F8ADD838-7885-4058-8A25-F6AD8A748BBE}" type="presParOf" srcId="{300659E6-86F5-473C-9CD9-83604073AF98}" destId="{75A19646-FC31-49CD-8319-5C827F5C3BFE}" srcOrd="2" destOrd="0" presId="urn:microsoft.com/office/officeart/2018/2/layout/IconVerticalSolidList"/>
    <dgm:cxn modelId="{6E92EBED-5F9E-4202-A0F2-653516A692C6}" type="presParOf" srcId="{75A19646-FC31-49CD-8319-5C827F5C3BFE}" destId="{DEFEF892-662B-4004-B33B-23DBBC338977}" srcOrd="0" destOrd="0" presId="urn:microsoft.com/office/officeart/2018/2/layout/IconVerticalSolidList"/>
    <dgm:cxn modelId="{F53BE9E6-6D93-4621-828E-9FD18A57B53F}" type="presParOf" srcId="{75A19646-FC31-49CD-8319-5C827F5C3BFE}" destId="{91AAA567-1A62-4D53-A642-9D4AE4FD3E03}" srcOrd="1" destOrd="0" presId="urn:microsoft.com/office/officeart/2018/2/layout/IconVerticalSolidList"/>
    <dgm:cxn modelId="{97EAC996-2E44-4C18-A924-9011F88475E4}" type="presParOf" srcId="{75A19646-FC31-49CD-8319-5C827F5C3BFE}" destId="{A6C476BC-8D57-4C7A-8133-4CF92AF19D98}" srcOrd="2" destOrd="0" presId="urn:microsoft.com/office/officeart/2018/2/layout/IconVerticalSolidList"/>
    <dgm:cxn modelId="{30F80B88-E66C-458C-92B5-E7DB95D87CDF}" type="presParOf" srcId="{75A19646-FC31-49CD-8319-5C827F5C3BFE}" destId="{7676BD12-5652-4A62-82D8-025B9B5932E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0FE697-748C-40BC-9FA2-68B7A1709D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52C400-60E7-4A2D-9CB8-3B811B67BF05}">
      <dgm:prSet/>
      <dgm:spPr/>
      <dgm:t>
        <a:bodyPr/>
        <a:lstStyle/>
        <a:p>
          <a:pPr>
            <a:lnSpc>
              <a:spcPct val="100000"/>
            </a:lnSpc>
          </a:pPr>
          <a:r>
            <a:rPr lang="en-US" dirty="0"/>
            <a:t>A copy of the sample form </a:t>
          </a:r>
          <a:r>
            <a:rPr lang="en-US" i="1" dirty="0"/>
            <a:t>must</a:t>
          </a:r>
          <a:r>
            <a:rPr lang="en-US" dirty="0"/>
            <a:t> be emailed or faxed to NCRAD prior to the date of sample arrival.</a:t>
          </a:r>
        </a:p>
      </dgm:t>
    </dgm:pt>
    <dgm:pt modelId="{098BD01A-77B3-44BF-A188-6EE43A4308C0}" type="parTrans" cxnId="{798754EB-1DD1-47AE-811B-424C87D15ED2}">
      <dgm:prSet/>
      <dgm:spPr/>
      <dgm:t>
        <a:bodyPr/>
        <a:lstStyle/>
        <a:p>
          <a:endParaRPr lang="en-US"/>
        </a:p>
      </dgm:t>
    </dgm:pt>
    <dgm:pt modelId="{53CAADE6-D3CA-493A-BB8A-13AA447BC316}" type="sibTrans" cxnId="{798754EB-1DD1-47AE-811B-424C87D15ED2}">
      <dgm:prSet/>
      <dgm:spPr/>
      <dgm:t>
        <a:bodyPr/>
        <a:lstStyle/>
        <a:p>
          <a:endParaRPr lang="en-US"/>
        </a:p>
      </dgm:t>
    </dgm:pt>
    <dgm:pt modelId="{66088899-3AC9-43A3-B96D-2AD7524753AB}">
      <dgm:prSet/>
      <dgm:spPr/>
      <dgm:t>
        <a:bodyPr/>
        <a:lstStyle/>
        <a:p>
          <a:pPr>
            <a:lnSpc>
              <a:spcPct val="100000"/>
            </a:lnSpc>
          </a:pPr>
          <a:r>
            <a:rPr lang="en-US" dirty="0"/>
            <a:t>Please include sample forms in all shipments of frozen and ambient samples.</a:t>
          </a:r>
        </a:p>
      </dgm:t>
    </dgm:pt>
    <dgm:pt modelId="{A72873CF-6E61-4A28-80FB-F16C8D278B48}" type="parTrans" cxnId="{218C4617-B376-4B19-8F8E-58E45EFE4EDE}">
      <dgm:prSet/>
      <dgm:spPr/>
      <dgm:t>
        <a:bodyPr/>
        <a:lstStyle/>
        <a:p>
          <a:endParaRPr lang="en-US"/>
        </a:p>
      </dgm:t>
    </dgm:pt>
    <dgm:pt modelId="{A5EC3716-B78A-420F-A270-BAE3FBEBE09D}" type="sibTrans" cxnId="{218C4617-B376-4B19-8F8E-58E45EFE4EDE}">
      <dgm:prSet/>
      <dgm:spPr/>
      <dgm:t>
        <a:bodyPr/>
        <a:lstStyle/>
        <a:p>
          <a:endParaRPr lang="en-US"/>
        </a:p>
      </dgm:t>
    </dgm:pt>
    <dgm:pt modelId="{DD8EC864-5844-4AAA-8A72-6CF60C059583}">
      <dgm:prSet/>
      <dgm:spPr/>
      <dgm:t>
        <a:bodyPr/>
        <a:lstStyle/>
        <a:p>
          <a:pPr>
            <a:lnSpc>
              <a:spcPct val="100000"/>
            </a:lnSpc>
          </a:pPr>
          <a:r>
            <a:rPr lang="en-US" dirty="0"/>
            <a:t>Email: </a:t>
          </a:r>
          <a:r>
            <a:rPr lang="en-US" dirty="0">
              <a:hlinkClick xmlns:r="http://schemas.openxmlformats.org/officeDocument/2006/relationships" r:id="rId1"/>
            </a:rPr>
            <a:t>alzstudy@iu.edu</a:t>
          </a:r>
          <a:endParaRPr lang="en-US" dirty="0"/>
        </a:p>
      </dgm:t>
    </dgm:pt>
    <dgm:pt modelId="{77124AA6-1163-4195-8856-5447C29D4501}" type="parTrans" cxnId="{D6C8103F-18CD-433A-A086-EA3101A41B8F}">
      <dgm:prSet/>
      <dgm:spPr/>
      <dgm:t>
        <a:bodyPr/>
        <a:lstStyle/>
        <a:p>
          <a:endParaRPr lang="en-US"/>
        </a:p>
      </dgm:t>
    </dgm:pt>
    <dgm:pt modelId="{AFCB260D-D686-4605-A71E-C8139A8809F6}" type="sibTrans" cxnId="{D6C8103F-18CD-433A-A086-EA3101A41B8F}">
      <dgm:prSet/>
      <dgm:spPr/>
      <dgm:t>
        <a:bodyPr/>
        <a:lstStyle/>
        <a:p>
          <a:endParaRPr lang="en-US"/>
        </a:p>
      </dgm:t>
    </dgm:pt>
    <dgm:pt modelId="{D0902F9E-B58D-4515-972E-2FEBD703CB5B}" type="pres">
      <dgm:prSet presAssocID="{740FE697-748C-40BC-9FA2-68B7A1709DCA}" presName="root" presStyleCnt="0">
        <dgm:presLayoutVars>
          <dgm:dir/>
          <dgm:resizeHandles val="exact"/>
        </dgm:presLayoutVars>
      </dgm:prSet>
      <dgm:spPr/>
    </dgm:pt>
    <dgm:pt modelId="{D21F137D-E239-44D8-9262-C726AE1DAFFF}" type="pres">
      <dgm:prSet presAssocID="{9E52C400-60E7-4A2D-9CB8-3B811B67BF05}" presName="compNode" presStyleCnt="0"/>
      <dgm:spPr/>
    </dgm:pt>
    <dgm:pt modelId="{F4B330E8-631A-4069-BC4D-ECBA8454EE4C}" type="pres">
      <dgm:prSet presAssocID="{9E52C400-60E7-4A2D-9CB8-3B811B67BF05}" presName="bgRect" presStyleLbl="bgShp" presStyleIdx="0" presStyleCnt="3"/>
      <dgm:spPr/>
    </dgm:pt>
    <dgm:pt modelId="{85657F9C-529E-4D85-BD38-68BAE4908442}" type="pres">
      <dgm:prSet presAssocID="{9E52C400-60E7-4A2D-9CB8-3B811B67BF05}"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pen envelope"/>
        </a:ext>
      </dgm:extLst>
    </dgm:pt>
    <dgm:pt modelId="{FFB395CA-91BA-4D76-B2AD-9C6CB53A0A12}" type="pres">
      <dgm:prSet presAssocID="{9E52C400-60E7-4A2D-9CB8-3B811B67BF05}" presName="spaceRect" presStyleCnt="0"/>
      <dgm:spPr/>
    </dgm:pt>
    <dgm:pt modelId="{C1CCAED8-F2F2-4BB3-BB0C-EF87CE9CA144}" type="pres">
      <dgm:prSet presAssocID="{9E52C400-60E7-4A2D-9CB8-3B811B67BF05}" presName="parTx" presStyleLbl="revTx" presStyleIdx="0" presStyleCnt="3">
        <dgm:presLayoutVars>
          <dgm:chMax val="0"/>
          <dgm:chPref val="0"/>
        </dgm:presLayoutVars>
      </dgm:prSet>
      <dgm:spPr/>
    </dgm:pt>
    <dgm:pt modelId="{201F042B-5F8E-4E36-B565-A8B37D9A42F3}" type="pres">
      <dgm:prSet presAssocID="{53CAADE6-D3CA-493A-BB8A-13AA447BC316}" presName="sibTrans" presStyleCnt="0"/>
      <dgm:spPr/>
    </dgm:pt>
    <dgm:pt modelId="{C7696999-5065-43DA-A3EE-A9FF3AF62143}" type="pres">
      <dgm:prSet presAssocID="{66088899-3AC9-43A3-B96D-2AD7524753AB}" presName="compNode" presStyleCnt="0"/>
      <dgm:spPr/>
    </dgm:pt>
    <dgm:pt modelId="{B6574A44-E664-427A-B15F-444C91BF3D72}" type="pres">
      <dgm:prSet presAssocID="{66088899-3AC9-43A3-B96D-2AD7524753AB}" presName="bgRect" presStyleLbl="bgShp" presStyleIdx="1" presStyleCnt="3"/>
      <dgm:spPr/>
    </dgm:pt>
    <dgm:pt modelId="{EC9B48B6-619B-42C9-95AD-2F2EA5E0973E}" type="pres">
      <dgm:prSet presAssocID="{66088899-3AC9-43A3-B96D-2AD7524753AB}"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x"/>
        </a:ext>
      </dgm:extLst>
    </dgm:pt>
    <dgm:pt modelId="{03674D85-F878-478A-BE15-A94A29E1952C}" type="pres">
      <dgm:prSet presAssocID="{66088899-3AC9-43A3-B96D-2AD7524753AB}" presName="spaceRect" presStyleCnt="0"/>
      <dgm:spPr/>
    </dgm:pt>
    <dgm:pt modelId="{A6219648-8382-441D-B819-60109E50DB9E}" type="pres">
      <dgm:prSet presAssocID="{66088899-3AC9-43A3-B96D-2AD7524753AB}" presName="parTx" presStyleLbl="revTx" presStyleIdx="1" presStyleCnt="3">
        <dgm:presLayoutVars>
          <dgm:chMax val="0"/>
          <dgm:chPref val="0"/>
        </dgm:presLayoutVars>
      </dgm:prSet>
      <dgm:spPr/>
    </dgm:pt>
    <dgm:pt modelId="{8142EAFF-4D47-4028-909D-B244EE66D2BF}" type="pres">
      <dgm:prSet presAssocID="{A5EC3716-B78A-420F-A270-BAE3FBEBE09D}" presName="sibTrans" presStyleCnt="0"/>
      <dgm:spPr/>
    </dgm:pt>
    <dgm:pt modelId="{57AE1985-48F3-4774-840E-E557E596CC0B}" type="pres">
      <dgm:prSet presAssocID="{DD8EC864-5844-4AAA-8A72-6CF60C059583}" presName="compNode" presStyleCnt="0"/>
      <dgm:spPr/>
    </dgm:pt>
    <dgm:pt modelId="{1D0571F0-D6DB-4AD0-823E-AF348236E368}" type="pres">
      <dgm:prSet presAssocID="{DD8EC864-5844-4AAA-8A72-6CF60C059583}" presName="bgRect" presStyleLbl="bgShp" presStyleIdx="2" presStyleCnt="3" custLinFactNeighborX="-363" custLinFactNeighborY="642"/>
      <dgm:spPr/>
    </dgm:pt>
    <dgm:pt modelId="{91EB1711-10D7-48F5-8108-79A573239058}" type="pres">
      <dgm:prSet presAssocID="{DD8EC864-5844-4AAA-8A72-6CF60C05958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end"/>
        </a:ext>
      </dgm:extLst>
    </dgm:pt>
    <dgm:pt modelId="{FCA99EF5-793D-4612-9983-97C2CDC10290}" type="pres">
      <dgm:prSet presAssocID="{DD8EC864-5844-4AAA-8A72-6CF60C059583}" presName="spaceRect" presStyleCnt="0"/>
      <dgm:spPr/>
    </dgm:pt>
    <dgm:pt modelId="{78CDB42E-DDD1-4B32-B630-E18ACD45E34B}" type="pres">
      <dgm:prSet presAssocID="{DD8EC864-5844-4AAA-8A72-6CF60C059583}" presName="parTx" presStyleLbl="revTx" presStyleIdx="2" presStyleCnt="3">
        <dgm:presLayoutVars>
          <dgm:chMax val="0"/>
          <dgm:chPref val="0"/>
        </dgm:presLayoutVars>
      </dgm:prSet>
      <dgm:spPr/>
    </dgm:pt>
  </dgm:ptLst>
  <dgm:cxnLst>
    <dgm:cxn modelId="{A7251714-27BB-4ADA-A7C5-7C74449F3C32}" type="presOf" srcId="{9E52C400-60E7-4A2D-9CB8-3B811B67BF05}" destId="{C1CCAED8-F2F2-4BB3-BB0C-EF87CE9CA144}" srcOrd="0" destOrd="0" presId="urn:microsoft.com/office/officeart/2018/2/layout/IconVerticalSolidList"/>
    <dgm:cxn modelId="{218C4617-B376-4B19-8F8E-58E45EFE4EDE}" srcId="{740FE697-748C-40BC-9FA2-68B7A1709DCA}" destId="{66088899-3AC9-43A3-B96D-2AD7524753AB}" srcOrd="1" destOrd="0" parTransId="{A72873CF-6E61-4A28-80FB-F16C8D278B48}" sibTransId="{A5EC3716-B78A-420F-A270-BAE3FBEBE09D}"/>
    <dgm:cxn modelId="{D6C8103F-18CD-433A-A086-EA3101A41B8F}" srcId="{740FE697-748C-40BC-9FA2-68B7A1709DCA}" destId="{DD8EC864-5844-4AAA-8A72-6CF60C059583}" srcOrd="2" destOrd="0" parTransId="{77124AA6-1163-4195-8856-5447C29D4501}" sibTransId="{AFCB260D-D686-4605-A71E-C8139A8809F6}"/>
    <dgm:cxn modelId="{093D7D58-9A86-4C2E-8178-98DCD076732F}" type="presOf" srcId="{740FE697-748C-40BC-9FA2-68B7A1709DCA}" destId="{D0902F9E-B58D-4515-972E-2FEBD703CB5B}" srcOrd="0" destOrd="0" presId="urn:microsoft.com/office/officeart/2018/2/layout/IconVerticalSolidList"/>
    <dgm:cxn modelId="{16ECA092-61FE-4657-92D2-06466ED13B45}" type="presOf" srcId="{66088899-3AC9-43A3-B96D-2AD7524753AB}" destId="{A6219648-8382-441D-B819-60109E50DB9E}" srcOrd="0" destOrd="0" presId="urn:microsoft.com/office/officeart/2018/2/layout/IconVerticalSolidList"/>
    <dgm:cxn modelId="{EF5F66DA-0BC2-468A-A00A-9C95D9BB5855}" type="presOf" srcId="{DD8EC864-5844-4AAA-8A72-6CF60C059583}" destId="{78CDB42E-DDD1-4B32-B630-E18ACD45E34B}" srcOrd="0" destOrd="0" presId="urn:microsoft.com/office/officeart/2018/2/layout/IconVerticalSolidList"/>
    <dgm:cxn modelId="{798754EB-1DD1-47AE-811B-424C87D15ED2}" srcId="{740FE697-748C-40BC-9FA2-68B7A1709DCA}" destId="{9E52C400-60E7-4A2D-9CB8-3B811B67BF05}" srcOrd="0" destOrd="0" parTransId="{098BD01A-77B3-44BF-A188-6EE43A4308C0}" sibTransId="{53CAADE6-D3CA-493A-BB8A-13AA447BC316}"/>
    <dgm:cxn modelId="{358CF5A9-1508-4C8F-AD76-9269EF16C6E2}" type="presParOf" srcId="{D0902F9E-B58D-4515-972E-2FEBD703CB5B}" destId="{D21F137D-E239-44D8-9262-C726AE1DAFFF}" srcOrd="0" destOrd="0" presId="urn:microsoft.com/office/officeart/2018/2/layout/IconVerticalSolidList"/>
    <dgm:cxn modelId="{4196AC6D-7FE1-4B77-BB0E-30462EFEF48D}" type="presParOf" srcId="{D21F137D-E239-44D8-9262-C726AE1DAFFF}" destId="{F4B330E8-631A-4069-BC4D-ECBA8454EE4C}" srcOrd="0" destOrd="0" presId="urn:microsoft.com/office/officeart/2018/2/layout/IconVerticalSolidList"/>
    <dgm:cxn modelId="{5E51633E-8B37-46DD-82AF-8428301454BA}" type="presParOf" srcId="{D21F137D-E239-44D8-9262-C726AE1DAFFF}" destId="{85657F9C-529E-4D85-BD38-68BAE4908442}" srcOrd="1" destOrd="0" presId="urn:microsoft.com/office/officeart/2018/2/layout/IconVerticalSolidList"/>
    <dgm:cxn modelId="{B4995BF2-56D8-42F2-B59F-050E7E6EDED4}" type="presParOf" srcId="{D21F137D-E239-44D8-9262-C726AE1DAFFF}" destId="{FFB395CA-91BA-4D76-B2AD-9C6CB53A0A12}" srcOrd="2" destOrd="0" presId="urn:microsoft.com/office/officeart/2018/2/layout/IconVerticalSolidList"/>
    <dgm:cxn modelId="{4126F53A-755B-4022-8F6C-244B020AAE69}" type="presParOf" srcId="{D21F137D-E239-44D8-9262-C726AE1DAFFF}" destId="{C1CCAED8-F2F2-4BB3-BB0C-EF87CE9CA144}" srcOrd="3" destOrd="0" presId="urn:microsoft.com/office/officeart/2018/2/layout/IconVerticalSolidList"/>
    <dgm:cxn modelId="{8796C2DE-7212-4B1B-9CE6-109935394BFE}" type="presParOf" srcId="{D0902F9E-B58D-4515-972E-2FEBD703CB5B}" destId="{201F042B-5F8E-4E36-B565-A8B37D9A42F3}" srcOrd="1" destOrd="0" presId="urn:microsoft.com/office/officeart/2018/2/layout/IconVerticalSolidList"/>
    <dgm:cxn modelId="{7DE8B48E-950F-475D-8D2E-8FAAF41CCAF8}" type="presParOf" srcId="{D0902F9E-B58D-4515-972E-2FEBD703CB5B}" destId="{C7696999-5065-43DA-A3EE-A9FF3AF62143}" srcOrd="2" destOrd="0" presId="urn:microsoft.com/office/officeart/2018/2/layout/IconVerticalSolidList"/>
    <dgm:cxn modelId="{86CA05A1-8BEA-4F4F-AF41-E06F06FCD084}" type="presParOf" srcId="{C7696999-5065-43DA-A3EE-A9FF3AF62143}" destId="{B6574A44-E664-427A-B15F-444C91BF3D72}" srcOrd="0" destOrd="0" presId="urn:microsoft.com/office/officeart/2018/2/layout/IconVerticalSolidList"/>
    <dgm:cxn modelId="{2C01330C-C9C2-4C3A-BFA6-4018243FB845}" type="presParOf" srcId="{C7696999-5065-43DA-A3EE-A9FF3AF62143}" destId="{EC9B48B6-619B-42C9-95AD-2F2EA5E0973E}" srcOrd="1" destOrd="0" presId="urn:microsoft.com/office/officeart/2018/2/layout/IconVerticalSolidList"/>
    <dgm:cxn modelId="{86C6413C-E05A-4189-A405-9BE800C9A2C2}" type="presParOf" srcId="{C7696999-5065-43DA-A3EE-A9FF3AF62143}" destId="{03674D85-F878-478A-BE15-A94A29E1952C}" srcOrd="2" destOrd="0" presId="urn:microsoft.com/office/officeart/2018/2/layout/IconVerticalSolidList"/>
    <dgm:cxn modelId="{27AF4362-7FC0-4382-9434-B2DCADAF0FF7}" type="presParOf" srcId="{C7696999-5065-43DA-A3EE-A9FF3AF62143}" destId="{A6219648-8382-441D-B819-60109E50DB9E}" srcOrd="3" destOrd="0" presId="urn:microsoft.com/office/officeart/2018/2/layout/IconVerticalSolidList"/>
    <dgm:cxn modelId="{9C7137AA-61A9-4372-8B83-BBC71C63ADF4}" type="presParOf" srcId="{D0902F9E-B58D-4515-972E-2FEBD703CB5B}" destId="{8142EAFF-4D47-4028-909D-B244EE66D2BF}" srcOrd="3" destOrd="0" presId="urn:microsoft.com/office/officeart/2018/2/layout/IconVerticalSolidList"/>
    <dgm:cxn modelId="{1D0DB4DE-082B-4F14-B1AA-82CC54940B7E}" type="presParOf" srcId="{D0902F9E-B58D-4515-972E-2FEBD703CB5B}" destId="{57AE1985-48F3-4774-840E-E557E596CC0B}" srcOrd="4" destOrd="0" presId="urn:microsoft.com/office/officeart/2018/2/layout/IconVerticalSolidList"/>
    <dgm:cxn modelId="{BEDC5A3C-1E96-43FD-BDEF-B034410F0CEC}" type="presParOf" srcId="{57AE1985-48F3-4774-840E-E557E596CC0B}" destId="{1D0571F0-D6DB-4AD0-823E-AF348236E368}" srcOrd="0" destOrd="0" presId="urn:microsoft.com/office/officeart/2018/2/layout/IconVerticalSolidList"/>
    <dgm:cxn modelId="{CF3BC1DE-AEFF-4A22-ACCA-B44A39516725}" type="presParOf" srcId="{57AE1985-48F3-4774-840E-E557E596CC0B}" destId="{91EB1711-10D7-48F5-8108-79A573239058}" srcOrd="1" destOrd="0" presId="urn:microsoft.com/office/officeart/2018/2/layout/IconVerticalSolidList"/>
    <dgm:cxn modelId="{E289F9E2-189A-4544-B35D-A3AB7751E8AE}" type="presParOf" srcId="{57AE1985-48F3-4774-840E-E557E596CC0B}" destId="{FCA99EF5-793D-4612-9983-97C2CDC10290}" srcOrd="2" destOrd="0" presId="urn:microsoft.com/office/officeart/2018/2/layout/IconVerticalSolidList"/>
    <dgm:cxn modelId="{24DF30E2-47D8-4207-BDA1-B1509FD53878}" type="presParOf" srcId="{57AE1985-48F3-4774-840E-E557E596CC0B}" destId="{78CDB42E-DDD1-4B32-B630-E18ACD45E3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6203A6-184C-4D32-8D95-D4CCF62B96F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D8FAF522-2EE5-4567-9B27-E7722E7B704B}">
      <dgm:prSet custT="1"/>
      <dgm:spPr/>
      <dgm:t>
        <a:bodyPr/>
        <a:lstStyle/>
        <a:p>
          <a:r>
            <a:rPr lang="en-US" sz="3600" dirty="0"/>
            <a:t>Stephanie Steidel</a:t>
          </a:r>
        </a:p>
      </dgm:t>
    </dgm:pt>
    <dgm:pt modelId="{2E74043F-2382-4480-BDD0-D9D17F59F93D}" type="parTrans" cxnId="{E53EE318-CFD6-4996-AB50-3A3C889810A9}">
      <dgm:prSet/>
      <dgm:spPr/>
      <dgm:t>
        <a:bodyPr/>
        <a:lstStyle/>
        <a:p>
          <a:endParaRPr lang="en-US" sz="1200"/>
        </a:p>
      </dgm:t>
    </dgm:pt>
    <dgm:pt modelId="{73F37E30-BCC3-4CDA-BC86-EC0C2CB30591}" type="sibTrans" cxnId="{E53EE318-CFD6-4996-AB50-3A3C889810A9}">
      <dgm:prSet/>
      <dgm:spPr/>
      <dgm:t>
        <a:bodyPr/>
        <a:lstStyle/>
        <a:p>
          <a:endParaRPr lang="en-US" sz="1200"/>
        </a:p>
      </dgm:t>
    </dgm:pt>
    <dgm:pt modelId="{FFBF2C5C-1495-44AE-89B1-D09F6BA21D20}">
      <dgm:prSet custT="1"/>
      <dgm:spPr/>
      <dgm:t>
        <a:bodyPr/>
        <a:lstStyle/>
        <a:p>
          <a:r>
            <a:rPr lang="en-US" sz="2000" dirty="0"/>
            <a:t>Phone: (317) 274-1685</a:t>
          </a:r>
        </a:p>
      </dgm:t>
    </dgm:pt>
    <dgm:pt modelId="{9B158A8B-0A44-45C0-8EDF-92FC9D925B20}" type="parTrans" cxnId="{A256B4EB-85DB-4E8F-A8F6-5AC9CF05CEE2}">
      <dgm:prSet/>
      <dgm:spPr/>
      <dgm:t>
        <a:bodyPr/>
        <a:lstStyle/>
        <a:p>
          <a:endParaRPr lang="en-US" sz="1200"/>
        </a:p>
      </dgm:t>
    </dgm:pt>
    <dgm:pt modelId="{FD7B8B88-29D1-4893-AA91-AB61486B1EAE}" type="sibTrans" cxnId="{A256B4EB-85DB-4E8F-A8F6-5AC9CF05CEE2}">
      <dgm:prSet/>
      <dgm:spPr/>
      <dgm:t>
        <a:bodyPr/>
        <a:lstStyle/>
        <a:p>
          <a:endParaRPr lang="en-US" sz="1200"/>
        </a:p>
      </dgm:t>
    </dgm:pt>
    <dgm:pt modelId="{974BDAC3-0D75-4C26-8FC6-965930340DC8}">
      <dgm:prSet custT="1"/>
      <dgm:spPr/>
      <dgm:t>
        <a:bodyPr/>
        <a:lstStyle/>
        <a:p>
          <a:r>
            <a:rPr lang="en-US" sz="2000" dirty="0"/>
            <a:t>E-mail: </a:t>
          </a:r>
          <a:r>
            <a:rPr lang="en-US" sz="2000" dirty="0">
              <a:hlinkClick xmlns:r="http://schemas.openxmlformats.org/officeDocument/2006/relationships" r:id="rId1"/>
            </a:rPr>
            <a:t>ssteidel@iu.edu</a:t>
          </a:r>
          <a:endParaRPr lang="en-US" sz="2000" dirty="0"/>
        </a:p>
      </dgm:t>
    </dgm:pt>
    <dgm:pt modelId="{097D9624-234E-4A45-8D6D-3891737F6D9B}" type="parTrans" cxnId="{FF05358D-F984-4CD7-9D10-BD0424A218F7}">
      <dgm:prSet/>
      <dgm:spPr/>
      <dgm:t>
        <a:bodyPr/>
        <a:lstStyle/>
        <a:p>
          <a:endParaRPr lang="en-US" sz="1200"/>
        </a:p>
      </dgm:t>
    </dgm:pt>
    <dgm:pt modelId="{CA79D30B-1374-46D4-8BAC-1280FA50ABB6}" type="sibTrans" cxnId="{FF05358D-F984-4CD7-9D10-BD0424A218F7}">
      <dgm:prSet/>
      <dgm:spPr/>
      <dgm:t>
        <a:bodyPr/>
        <a:lstStyle/>
        <a:p>
          <a:endParaRPr lang="en-US" sz="1200"/>
        </a:p>
      </dgm:t>
    </dgm:pt>
    <dgm:pt modelId="{CD5E4B3A-1E4D-4F3E-9649-A584CD67804D}">
      <dgm:prSet custT="1"/>
      <dgm:spPr/>
      <dgm:t>
        <a:bodyPr/>
        <a:lstStyle/>
        <a:p>
          <a:r>
            <a:rPr lang="en-US" sz="3600" dirty="0"/>
            <a:t>General NCRAD Contact</a:t>
          </a:r>
        </a:p>
      </dgm:t>
    </dgm:pt>
    <dgm:pt modelId="{98F14373-79EA-4976-BA4B-2E4C2960CA71}" type="parTrans" cxnId="{482C24A9-CC44-434F-B3FE-F1CCA56A09B0}">
      <dgm:prSet/>
      <dgm:spPr/>
      <dgm:t>
        <a:bodyPr/>
        <a:lstStyle/>
        <a:p>
          <a:endParaRPr lang="en-US" sz="1200"/>
        </a:p>
      </dgm:t>
    </dgm:pt>
    <dgm:pt modelId="{5AAD682D-0CB2-4536-A7F5-7847CBECE57C}" type="sibTrans" cxnId="{482C24A9-CC44-434F-B3FE-F1CCA56A09B0}">
      <dgm:prSet/>
      <dgm:spPr/>
      <dgm:t>
        <a:bodyPr/>
        <a:lstStyle/>
        <a:p>
          <a:endParaRPr lang="en-US" sz="1200"/>
        </a:p>
      </dgm:t>
    </dgm:pt>
    <dgm:pt modelId="{356EFDDD-53C9-4196-B659-5EB91F9AA8A3}">
      <dgm:prSet custT="1"/>
      <dgm:spPr/>
      <dgm:t>
        <a:bodyPr/>
        <a:lstStyle/>
        <a:p>
          <a:r>
            <a:rPr lang="en-US" sz="2000" dirty="0"/>
            <a:t>Phone: (800) 526-2839</a:t>
          </a:r>
        </a:p>
      </dgm:t>
    </dgm:pt>
    <dgm:pt modelId="{184B781E-4696-4530-B94C-31839102A2F5}" type="parTrans" cxnId="{0C46C755-10EC-456C-8871-416D55E5B59A}">
      <dgm:prSet/>
      <dgm:spPr/>
      <dgm:t>
        <a:bodyPr/>
        <a:lstStyle/>
        <a:p>
          <a:endParaRPr lang="en-US" sz="1200"/>
        </a:p>
      </dgm:t>
    </dgm:pt>
    <dgm:pt modelId="{BF10EF93-BE07-46E3-B341-3A51A3CF90E5}" type="sibTrans" cxnId="{0C46C755-10EC-456C-8871-416D55E5B59A}">
      <dgm:prSet/>
      <dgm:spPr/>
      <dgm:t>
        <a:bodyPr/>
        <a:lstStyle/>
        <a:p>
          <a:endParaRPr lang="en-US" sz="1200"/>
        </a:p>
      </dgm:t>
    </dgm:pt>
    <dgm:pt modelId="{9D900DC0-71B3-4EEC-BB44-47AFA5303D0F}">
      <dgm:prSet custT="1"/>
      <dgm:spPr/>
      <dgm:t>
        <a:bodyPr/>
        <a:lstStyle/>
        <a:p>
          <a:r>
            <a:rPr lang="en-US" sz="2000" dirty="0"/>
            <a:t>E-mail: </a:t>
          </a:r>
          <a:r>
            <a:rPr lang="en-US" sz="2000" dirty="0">
              <a:hlinkClick xmlns:r="http://schemas.openxmlformats.org/officeDocument/2006/relationships" r:id="rId2"/>
            </a:rPr>
            <a:t>alzstudy@iu.edu</a:t>
          </a:r>
          <a:r>
            <a:rPr lang="en-US" sz="2000" dirty="0"/>
            <a:t> </a:t>
          </a:r>
        </a:p>
      </dgm:t>
    </dgm:pt>
    <dgm:pt modelId="{FF76841F-1C9E-4EE6-8789-F2D8EAD594FE}" type="parTrans" cxnId="{5A92B82D-BD9B-4B48-88CA-EE3F44EF97B5}">
      <dgm:prSet/>
      <dgm:spPr/>
      <dgm:t>
        <a:bodyPr/>
        <a:lstStyle/>
        <a:p>
          <a:endParaRPr lang="en-US" sz="1200"/>
        </a:p>
      </dgm:t>
    </dgm:pt>
    <dgm:pt modelId="{83F6F2A6-410D-4643-9305-8972ABBF1063}" type="sibTrans" cxnId="{5A92B82D-BD9B-4B48-88CA-EE3F44EF97B5}">
      <dgm:prSet/>
      <dgm:spPr/>
      <dgm:t>
        <a:bodyPr/>
        <a:lstStyle/>
        <a:p>
          <a:endParaRPr lang="en-US" sz="1200"/>
        </a:p>
      </dgm:t>
    </dgm:pt>
    <dgm:pt modelId="{1D2E4F8D-8947-422D-93ED-5AEE61E92360}">
      <dgm:prSet custT="1"/>
      <dgm:spPr/>
      <dgm:t>
        <a:bodyPr/>
        <a:lstStyle/>
        <a:p>
          <a:r>
            <a:rPr lang="en-US" sz="2000" dirty="0"/>
            <a:t>Website: </a:t>
          </a:r>
          <a:r>
            <a:rPr lang="en-US" sz="2000" dirty="0">
              <a:hlinkClick xmlns:r="http://schemas.openxmlformats.org/officeDocument/2006/relationships" r:id="rId3"/>
            </a:rPr>
            <a:t>www.ncrad.org</a:t>
          </a:r>
          <a:r>
            <a:rPr lang="en-US" sz="2000" dirty="0"/>
            <a:t> </a:t>
          </a:r>
        </a:p>
      </dgm:t>
    </dgm:pt>
    <dgm:pt modelId="{02129275-5AD4-443A-ACEF-77E7E30C959A}" type="parTrans" cxnId="{FC47758F-3826-49DB-A366-3BF70425511D}">
      <dgm:prSet/>
      <dgm:spPr/>
      <dgm:t>
        <a:bodyPr/>
        <a:lstStyle/>
        <a:p>
          <a:endParaRPr lang="en-US" sz="1200"/>
        </a:p>
      </dgm:t>
    </dgm:pt>
    <dgm:pt modelId="{FDA001B0-1872-4587-8421-5A250796D368}" type="sibTrans" cxnId="{FC47758F-3826-49DB-A366-3BF70425511D}">
      <dgm:prSet/>
      <dgm:spPr/>
      <dgm:t>
        <a:bodyPr/>
        <a:lstStyle/>
        <a:p>
          <a:endParaRPr lang="en-US" sz="1200"/>
        </a:p>
      </dgm:t>
    </dgm:pt>
    <dgm:pt modelId="{B8150EEB-469B-484E-9FA1-583548F359C8}" type="pres">
      <dgm:prSet presAssocID="{E16203A6-184C-4D32-8D95-D4CCF62B96F0}" presName="Name0" presStyleCnt="0">
        <dgm:presLayoutVars>
          <dgm:dir/>
          <dgm:animLvl val="lvl"/>
          <dgm:resizeHandles val="exact"/>
        </dgm:presLayoutVars>
      </dgm:prSet>
      <dgm:spPr/>
    </dgm:pt>
    <dgm:pt modelId="{709E57F3-964A-4BD4-AEF7-D1BCB71B2FBB}" type="pres">
      <dgm:prSet presAssocID="{D8FAF522-2EE5-4567-9B27-E7722E7B704B}" presName="linNode" presStyleCnt="0"/>
      <dgm:spPr/>
    </dgm:pt>
    <dgm:pt modelId="{3BB512CC-D5A0-4007-9B47-8D39CB92FE70}" type="pres">
      <dgm:prSet presAssocID="{D8FAF522-2EE5-4567-9B27-E7722E7B704B}" presName="parentText" presStyleLbl="node1" presStyleIdx="0" presStyleCnt="2" custScaleX="145376">
        <dgm:presLayoutVars>
          <dgm:chMax val="1"/>
          <dgm:bulletEnabled val="1"/>
        </dgm:presLayoutVars>
      </dgm:prSet>
      <dgm:spPr/>
    </dgm:pt>
    <dgm:pt modelId="{2BFBA634-A50A-4F39-BE94-CD5D2E6AD94C}" type="pres">
      <dgm:prSet presAssocID="{D8FAF522-2EE5-4567-9B27-E7722E7B704B}" presName="descendantText" presStyleLbl="alignAccFollowNode1" presStyleIdx="0" presStyleCnt="2">
        <dgm:presLayoutVars>
          <dgm:bulletEnabled val="1"/>
        </dgm:presLayoutVars>
      </dgm:prSet>
      <dgm:spPr/>
    </dgm:pt>
    <dgm:pt modelId="{45D02901-0968-47FF-BC1E-C8B139AAFCAC}" type="pres">
      <dgm:prSet presAssocID="{73F37E30-BCC3-4CDA-BC86-EC0C2CB30591}" presName="sp" presStyleCnt="0"/>
      <dgm:spPr/>
    </dgm:pt>
    <dgm:pt modelId="{EF025564-82C7-46D4-BC92-504AE429622D}" type="pres">
      <dgm:prSet presAssocID="{CD5E4B3A-1E4D-4F3E-9649-A584CD67804D}" presName="linNode" presStyleCnt="0"/>
      <dgm:spPr/>
    </dgm:pt>
    <dgm:pt modelId="{774DF881-39B7-4C22-B9CC-33E9B5F6B79F}" type="pres">
      <dgm:prSet presAssocID="{CD5E4B3A-1E4D-4F3E-9649-A584CD67804D}" presName="parentText" presStyleLbl="node1" presStyleIdx="1" presStyleCnt="2" custScaleX="138098">
        <dgm:presLayoutVars>
          <dgm:chMax val="1"/>
          <dgm:bulletEnabled val="1"/>
        </dgm:presLayoutVars>
      </dgm:prSet>
      <dgm:spPr/>
    </dgm:pt>
    <dgm:pt modelId="{66E0BE52-37C1-403F-9B5E-683FC196573B}" type="pres">
      <dgm:prSet presAssocID="{CD5E4B3A-1E4D-4F3E-9649-A584CD67804D}" presName="descendantText" presStyleLbl="alignAccFollowNode1" presStyleIdx="1" presStyleCnt="2">
        <dgm:presLayoutVars>
          <dgm:bulletEnabled val="1"/>
        </dgm:presLayoutVars>
      </dgm:prSet>
      <dgm:spPr/>
    </dgm:pt>
  </dgm:ptLst>
  <dgm:cxnLst>
    <dgm:cxn modelId="{E53EE318-CFD6-4996-AB50-3A3C889810A9}" srcId="{E16203A6-184C-4D32-8D95-D4CCF62B96F0}" destId="{D8FAF522-2EE5-4567-9B27-E7722E7B704B}" srcOrd="0" destOrd="0" parTransId="{2E74043F-2382-4480-BDD0-D9D17F59F93D}" sibTransId="{73F37E30-BCC3-4CDA-BC86-EC0C2CB30591}"/>
    <dgm:cxn modelId="{5A92B82D-BD9B-4B48-88CA-EE3F44EF97B5}" srcId="{CD5E4B3A-1E4D-4F3E-9649-A584CD67804D}" destId="{9D900DC0-71B3-4EEC-BB44-47AFA5303D0F}" srcOrd="1" destOrd="0" parTransId="{FF76841F-1C9E-4EE6-8789-F2D8EAD594FE}" sibTransId="{83F6F2A6-410D-4643-9305-8972ABBF1063}"/>
    <dgm:cxn modelId="{E886EE2D-086E-41ED-B850-2CC048C88B97}" type="presOf" srcId="{356EFDDD-53C9-4196-B659-5EB91F9AA8A3}" destId="{66E0BE52-37C1-403F-9B5E-683FC196573B}" srcOrd="0" destOrd="0" presId="urn:microsoft.com/office/officeart/2005/8/layout/vList5"/>
    <dgm:cxn modelId="{8B7C7B65-5AE0-4EFB-AAC5-850FA05FF359}" type="presOf" srcId="{9D900DC0-71B3-4EEC-BB44-47AFA5303D0F}" destId="{66E0BE52-37C1-403F-9B5E-683FC196573B}" srcOrd="0" destOrd="1" presId="urn:microsoft.com/office/officeart/2005/8/layout/vList5"/>
    <dgm:cxn modelId="{31D7D567-9113-4EDA-8B0B-3516F34E3AAC}" type="presOf" srcId="{FFBF2C5C-1495-44AE-89B1-D09F6BA21D20}" destId="{2BFBA634-A50A-4F39-BE94-CD5D2E6AD94C}" srcOrd="0" destOrd="0" presId="urn:microsoft.com/office/officeart/2005/8/layout/vList5"/>
    <dgm:cxn modelId="{0C46C755-10EC-456C-8871-416D55E5B59A}" srcId="{CD5E4B3A-1E4D-4F3E-9649-A584CD67804D}" destId="{356EFDDD-53C9-4196-B659-5EB91F9AA8A3}" srcOrd="0" destOrd="0" parTransId="{184B781E-4696-4530-B94C-31839102A2F5}" sibTransId="{BF10EF93-BE07-46E3-B341-3A51A3CF90E5}"/>
    <dgm:cxn modelId="{CDE8787D-8C6F-4CF6-839C-A59C9348B398}" type="presOf" srcId="{974BDAC3-0D75-4C26-8FC6-965930340DC8}" destId="{2BFBA634-A50A-4F39-BE94-CD5D2E6AD94C}" srcOrd="0" destOrd="1" presId="urn:microsoft.com/office/officeart/2005/8/layout/vList5"/>
    <dgm:cxn modelId="{FF05358D-F984-4CD7-9D10-BD0424A218F7}" srcId="{D8FAF522-2EE5-4567-9B27-E7722E7B704B}" destId="{974BDAC3-0D75-4C26-8FC6-965930340DC8}" srcOrd="1" destOrd="0" parTransId="{097D9624-234E-4A45-8D6D-3891737F6D9B}" sibTransId="{CA79D30B-1374-46D4-8BAC-1280FA50ABB6}"/>
    <dgm:cxn modelId="{FC47758F-3826-49DB-A366-3BF70425511D}" srcId="{CD5E4B3A-1E4D-4F3E-9649-A584CD67804D}" destId="{1D2E4F8D-8947-422D-93ED-5AEE61E92360}" srcOrd="2" destOrd="0" parTransId="{02129275-5AD4-443A-ACEF-77E7E30C959A}" sibTransId="{FDA001B0-1872-4587-8421-5A250796D368}"/>
    <dgm:cxn modelId="{F30BA4A7-BAD0-44A0-8C5A-A1B10BDF7EF3}" type="presOf" srcId="{CD5E4B3A-1E4D-4F3E-9649-A584CD67804D}" destId="{774DF881-39B7-4C22-B9CC-33E9B5F6B79F}" srcOrd="0" destOrd="0" presId="urn:microsoft.com/office/officeart/2005/8/layout/vList5"/>
    <dgm:cxn modelId="{482C24A9-CC44-434F-B3FE-F1CCA56A09B0}" srcId="{E16203A6-184C-4D32-8D95-D4CCF62B96F0}" destId="{CD5E4B3A-1E4D-4F3E-9649-A584CD67804D}" srcOrd="1" destOrd="0" parTransId="{98F14373-79EA-4976-BA4B-2E4C2960CA71}" sibTransId="{5AAD682D-0CB2-4536-A7F5-7847CBECE57C}"/>
    <dgm:cxn modelId="{1BBE89D6-7A5A-46F7-9CA2-500CBF99B384}" type="presOf" srcId="{1D2E4F8D-8947-422D-93ED-5AEE61E92360}" destId="{66E0BE52-37C1-403F-9B5E-683FC196573B}" srcOrd="0" destOrd="2" presId="urn:microsoft.com/office/officeart/2005/8/layout/vList5"/>
    <dgm:cxn modelId="{4013EEE7-2BBE-4629-8C70-5410608C70C2}" type="presOf" srcId="{D8FAF522-2EE5-4567-9B27-E7722E7B704B}" destId="{3BB512CC-D5A0-4007-9B47-8D39CB92FE70}" srcOrd="0" destOrd="0" presId="urn:microsoft.com/office/officeart/2005/8/layout/vList5"/>
    <dgm:cxn modelId="{A256B4EB-85DB-4E8F-A8F6-5AC9CF05CEE2}" srcId="{D8FAF522-2EE5-4567-9B27-E7722E7B704B}" destId="{FFBF2C5C-1495-44AE-89B1-D09F6BA21D20}" srcOrd="0" destOrd="0" parTransId="{9B158A8B-0A44-45C0-8EDF-92FC9D925B20}" sibTransId="{FD7B8B88-29D1-4893-AA91-AB61486B1EAE}"/>
    <dgm:cxn modelId="{79C91AF8-9EA5-467E-9B17-ECFE99A796A1}" type="presOf" srcId="{E16203A6-184C-4D32-8D95-D4CCF62B96F0}" destId="{B8150EEB-469B-484E-9FA1-583548F359C8}" srcOrd="0" destOrd="0" presId="urn:microsoft.com/office/officeart/2005/8/layout/vList5"/>
    <dgm:cxn modelId="{E49C9748-E962-4200-94B1-F2D5D5FBE803}" type="presParOf" srcId="{B8150EEB-469B-484E-9FA1-583548F359C8}" destId="{709E57F3-964A-4BD4-AEF7-D1BCB71B2FBB}" srcOrd="0" destOrd="0" presId="urn:microsoft.com/office/officeart/2005/8/layout/vList5"/>
    <dgm:cxn modelId="{BFE5BBC7-2E50-46B2-BE37-A7952ECD7BF3}" type="presParOf" srcId="{709E57F3-964A-4BD4-AEF7-D1BCB71B2FBB}" destId="{3BB512CC-D5A0-4007-9B47-8D39CB92FE70}" srcOrd="0" destOrd="0" presId="urn:microsoft.com/office/officeart/2005/8/layout/vList5"/>
    <dgm:cxn modelId="{524452FE-2725-4E88-A28B-FAD4E39BA773}" type="presParOf" srcId="{709E57F3-964A-4BD4-AEF7-D1BCB71B2FBB}" destId="{2BFBA634-A50A-4F39-BE94-CD5D2E6AD94C}" srcOrd="1" destOrd="0" presId="urn:microsoft.com/office/officeart/2005/8/layout/vList5"/>
    <dgm:cxn modelId="{10919586-75AE-432C-B547-B91C7BDC0316}" type="presParOf" srcId="{B8150EEB-469B-484E-9FA1-583548F359C8}" destId="{45D02901-0968-47FF-BC1E-C8B139AAFCAC}" srcOrd="1" destOrd="0" presId="urn:microsoft.com/office/officeart/2005/8/layout/vList5"/>
    <dgm:cxn modelId="{6E39259F-106B-43D0-99E8-43713399677B}" type="presParOf" srcId="{B8150EEB-469B-484E-9FA1-583548F359C8}" destId="{EF025564-82C7-46D4-BC92-504AE429622D}" srcOrd="2" destOrd="0" presId="urn:microsoft.com/office/officeart/2005/8/layout/vList5"/>
    <dgm:cxn modelId="{753E5D04-7F28-4FF3-886A-6E682291FB6A}" type="presParOf" srcId="{EF025564-82C7-46D4-BC92-504AE429622D}" destId="{774DF881-39B7-4C22-B9CC-33E9B5F6B79F}" srcOrd="0" destOrd="0" presId="urn:microsoft.com/office/officeart/2005/8/layout/vList5"/>
    <dgm:cxn modelId="{D92EEC07-398C-4899-B8F7-35B505E474CA}" type="presParOf" srcId="{EF025564-82C7-46D4-BC92-504AE429622D}" destId="{66E0BE52-37C1-403F-9B5E-683FC19657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F3D93-00A7-4D7F-BBED-86EB0AB7CEE4}">
      <dsp:nvSpPr>
        <dsp:cNvPr id="0" name=""/>
        <dsp:cNvSpPr/>
      </dsp:nvSpPr>
      <dsp:spPr>
        <a:xfrm>
          <a:off x="1283" y="673807"/>
          <a:ext cx="5006206" cy="300372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0000"/>
            </a:lnSpc>
            <a:spcBef>
              <a:spcPct val="0"/>
            </a:spcBef>
            <a:spcAft>
              <a:spcPct val="35000"/>
            </a:spcAft>
            <a:buNone/>
          </a:pPr>
          <a:r>
            <a:rPr lang="en-US" sz="2900" kern="1200" dirty="0"/>
            <a:t>The GUID is a subject ID that allows researchers to share data specific to a study participant, without exposing personally identifiable information</a:t>
          </a:r>
        </a:p>
      </dsp:txBody>
      <dsp:txXfrm>
        <a:off x="1283" y="673807"/>
        <a:ext cx="5006206" cy="3003723"/>
      </dsp:txXfrm>
    </dsp:sp>
    <dsp:sp modelId="{71BC0AA0-7380-4858-B375-87F9D44F0EDC}">
      <dsp:nvSpPr>
        <dsp:cNvPr id="0" name=""/>
        <dsp:cNvSpPr/>
      </dsp:nvSpPr>
      <dsp:spPr>
        <a:xfrm>
          <a:off x="5508110" y="673807"/>
          <a:ext cx="5006206" cy="3003723"/>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0000"/>
            </a:lnSpc>
            <a:spcBef>
              <a:spcPct val="0"/>
            </a:spcBef>
            <a:spcAft>
              <a:spcPct val="35000"/>
            </a:spcAft>
            <a:buNone/>
          </a:pPr>
          <a:r>
            <a:rPr lang="en-US" sz="2900" kern="1200" dirty="0"/>
            <a:t>A GUID is made up of random alpha-numeric characters and does not include any PHI in the identifier</a:t>
          </a:r>
        </a:p>
      </dsp:txBody>
      <dsp:txXfrm>
        <a:off x="5508110" y="673807"/>
        <a:ext cx="5006206" cy="300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F6F6-1B78-4952-8554-663EA6DFE994}">
      <dsp:nvSpPr>
        <dsp:cNvPr id="0" name=""/>
        <dsp:cNvSpPr/>
      </dsp:nvSpPr>
      <dsp:spPr>
        <a:xfrm>
          <a:off x="0" y="2439"/>
          <a:ext cx="7843101" cy="1236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B4B3A-39B5-491E-8359-F42979196EA4}">
      <dsp:nvSpPr>
        <dsp:cNvPr id="0" name=""/>
        <dsp:cNvSpPr/>
      </dsp:nvSpPr>
      <dsp:spPr>
        <a:xfrm>
          <a:off x="373940" y="280576"/>
          <a:ext cx="679892" cy="67989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19014C-CEA5-4FD3-8C51-BAC61A47096D}">
      <dsp:nvSpPr>
        <dsp:cNvPr id="0" name=""/>
        <dsp:cNvSpPr/>
      </dsp:nvSpPr>
      <dsp:spPr>
        <a:xfrm>
          <a:off x="1427774" y="2439"/>
          <a:ext cx="6415326" cy="1236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28" tIns="130828" rIns="130828" bIns="130828"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FF0000"/>
              </a:solidFill>
            </a:rPr>
            <a:t>Only Monday-Thursday collection and same day shipping. </a:t>
          </a:r>
          <a:r>
            <a:rPr lang="en-US" sz="2200" b="1" kern="1200" dirty="0">
              <a:solidFill>
                <a:schemeClr val="tx1"/>
              </a:solidFill>
            </a:rPr>
            <a:t>Plan ahead to schedule UPS.</a:t>
          </a:r>
          <a:endParaRPr lang="en-US" sz="2200" b="1" kern="1200" dirty="0">
            <a:solidFill>
              <a:srgbClr val="FF0000"/>
            </a:solidFill>
          </a:endParaRPr>
        </a:p>
      </dsp:txBody>
      <dsp:txXfrm>
        <a:off x="1427774" y="2439"/>
        <a:ext cx="6415326" cy="1236168"/>
      </dsp:txXfrm>
    </dsp:sp>
    <dsp:sp modelId="{D0306DDD-A496-43A8-966E-338785CCA301}">
      <dsp:nvSpPr>
        <dsp:cNvPr id="0" name=""/>
        <dsp:cNvSpPr/>
      </dsp:nvSpPr>
      <dsp:spPr>
        <a:xfrm>
          <a:off x="0" y="1547649"/>
          <a:ext cx="7843101" cy="1236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59711-8CF3-4A78-AC2A-43E5F576EBC8}">
      <dsp:nvSpPr>
        <dsp:cNvPr id="0" name=""/>
        <dsp:cNvSpPr/>
      </dsp:nvSpPr>
      <dsp:spPr>
        <a:xfrm>
          <a:off x="373940" y="1825787"/>
          <a:ext cx="679892" cy="67989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7F01E-F6BE-47CB-95FA-BE9894C48B84}">
      <dsp:nvSpPr>
        <dsp:cNvPr id="0" name=""/>
        <dsp:cNvSpPr/>
      </dsp:nvSpPr>
      <dsp:spPr>
        <a:xfrm>
          <a:off x="1427774" y="1547649"/>
          <a:ext cx="6415326" cy="1236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28" tIns="130828" rIns="130828" bIns="130828"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FF0000"/>
              </a:solidFill>
            </a:rPr>
            <a:t>Samples must be received at NCRAD one day after collection.</a:t>
          </a:r>
          <a:endParaRPr lang="en-US" sz="2200" kern="1200" dirty="0"/>
        </a:p>
      </dsp:txBody>
      <dsp:txXfrm>
        <a:off x="1427774" y="1547649"/>
        <a:ext cx="6415326" cy="1236168"/>
      </dsp:txXfrm>
    </dsp:sp>
    <dsp:sp modelId="{95CA3A75-9260-4408-B0CD-07E640AEA280}">
      <dsp:nvSpPr>
        <dsp:cNvPr id="0" name=""/>
        <dsp:cNvSpPr/>
      </dsp:nvSpPr>
      <dsp:spPr>
        <a:xfrm>
          <a:off x="0" y="3092859"/>
          <a:ext cx="7843101" cy="1236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09F25-23D4-4E2D-B9A1-79FD188006FE}">
      <dsp:nvSpPr>
        <dsp:cNvPr id="0" name=""/>
        <dsp:cNvSpPr/>
      </dsp:nvSpPr>
      <dsp:spPr>
        <a:xfrm>
          <a:off x="373940" y="3370997"/>
          <a:ext cx="679892" cy="6798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D5448-48D1-4591-B1B8-66F16A750072}">
      <dsp:nvSpPr>
        <dsp:cNvPr id="0" name=""/>
        <dsp:cNvSpPr/>
      </dsp:nvSpPr>
      <dsp:spPr>
        <a:xfrm>
          <a:off x="1427774" y="3092859"/>
          <a:ext cx="6415326" cy="1236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28" tIns="130828" rIns="130828" bIns="130828"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FF0000"/>
              </a:solidFill>
            </a:rPr>
            <a:t>Do NOT draw or ship ambient samples on Friday</a:t>
          </a:r>
          <a:endParaRPr lang="en-US" sz="2200" kern="1200" dirty="0"/>
        </a:p>
      </dsp:txBody>
      <dsp:txXfrm>
        <a:off x="1427774" y="3092859"/>
        <a:ext cx="6415326" cy="1236168"/>
      </dsp:txXfrm>
    </dsp:sp>
    <dsp:sp modelId="{0B8CB043-5983-41AC-B8C3-D8A566E382A3}">
      <dsp:nvSpPr>
        <dsp:cNvPr id="0" name=""/>
        <dsp:cNvSpPr/>
      </dsp:nvSpPr>
      <dsp:spPr>
        <a:xfrm>
          <a:off x="0" y="4638069"/>
          <a:ext cx="7843101" cy="12361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AE0C0D-2D53-4607-97B4-872F3449313E}">
      <dsp:nvSpPr>
        <dsp:cNvPr id="0" name=""/>
        <dsp:cNvSpPr/>
      </dsp:nvSpPr>
      <dsp:spPr>
        <a:xfrm>
          <a:off x="373940" y="4916207"/>
          <a:ext cx="679892" cy="6798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34E4A-8919-49C9-80E7-E445169EDD29}">
      <dsp:nvSpPr>
        <dsp:cNvPr id="0" name=""/>
        <dsp:cNvSpPr/>
      </dsp:nvSpPr>
      <dsp:spPr>
        <a:xfrm>
          <a:off x="1427774" y="4638069"/>
          <a:ext cx="6415326" cy="1236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28" tIns="130828" rIns="130828" bIns="130828" numCol="1" spcCol="1270" anchor="ctr" anchorCtr="0">
          <a:noAutofit/>
        </a:bodyPr>
        <a:lstStyle/>
        <a:p>
          <a:pPr marL="0" lvl="0" indent="0" algn="l" defTabSz="977900">
            <a:lnSpc>
              <a:spcPct val="100000"/>
            </a:lnSpc>
            <a:spcBef>
              <a:spcPct val="0"/>
            </a:spcBef>
            <a:spcAft>
              <a:spcPct val="35000"/>
            </a:spcAft>
            <a:buNone/>
          </a:pPr>
          <a:r>
            <a:rPr lang="en-US" sz="2200" kern="1200" dirty="0"/>
            <a:t>Include copy of Blood Sample Shipment and Notification Form</a:t>
          </a:r>
        </a:p>
      </dsp:txBody>
      <dsp:txXfrm>
        <a:off x="1427774" y="4638069"/>
        <a:ext cx="6415326" cy="1236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F6F6-1B78-4952-8554-663EA6DFE994}">
      <dsp:nvSpPr>
        <dsp:cNvPr id="0" name=""/>
        <dsp:cNvSpPr/>
      </dsp:nvSpPr>
      <dsp:spPr>
        <a:xfrm>
          <a:off x="0" y="0"/>
          <a:ext cx="7867645" cy="1300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B4B3A-39B5-491E-8359-F42979196EA4}">
      <dsp:nvSpPr>
        <dsp:cNvPr id="0" name=""/>
        <dsp:cNvSpPr/>
      </dsp:nvSpPr>
      <dsp:spPr>
        <a:xfrm>
          <a:off x="393435" y="295204"/>
          <a:ext cx="715337" cy="7153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19014C-CEA5-4FD3-8C51-BAC61A47096D}">
      <dsp:nvSpPr>
        <dsp:cNvPr id="0" name=""/>
        <dsp:cNvSpPr/>
      </dsp:nvSpPr>
      <dsp:spPr>
        <a:xfrm>
          <a:off x="1502208" y="2566"/>
          <a:ext cx="6365436" cy="130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48" tIns="137648" rIns="137648" bIns="137648" numCol="1" spcCol="1270" anchor="ctr" anchorCtr="0">
          <a:noAutofit/>
        </a:bodyPr>
        <a:lstStyle/>
        <a:p>
          <a:pPr marL="0" lvl="0" indent="0" algn="l" defTabSz="977900">
            <a:lnSpc>
              <a:spcPct val="100000"/>
            </a:lnSpc>
            <a:spcBef>
              <a:spcPct val="0"/>
            </a:spcBef>
            <a:spcAft>
              <a:spcPct val="35000"/>
            </a:spcAft>
            <a:buNone/>
          </a:pPr>
          <a:r>
            <a:rPr lang="en-US" sz="2200" b="0" kern="1200" dirty="0"/>
            <a:t>All samples shipped frozen to NCRAD </a:t>
          </a:r>
          <a:r>
            <a:rPr lang="en-US" sz="2200" b="1" kern="1200" dirty="0">
              <a:solidFill>
                <a:srgbClr val="FF0000"/>
              </a:solidFill>
            </a:rPr>
            <a:t>Monday-Wednesday ONLY</a:t>
          </a:r>
        </a:p>
      </dsp:txBody>
      <dsp:txXfrm>
        <a:off x="1502208" y="2566"/>
        <a:ext cx="6365436" cy="1300613"/>
      </dsp:txXfrm>
    </dsp:sp>
    <dsp:sp modelId="{D0306DDD-A496-43A8-966E-338785CCA301}">
      <dsp:nvSpPr>
        <dsp:cNvPr id="0" name=""/>
        <dsp:cNvSpPr/>
      </dsp:nvSpPr>
      <dsp:spPr>
        <a:xfrm>
          <a:off x="0" y="1628332"/>
          <a:ext cx="7867645" cy="1300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59711-8CF3-4A78-AC2A-43E5F576EBC8}">
      <dsp:nvSpPr>
        <dsp:cNvPr id="0" name=""/>
        <dsp:cNvSpPr/>
      </dsp:nvSpPr>
      <dsp:spPr>
        <a:xfrm>
          <a:off x="393435" y="1920970"/>
          <a:ext cx="715337" cy="7153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7F01E-F6BE-47CB-95FA-BE9894C48B84}">
      <dsp:nvSpPr>
        <dsp:cNvPr id="0" name=""/>
        <dsp:cNvSpPr/>
      </dsp:nvSpPr>
      <dsp:spPr>
        <a:xfrm>
          <a:off x="1502208" y="1628332"/>
          <a:ext cx="6365436" cy="130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48" tIns="137648" rIns="137648" bIns="137648" numCol="1" spcCol="1270" anchor="ctr" anchorCtr="0">
          <a:noAutofit/>
        </a:bodyPr>
        <a:lstStyle/>
        <a:p>
          <a:pPr marL="0" lvl="0" indent="0" algn="l" defTabSz="977900">
            <a:lnSpc>
              <a:spcPct val="100000"/>
            </a:lnSpc>
            <a:spcBef>
              <a:spcPct val="0"/>
            </a:spcBef>
            <a:spcAft>
              <a:spcPct val="35000"/>
            </a:spcAft>
            <a:buNone/>
          </a:pPr>
          <a:r>
            <a:rPr lang="en-US" sz="2200" kern="1200" dirty="0"/>
            <a:t>Hold packaged samples in a -80°C freezer until pickup</a:t>
          </a:r>
        </a:p>
      </dsp:txBody>
      <dsp:txXfrm>
        <a:off x="1502208" y="1628332"/>
        <a:ext cx="6365436" cy="1300613"/>
      </dsp:txXfrm>
    </dsp:sp>
    <dsp:sp modelId="{0B8CB043-5983-41AC-B8C3-D8A566E382A3}">
      <dsp:nvSpPr>
        <dsp:cNvPr id="0" name=""/>
        <dsp:cNvSpPr/>
      </dsp:nvSpPr>
      <dsp:spPr>
        <a:xfrm>
          <a:off x="0" y="3254099"/>
          <a:ext cx="7867645" cy="1300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AE0C0D-2D53-4607-97B4-872F3449313E}">
      <dsp:nvSpPr>
        <dsp:cNvPr id="0" name=""/>
        <dsp:cNvSpPr/>
      </dsp:nvSpPr>
      <dsp:spPr>
        <a:xfrm>
          <a:off x="393435" y="3546737"/>
          <a:ext cx="715337" cy="7153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34E4A-8919-49C9-80E7-E445169EDD29}">
      <dsp:nvSpPr>
        <dsp:cNvPr id="0" name=""/>
        <dsp:cNvSpPr/>
      </dsp:nvSpPr>
      <dsp:spPr>
        <a:xfrm>
          <a:off x="1502208" y="3254099"/>
          <a:ext cx="6365436" cy="130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48" tIns="137648" rIns="137648" bIns="137648" numCol="1" spcCol="1270" anchor="ctr" anchorCtr="0">
          <a:noAutofit/>
        </a:bodyPr>
        <a:lstStyle/>
        <a:p>
          <a:pPr marL="0" lvl="0" indent="0" algn="l" defTabSz="977900">
            <a:lnSpc>
              <a:spcPct val="100000"/>
            </a:lnSpc>
            <a:spcBef>
              <a:spcPct val="0"/>
            </a:spcBef>
            <a:spcAft>
              <a:spcPct val="35000"/>
            </a:spcAft>
            <a:buNone/>
          </a:pPr>
          <a:r>
            <a:rPr lang="en-US" sz="2200" kern="1200" dirty="0"/>
            <a:t>Include copy of Blood Sample Shipment and Notification Form</a:t>
          </a:r>
        </a:p>
      </dsp:txBody>
      <dsp:txXfrm>
        <a:off x="1502208" y="3254099"/>
        <a:ext cx="6365436" cy="1300613"/>
      </dsp:txXfrm>
    </dsp:sp>
    <dsp:sp modelId="{CE7581AE-1641-4BC4-98B1-87631D68A279}">
      <dsp:nvSpPr>
        <dsp:cNvPr id="0" name=""/>
        <dsp:cNvSpPr/>
      </dsp:nvSpPr>
      <dsp:spPr>
        <a:xfrm>
          <a:off x="0" y="4792140"/>
          <a:ext cx="7867645" cy="13006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B48C4-E157-4ED4-BD7C-42C0E7D5CD34}">
      <dsp:nvSpPr>
        <dsp:cNvPr id="0" name=""/>
        <dsp:cNvSpPr/>
      </dsp:nvSpPr>
      <dsp:spPr>
        <a:xfrm>
          <a:off x="393435" y="5172504"/>
          <a:ext cx="715337" cy="7153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F4A924-9A6E-4170-BB36-8A364EF27B1A}">
      <dsp:nvSpPr>
        <dsp:cNvPr id="0" name=""/>
        <dsp:cNvSpPr/>
      </dsp:nvSpPr>
      <dsp:spPr>
        <a:xfrm>
          <a:off x="1502208" y="4879866"/>
          <a:ext cx="6365436" cy="130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48" tIns="137648" rIns="137648" bIns="137648" numCol="1" spcCol="1270" anchor="ctr" anchorCtr="0">
          <a:noAutofit/>
        </a:bodyPr>
        <a:lstStyle/>
        <a:p>
          <a:pPr marL="0" lvl="0" indent="0" algn="l" defTabSz="977900">
            <a:lnSpc>
              <a:spcPct val="100000"/>
            </a:lnSpc>
            <a:spcBef>
              <a:spcPct val="0"/>
            </a:spcBef>
            <a:spcAft>
              <a:spcPct val="35000"/>
            </a:spcAft>
            <a:buNone/>
          </a:pPr>
          <a:r>
            <a:rPr lang="en-US" sz="2200" kern="1200" dirty="0"/>
            <a:t>Batch samples together (3 or 8 cryoboxes)</a:t>
          </a:r>
        </a:p>
      </dsp:txBody>
      <dsp:txXfrm>
        <a:off x="1502208" y="4879866"/>
        <a:ext cx="6365436" cy="1300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961C1-60AB-4406-A05F-5BC6409D7BCA}">
      <dsp:nvSpPr>
        <dsp:cNvPr id="0" name=""/>
        <dsp:cNvSpPr/>
      </dsp:nvSpPr>
      <dsp:spPr>
        <a:xfrm>
          <a:off x="0" y="854392"/>
          <a:ext cx="6492240" cy="1577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25581-6466-46D0-B358-98F40CE132BF}">
      <dsp:nvSpPr>
        <dsp:cNvPr id="0" name=""/>
        <dsp:cNvSpPr/>
      </dsp:nvSpPr>
      <dsp:spPr>
        <a:xfrm>
          <a:off x="477145" y="1209293"/>
          <a:ext cx="867537" cy="867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02175-CBC8-4059-B033-010F56BBFBB0}">
      <dsp:nvSpPr>
        <dsp:cNvPr id="0" name=""/>
        <dsp:cNvSpPr/>
      </dsp:nvSpPr>
      <dsp:spPr>
        <a:xfrm>
          <a:off x="1821827" y="854392"/>
          <a:ext cx="4670412" cy="157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166935" rIns="166935" bIns="166935" numCol="1" spcCol="1270" anchor="ctr" anchorCtr="0">
          <a:noAutofit/>
        </a:bodyPr>
        <a:lstStyle/>
        <a:p>
          <a:pPr marL="0" lvl="0" indent="0" algn="l" defTabSz="1111250">
            <a:lnSpc>
              <a:spcPct val="90000"/>
            </a:lnSpc>
            <a:spcBef>
              <a:spcPct val="0"/>
            </a:spcBef>
            <a:spcAft>
              <a:spcPct val="35000"/>
            </a:spcAft>
            <a:buNone/>
          </a:pPr>
          <a:r>
            <a:rPr lang="en-US" sz="2500" kern="1200" dirty="0"/>
            <a:t>Log into the ShipExec Thin Client: </a:t>
          </a:r>
          <a:r>
            <a:rPr lang="en-US" sz="2500" kern="1200" dirty="0">
              <a:hlinkClick xmlns:r="http://schemas.openxmlformats.org/officeDocument/2006/relationships" r:id="rId3"/>
            </a:rPr>
            <a:t>https://kits.iu.edu/UPS</a:t>
          </a:r>
          <a:endParaRPr lang="en-US" sz="2500" kern="1200" dirty="0"/>
        </a:p>
      </dsp:txBody>
      <dsp:txXfrm>
        <a:off x="1821827" y="854392"/>
        <a:ext cx="4670412" cy="1577340"/>
      </dsp:txXfrm>
    </dsp:sp>
    <dsp:sp modelId="{DEFEF892-662B-4004-B33B-23DBBC338977}">
      <dsp:nvSpPr>
        <dsp:cNvPr id="0" name=""/>
        <dsp:cNvSpPr/>
      </dsp:nvSpPr>
      <dsp:spPr>
        <a:xfrm>
          <a:off x="0" y="2826067"/>
          <a:ext cx="6492240" cy="1577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AA567-1A62-4D53-A642-9D4AE4FD3E03}">
      <dsp:nvSpPr>
        <dsp:cNvPr id="0" name=""/>
        <dsp:cNvSpPr/>
      </dsp:nvSpPr>
      <dsp:spPr>
        <a:xfrm>
          <a:off x="477145" y="3180969"/>
          <a:ext cx="867537" cy="86753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6BD12-5652-4A62-82D8-025B9B5932E0}">
      <dsp:nvSpPr>
        <dsp:cNvPr id="0" name=""/>
        <dsp:cNvSpPr/>
      </dsp:nvSpPr>
      <dsp:spPr>
        <a:xfrm>
          <a:off x="1821827" y="2826067"/>
          <a:ext cx="4670412" cy="157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166935" rIns="166935" bIns="166935" numCol="1" spcCol="1270" anchor="ctr" anchorCtr="0">
          <a:noAutofit/>
        </a:bodyPr>
        <a:lstStyle/>
        <a:p>
          <a:pPr marL="0" lvl="0" indent="0" algn="l" defTabSz="1111250">
            <a:lnSpc>
              <a:spcPct val="90000"/>
            </a:lnSpc>
            <a:spcBef>
              <a:spcPct val="0"/>
            </a:spcBef>
            <a:spcAft>
              <a:spcPct val="35000"/>
            </a:spcAft>
            <a:buNone/>
          </a:pPr>
          <a:r>
            <a:rPr lang="en-US" sz="2500" kern="1200" dirty="0"/>
            <a:t>Click on the “Shipping” dropdown and click on “Shipping and Rating”</a:t>
          </a:r>
        </a:p>
      </dsp:txBody>
      <dsp:txXfrm>
        <a:off x="1821827" y="2826067"/>
        <a:ext cx="4670412" cy="1577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30E8-631A-4069-BC4D-ECBA8454EE4C}">
      <dsp:nvSpPr>
        <dsp:cNvPr id="0" name=""/>
        <dsp:cNvSpPr/>
      </dsp:nvSpPr>
      <dsp:spPr>
        <a:xfrm>
          <a:off x="0" y="737"/>
          <a:ext cx="7786540" cy="17260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57F9C-529E-4D85-BD38-68BAE4908442}">
      <dsp:nvSpPr>
        <dsp:cNvPr id="0" name=""/>
        <dsp:cNvSpPr/>
      </dsp:nvSpPr>
      <dsp:spPr>
        <a:xfrm>
          <a:off x="522124" y="389094"/>
          <a:ext cx="949316" cy="9493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CCAED8-F2F2-4BB3-BB0C-EF87CE9CA144}">
      <dsp:nvSpPr>
        <dsp:cNvPr id="0" name=""/>
        <dsp:cNvSpPr/>
      </dsp:nvSpPr>
      <dsp:spPr>
        <a:xfrm>
          <a:off x="1993565" y="737"/>
          <a:ext cx="5792974" cy="1726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72" tIns="182672" rIns="182672" bIns="182672" numCol="1" spcCol="1270" anchor="ctr" anchorCtr="0">
          <a:noAutofit/>
        </a:bodyPr>
        <a:lstStyle/>
        <a:p>
          <a:pPr marL="0" lvl="0" indent="0" algn="l" defTabSz="1111250">
            <a:lnSpc>
              <a:spcPct val="100000"/>
            </a:lnSpc>
            <a:spcBef>
              <a:spcPct val="0"/>
            </a:spcBef>
            <a:spcAft>
              <a:spcPct val="35000"/>
            </a:spcAft>
            <a:buNone/>
          </a:pPr>
          <a:r>
            <a:rPr lang="en-US" sz="2500" kern="1200" dirty="0"/>
            <a:t>A copy of the sample form </a:t>
          </a:r>
          <a:r>
            <a:rPr lang="en-US" sz="2500" i="1" kern="1200" dirty="0"/>
            <a:t>must</a:t>
          </a:r>
          <a:r>
            <a:rPr lang="en-US" sz="2500" kern="1200" dirty="0"/>
            <a:t> be emailed or faxed to NCRAD prior to the date of sample arrival.</a:t>
          </a:r>
        </a:p>
      </dsp:txBody>
      <dsp:txXfrm>
        <a:off x="1993565" y="737"/>
        <a:ext cx="5792974" cy="1726030"/>
      </dsp:txXfrm>
    </dsp:sp>
    <dsp:sp modelId="{B6574A44-E664-427A-B15F-444C91BF3D72}">
      <dsp:nvSpPr>
        <dsp:cNvPr id="0" name=""/>
        <dsp:cNvSpPr/>
      </dsp:nvSpPr>
      <dsp:spPr>
        <a:xfrm>
          <a:off x="0" y="2158276"/>
          <a:ext cx="7786540" cy="17260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B48B6-619B-42C9-95AD-2F2EA5E0973E}">
      <dsp:nvSpPr>
        <dsp:cNvPr id="0" name=""/>
        <dsp:cNvSpPr/>
      </dsp:nvSpPr>
      <dsp:spPr>
        <a:xfrm>
          <a:off x="522124" y="2546633"/>
          <a:ext cx="949316" cy="9493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219648-8382-441D-B819-60109E50DB9E}">
      <dsp:nvSpPr>
        <dsp:cNvPr id="0" name=""/>
        <dsp:cNvSpPr/>
      </dsp:nvSpPr>
      <dsp:spPr>
        <a:xfrm>
          <a:off x="1993565" y="2158276"/>
          <a:ext cx="5792974" cy="1726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72" tIns="182672" rIns="182672" bIns="182672" numCol="1" spcCol="1270" anchor="ctr" anchorCtr="0">
          <a:noAutofit/>
        </a:bodyPr>
        <a:lstStyle/>
        <a:p>
          <a:pPr marL="0" lvl="0" indent="0" algn="l" defTabSz="1111250">
            <a:lnSpc>
              <a:spcPct val="100000"/>
            </a:lnSpc>
            <a:spcBef>
              <a:spcPct val="0"/>
            </a:spcBef>
            <a:spcAft>
              <a:spcPct val="35000"/>
            </a:spcAft>
            <a:buNone/>
          </a:pPr>
          <a:r>
            <a:rPr lang="en-US" sz="2500" kern="1200" dirty="0"/>
            <a:t>Please include sample forms in all shipments of frozen and ambient samples.</a:t>
          </a:r>
        </a:p>
      </dsp:txBody>
      <dsp:txXfrm>
        <a:off x="1993565" y="2158276"/>
        <a:ext cx="5792974" cy="1726030"/>
      </dsp:txXfrm>
    </dsp:sp>
    <dsp:sp modelId="{1D0571F0-D6DB-4AD0-823E-AF348236E368}">
      <dsp:nvSpPr>
        <dsp:cNvPr id="0" name=""/>
        <dsp:cNvSpPr/>
      </dsp:nvSpPr>
      <dsp:spPr>
        <a:xfrm>
          <a:off x="0" y="4316552"/>
          <a:ext cx="7786540" cy="17260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EB1711-10D7-48F5-8108-79A573239058}">
      <dsp:nvSpPr>
        <dsp:cNvPr id="0" name=""/>
        <dsp:cNvSpPr/>
      </dsp:nvSpPr>
      <dsp:spPr>
        <a:xfrm>
          <a:off x="522124" y="4704171"/>
          <a:ext cx="949316" cy="9493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CDB42E-DDD1-4B32-B630-E18ACD45E34B}">
      <dsp:nvSpPr>
        <dsp:cNvPr id="0" name=""/>
        <dsp:cNvSpPr/>
      </dsp:nvSpPr>
      <dsp:spPr>
        <a:xfrm>
          <a:off x="1993565" y="4315814"/>
          <a:ext cx="5792974" cy="1726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72" tIns="182672" rIns="182672" bIns="182672" numCol="1" spcCol="1270" anchor="ctr" anchorCtr="0">
          <a:noAutofit/>
        </a:bodyPr>
        <a:lstStyle/>
        <a:p>
          <a:pPr marL="0" lvl="0" indent="0" algn="l" defTabSz="1111250">
            <a:lnSpc>
              <a:spcPct val="100000"/>
            </a:lnSpc>
            <a:spcBef>
              <a:spcPct val="0"/>
            </a:spcBef>
            <a:spcAft>
              <a:spcPct val="35000"/>
            </a:spcAft>
            <a:buNone/>
          </a:pPr>
          <a:r>
            <a:rPr lang="en-US" sz="2500" kern="1200" dirty="0"/>
            <a:t>Email: </a:t>
          </a:r>
          <a:r>
            <a:rPr lang="en-US" sz="2500" kern="1200" dirty="0">
              <a:hlinkClick xmlns:r="http://schemas.openxmlformats.org/officeDocument/2006/relationships" r:id="rId7"/>
            </a:rPr>
            <a:t>alzstudy@iu.edu</a:t>
          </a:r>
          <a:endParaRPr lang="en-US" sz="2500" kern="1200" dirty="0"/>
        </a:p>
      </dsp:txBody>
      <dsp:txXfrm>
        <a:off x="1993565" y="4315814"/>
        <a:ext cx="5792974" cy="1726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A634-A50A-4F39-BE94-CD5D2E6AD94C}">
      <dsp:nvSpPr>
        <dsp:cNvPr id="0" name=""/>
        <dsp:cNvSpPr/>
      </dsp:nvSpPr>
      <dsp:spPr>
        <a:xfrm rot="5400000">
          <a:off x="3398428" y="-480086"/>
          <a:ext cx="1858732" cy="328370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Phone: (317) 274-1685</a:t>
          </a:r>
        </a:p>
        <a:p>
          <a:pPr marL="228600" lvl="1" indent="-228600" algn="l" defTabSz="889000">
            <a:lnSpc>
              <a:spcPct val="90000"/>
            </a:lnSpc>
            <a:spcBef>
              <a:spcPct val="0"/>
            </a:spcBef>
            <a:spcAft>
              <a:spcPct val="15000"/>
            </a:spcAft>
            <a:buChar char="•"/>
          </a:pPr>
          <a:r>
            <a:rPr lang="en-US" sz="2000" kern="1200" dirty="0"/>
            <a:t>E-mail: </a:t>
          </a:r>
          <a:r>
            <a:rPr lang="en-US" sz="2000" kern="1200" dirty="0">
              <a:hlinkClick xmlns:r="http://schemas.openxmlformats.org/officeDocument/2006/relationships" r:id="rId1"/>
            </a:rPr>
            <a:t>ssteidel@iu.edu</a:t>
          </a:r>
          <a:endParaRPr lang="en-US" sz="2000" kern="1200" dirty="0"/>
        </a:p>
      </dsp:txBody>
      <dsp:txXfrm rot="-5400000">
        <a:off x="2685942" y="323136"/>
        <a:ext cx="3192969" cy="1677260"/>
      </dsp:txXfrm>
    </dsp:sp>
    <dsp:sp modelId="{3BB512CC-D5A0-4007-9B47-8D39CB92FE70}">
      <dsp:nvSpPr>
        <dsp:cNvPr id="0" name=""/>
        <dsp:cNvSpPr/>
      </dsp:nvSpPr>
      <dsp:spPr>
        <a:xfrm>
          <a:off x="725" y="58"/>
          <a:ext cx="2685217" cy="23234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Stephanie Steidel</a:t>
          </a:r>
        </a:p>
      </dsp:txBody>
      <dsp:txXfrm>
        <a:off x="114145" y="113478"/>
        <a:ext cx="2458377" cy="2096575"/>
      </dsp:txXfrm>
    </dsp:sp>
    <dsp:sp modelId="{66E0BE52-37C1-403F-9B5E-683FC196573B}">
      <dsp:nvSpPr>
        <dsp:cNvPr id="0" name=""/>
        <dsp:cNvSpPr/>
      </dsp:nvSpPr>
      <dsp:spPr>
        <a:xfrm rot="5400000">
          <a:off x="3359285" y="1922184"/>
          <a:ext cx="1858732" cy="335833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Phone: (800) 526-2839</a:t>
          </a:r>
        </a:p>
        <a:p>
          <a:pPr marL="228600" lvl="1" indent="-228600" algn="l" defTabSz="889000">
            <a:lnSpc>
              <a:spcPct val="90000"/>
            </a:lnSpc>
            <a:spcBef>
              <a:spcPct val="0"/>
            </a:spcBef>
            <a:spcAft>
              <a:spcPct val="15000"/>
            </a:spcAft>
            <a:buChar char="•"/>
          </a:pPr>
          <a:r>
            <a:rPr lang="en-US" sz="2000" kern="1200" dirty="0"/>
            <a:t>E-mail: </a:t>
          </a:r>
          <a:r>
            <a:rPr lang="en-US" sz="2000" kern="1200" dirty="0">
              <a:hlinkClick xmlns:r="http://schemas.openxmlformats.org/officeDocument/2006/relationships" r:id="rId2"/>
            </a:rPr>
            <a:t>alzstudy@iu.edu</a:t>
          </a:r>
          <a:r>
            <a:rPr lang="en-US" sz="2000" kern="1200" dirty="0"/>
            <a:t> </a:t>
          </a:r>
        </a:p>
        <a:p>
          <a:pPr marL="228600" lvl="1" indent="-228600" algn="l" defTabSz="889000">
            <a:lnSpc>
              <a:spcPct val="90000"/>
            </a:lnSpc>
            <a:spcBef>
              <a:spcPct val="0"/>
            </a:spcBef>
            <a:spcAft>
              <a:spcPct val="15000"/>
            </a:spcAft>
            <a:buChar char="•"/>
          </a:pPr>
          <a:r>
            <a:rPr lang="en-US" sz="2000" kern="1200" dirty="0"/>
            <a:t>Website: </a:t>
          </a:r>
          <a:r>
            <a:rPr lang="en-US" sz="2000" kern="1200" dirty="0">
              <a:hlinkClick xmlns:r="http://schemas.openxmlformats.org/officeDocument/2006/relationships" r:id="rId3"/>
            </a:rPr>
            <a:t>www.ncrad.org</a:t>
          </a:r>
          <a:r>
            <a:rPr lang="en-US" sz="2000" kern="1200" dirty="0"/>
            <a:t> </a:t>
          </a:r>
        </a:p>
      </dsp:txBody>
      <dsp:txXfrm rot="-5400000">
        <a:off x="2609484" y="2762721"/>
        <a:ext cx="3267598" cy="1677260"/>
      </dsp:txXfrm>
    </dsp:sp>
    <dsp:sp modelId="{774DF881-39B7-4C22-B9CC-33E9B5F6B79F}">
      <dsp:nvSpPr>
        <dsp:cNvPr id="0" name=""/>
        <dsp:cNvSpPr/>
      </dsp:nvSpPr>
      <dsp:spPr>
        <a:xfrm>
          <a:off x="725" y="2439644"/>
          <a:ext cx="2608758" cy="23234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General NCRAD Contact</a:t>
          </a:r>
        </a:p>
      </dsp:txBody>
      <dsp:txXfrm>
        <a:off x="114145" y="2553064"/>
        <a:ext cx="2381918" cy="2096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0AAF2-5ED6-4674-8866-76109394A970}"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CB680-E9DF-4791-BC8D-F9B157BE3A8D}" type="slidenum">
              <a:rPr lang="en-US" smtClean="0"/>
              <a:t>‹#›</a:t>
            </a:fld>
            <a:endParaRPr lang="en-US"/>
          </a:p>
        </p:txBody>
      </p:sp>
    </p:spTree>
    <p:extLst>
      <p:ext uri="{BB962C8B-B14F-4D97-AF65-F5344CB8AC3E}">
        <p14:creationId xmlns:p14="http://schemas.microsoft.com/office/powerpoint/2010/main" val="869464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CB680-E9DF-4791-BC8D-F9B157BE3A8D}" type="slidenum">
              <a:rPr lang="en-US" smtClean="0"/>
              <a:t>1</a:t>
            </a:fld>
            <a:endParaRPr lang="en-US"/>
          </a:p>
        </p:txBody>
      </p:sp>
    </p:spTree>
    <p:extLst>
      <p:ext uri="{BB962C8B-B14F-4D97-AF65-F5344CB8AC3E}">
        <p14:creationId xmlns:p14="http://schemas.microsoft.com/office/powerpoint/2010/main" val="221557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CB680-E9DF-4791-BC8D-F9B157BE3A8D}" type="slidenum">
              <a:rPr lang="en-US" smtClean="0"/>
              <a:t>54</a:t>
            </a:fld>
            <a:endParaRPr lang="en-US"/>
          </a:p>
        </p:txBody>
      </p:sp>
    </p:spTree>
    <p:extLst>
      <p:ext uri="{BB962C8B-B14F-4D97-AF65-F5344CB8AC3E}">
        <p14:creationId xmlns:p14="http://schemas.microsoft.com/office/powerpoint/2010/main" val="3419356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72137-9397-F4C4-5640-C1440BFBE57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88FB2B-BB8E-28E4-A175-7276B4ACBEF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E4AC1-5447-29E7-9DA6-15CCA8BEFC7A}"/>
              </a:ext>
            </a:extLst>
          </p:cNvPr>
          <p:cNvSpPr>
            <a:spLocks noGrp="1"/>
          </p:cNvSpPr>
          <p:nvPr>
            <p:ph type="ctrTitle"/>
          </p:nvPr>
        </p:nvSpPr>
        <p:spPr>
          <a:xfrm>
            <a:off x="1524000" y="1122363"/>
            <a:ext cx="9144000" cy="2387600"/>
          </a:xfrm>
        </p:spPr>
        <p:txBody>
          <a:bodyPr anchor="b">
            <a:normAutofit/>
          </a:bodyPr>
          <a:lstStyle>
            <a:lvl1pPr algn="ctr">
              <a:defRPr sz="8000">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68BBE56-2992-D21E-8A96-68E9B7BD2941}"/>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0FB9B3-A444-DCF9-4C86-F9F195BE3A85}"/>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5" name="Footer Placeholder 4">
            <a:extLst>
              <a:ext uri="{FF2B5EF4-FFF2-40B4-BE49-F238E27FC236}">
                <a16:creationId xmlns:a16="http://schemas.microsoft.com/office/drawing/2014/main" id="{61A0B220-0ACD-CBEB-E586-490353D019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135A68-3192-7280-1717-A4C52CDC06A7}"/>
              </a:ext>
            </a:extLst>
          </p:cNvPr>
          <p:cNvSpPr>
            <a:spLocks noGrp="1"/>
          </p:cNvSpPr>
          <p:nvPr>
            <p:ph type="sldNum" sz="quarter" idx="12"/>
          </p:nvPr>
        </p:nvSpPr>
        <p:spPr/>
        <p:txBody>
          <a:bodyPr/>
          <a:lstStyle/>
          <a:p>
            <a:fld id="{685C3932-7EB6-4BBD-8D6D-FFFE4BAEE781}" type="slidenum">
              <a:rPr lang="en-US" smtClean="0"/>
              <a:t>‹#›</a:t>
            </a:fld>
            <a:endParaRPr lang="en-US" dirty="0"/>
          </a:p>
        </p:txBody>
      </p:sp>
      <p:pic>
        <p:nvPicPr>
          <p:cNvPr id="8" name="Picture 7" descr="A logo for a health care company&#10;&#10;Description automatically generated">
            <a:extLst>
              <a:ext uri="{FF2B5EF4-FFF2-40B4-BE49-F238E27FC236}">
                <a16:creationId xmlns:a16="http://schemas.microsoft.com/office/drawing/2014/main" id="{BD7E9E92-94A3-79A7-4976-D6869E5017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 t="21041" r="5810" b="23332"/>
          <a:stretch/>
        </p:blipFill>
        <p:spPr>
          <a:xfrm>
            <a:off x="4437601" y="4609907"/>
            <a:ext cx="3313651" cy="1609918"/>
          </a:xfrm>
          <a:prstGeom prst="rect">
            <a:avLst/>
          </a:prstGeom>
        </p:spPr>
      </p:pic>
    </p:spTree>
    <p:extLst>
      <p:ext uri="{BB962C8B-B14F-4D97-AF65-F5344CB8AC3E}">
        <p14:creationId xmlns:p14="http://schemas.microsoft.com/office/powerpoint/2010/main" val="53212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839FA-38F8-68E9-5967-EB00BD4E14F0}"/>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ED1BA40-DF08-C34B-3FA0-D528E3CB4055}"/>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7DA3F0A1-0236-39D1-6C40-0CD56D75090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14CB697D-805D-D3DD-110E-E8E3E823DF4F}"/>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E6224F3-2705-7F7C-6599-B881200C8A27}"/>
              </a:ext>
            </a:extLst>
          </p:cNvPr>
          <p:cNvSpPr>
            <a:spLocks noGrp="1"/>
          </p:cNvSpPr>
          <p:nvPr>
            <p:ph type="body" orient="vert" idx="1"/>
          </p:nvPr>
        </p:nvSpPr>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8AB746-C7FB-804C-FE84-6118CC58C625}"/>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5" name="Footer Placeholder 4">
            <a:extLst>
              <a:ext uri="{FF2B5EF4-FFF2-40B4-BE49-F238E27FC236}">
                <a16:creationId xmlns:a16="http://schemas.microsoft.com/office/drawing/2014/main" id="{882015B2-D6D5-E1FB-A20E-07B8E03468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31854-C702-B215-F559-7EBD7A04240A}"/>
              </a:ext>
            </a:extLst>
          </p:cNvPr>
          <p:cNvSpPr>
            <a:spLocks noGrp="1"/>
          </p:cNvSpPr>
          <p:nvPr>
            <p:ph type="sldNum" sz="quarter" idx="12"/>
          </p:nvPr>
        </p:nvSpPr>
        <p:spPr/>
        <p:txBody>
          <a:bodyPr/>
          <a:lstStyle/>
          <a:p>
            <a:fld id="{685C3932-7EB6-4BBD-8D6D-FFFE4BAEE781}" type="slidenum">
              <a:rPr lang="en-US" smtClean="0"/>
              <a:t>‹#›</a:t>
            </a:fld>
            <a:endParaRPr lang="en-US" dirty="0"/>
          </a:p>
        </p:txBody>
      </p:sp>
    </p:spTree>
    <p:extLst>
      <p:ext uri="{BB962C8B-B14F-4D97-AF65-F5344CB8AC3E}">
        <p14:creationId xmlns:p14="http://schemas.microsoft.com/office/powerpoint/2010/main" val="316079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8149D-B08C-235B-B28A-A885DEE89318}"/>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7AA9EC2-5EEB-1C79-0E58-347132F074B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29F7FDB7-F5FC-8B5D-F462-A79A28FEF7F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Vertical Title 1">
            <a:extLst>
              <a:ext uri="{FF2B5EF4-FFF2-40B4-BE49-F238E27FC236}">
                <a16:creationId xmlns:a16="http://schemas.microsoft.com/office/drawing/2014/main" id="{BBBDB956-39FC-2769-C335-106DEB081B16}"/>
              </a:ext>
            </a:extLst>
          </p:cNvPr>
          <p:cNvSpPr>
            <a:spLocks noGrp="1"/>
          </p:cNvSpPr>
          <p:nvPr>
            <p:ph type="title" orient="vert"/>
          </p:nvPr>
        </p:nvSpPr>
        <p:spPr>
          <a:xfrm>
            <a:off x="8724900" y="365125"/>
            <a:ext cx="2628900" cy="5811838"/>
          </a:xfrm>
        </p:spPr>
        <p:txBody>
          <a:bodyPr vert="eaVert"/>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AF09C2-09D5-A8CF-BC52-6C97CDD1592F}"/>
              </a:ext>
            </a:extLst>
          </p:cNvPr>
          <p:cNvSpPr>
            <a:spLocks noGrp="1"/>
          </p:cNvSpPr>
          <p:nvPr>
            <p:ph type="body" orient="vert" idx="1"/>
          </p:nvPr>
        </p:nvSpPr>
        <p:spPr>
          <a:xfrm>
            <a:off x="838200" y="365125"/>
            <a:ext cx="7734300" cy="5811838"/>
          </a:xfrm>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1FF62-F691-7A53-FB80-C86EB318F74D}"/>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5" name="Footer Placeholder 4">
            <a:extLst>
              <a:ext uri="{FF2B5EF4-FFF2-40B4-BE49-F238E27FC236}">
                <a16:creationId xmlns:a16="http://schemas.microsoft.com/office/drawing/2014/main" id="{9BC0BD89-FDDD-1773-403C-03C989A622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9B913-40C3-036E-E1A4-30127B24734F}"/>
              </a:ext>
            </a:extLst>
          </p:cNvPr>
          <p:cNvSpPr>
            <a:spLocks noGrp="1"/>
          </p:cNvSpPr>
          <p:nvPr>
            <p:ph type="sldNum" sz="quarter" idx="12"/>
          </p:nvPr>
        </p:nvSpPr>
        <p:spPr/>
        <p:txBody>
          <a:bodyPr/>
          <a:lstStyle/>
          <a:p>
            <a:fld id="{685C3932-7EB6-4BBD-8D6D-FFFE4BAEE781}" type="slidenum">
              <a:rPr lang="en-US" smtClean="0"/>
              <a:t>‹#›</a:t>
            </a:fld>
            <a:endParaRPr lang="en-US" dirty="0"/>
          </a:p>
        </p:txBody>
      </p:sp>
    </p:spTree>
    <p:extLst>
      <p:ext uri="{BB962C8B-B14F-4D97-AF65-F5344CB8AC3E}">
        <p14:creationId xmlns:p14="http://schemas.microsoft.com/office/powerpoint/2010/main" val="407420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logo with arrows and words&#10;&#10;Description automatically generated">
            <a:extLst>
              <a:ext uri="{FF2B5EF4-FFF2-40B4-BE49-F238E27FC236}">
                <a16:creationId xmlns:a16="http://schemas.microsoft.com/office/drawing/2014/main" id="{BCFBFA48-D633-070F-D010-B0DF0C6D7A6E}"/>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7" name="Rectangle 6">
            <a:extLst>
              <a:ext uri="{FF2B5EF4-FFF2-40B4-BE49-F238E27FC236}">
                <a16:creationId xmlns:a16="http://schemas.microsoft.com/office/drawing/2014/main" id="{74F1C2F0-58BC-A97E-C530-1D984E3F611B}"/>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FC238A9-3019-B42B-7A66-33B1328DCACF}"/>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6654-ECA9-902F-AD6F-905555303218}"/>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D06E2-7DF2-1180-4358-B27D8C7D2F0E}"/>
              </a:ext>
            </a:extLst>
          </p:cNvPr>
          <p:cNvSpPr>
            <a:spLocks noGrp="1"/>
          </p:cNvSpPr>
          <p:nvPr>
            <p:ph idx="1"/>
          </p:nvPr>
        </p:nvSpPr>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6D6C3E-BAFE-14C3-7058-0C4D92DA1BE0}"/>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5" name="Footer Placeholder 4">
            <a:extLst>
              <a:ext uri="{FF2B5EF4-FFF2-40B4-BE49-F238E27FC236}">
                <a16:creationId xmlns:a16="http://schemas.microsoft.com/office/drawing/2014/main" id="{1D2374B4-29C6-5FD3-CBB1-C1D05A728C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8DA051-9B6A-F837-CCF0-17D0F49649A1}"/>
              </a:ext>
            </a:extLst>
          </p:cNvPr>
          <p:cNvSpPr>
            <a:spLocks noGrp="1"/>
          </p:cNvSpPr>
          <p:nvPr>
            <p:ph type="sldNum" sz="quarter" idx="12"/>
          </p:nvPr>
        </p:nvSpPr>
        <p:spPr/>
        <p:txBody>
          <a:bodyPr/>
          <a:lstStyle/>
          <a:p>
            <a:fld id="{685C3932-7EB6-4BBD-8D6D-FFFE4BAEE781}" type="slidenum">
              <a:rPr lang="en-US" smtClean="0"/>
              <a:t>‹#›</a:t>
            </a:fld>
            <a:endParaRPr lang="en-US" dirty="0"/>
          </a:p>
        </p:txBody>
      </p:sp>
    </p:spTree>
    <p:extLst>
      <p:ext uri="{BB962C8B-B14F-4D97-AF65-F5344CB8AC3E}">
        <p14:creationId xmlns:p14="http://schemas.microsoft.com/office/powerpoint/2010/main" val="80755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BDEA7-86BE-3B15-8B8F-D0006852853D}"/>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9538656-F820-6E6B-A7A4-61D370869DE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3D1547-8A45-945A-ED19-147413067CC7}"/>
              </a:ext>
            </a:extLst>
          </p:cNvPr>
          <p:cNvSpPr>
            <a:spLocks noGrp="1"/>
          </p:cNvSpPr>
          <p:nvPr>
            <p:ph type="title"/>
          </p:nvPr>
        </p:nvSpPr>
        <p:spPr>
          <a:xfrm>
            <a:off x="831850" y="1709738"/>
            <a:ext cx="10515600" cy="2852737"/>
          </a:xfrm>
        </p:spPr>
        <p:txBody>
          <a:bodyPr anchor="b">
            <a:normAutofit/>
          </a:bodyPr>
          <a:lstStyle>
            <a:lvl1pPr algn="ctr">
              <a:defRPr sz="8000">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A4A7B-9BF6-A09D-903D-778617B3D5A2}"/>
              </a:ext>
            </a:extLst>
          </p:cNvPr>
          <p:cNvSpPr>
            <a:spLocks noGrp="1"/>
          </p:cNvSpPr>
          <p:nvPr>
            <p:ph type="body" idx="1"/>
          </p:nvPr>
        </p:nvSpPr>
        <p:spPr>
          <a:xfrm>
            <a:off x="831850" y="4589463"/>
            <a:ext cx="10515600" cy="1500187"/>
          </a:xfrm>
        </p:spPr>
        <p:txBody>
          <a:bodyPr/>
          <a:lstStyle>
            <a:lvl1pPr marL="0" indent="0" algn="ctr">
              <a:buNone/>
              <a:defRPr sz="2400">
                <a:solidFill>
                  <a:schemeClr val="accent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10519-6B30-CCDE-83D4-77170D224AFC}"/>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5" name="Footer Placeholder 4">
            <a:extLst>
              <a:ext uri="{FF2B5EF4-FFF2-40B4-BE49-F238E27FC236}">
                <a16:creationId xmlns:a16="http://schemas.microsoft.com/office/drawing/2014/main" id="{B7D05A1B-4826-144A-6E9A-E94C48EE12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357286-B1C1-343E-0E8A-BF5023BF4C8B}"/>
              </a:ext>
            </a:extLst>
          </p:cNvPr>
          <p:cNvSpPr>
            <a:spLocks noGrp="1"/>
          </p:cNvSpPr>
          <p:nvPr>
            <p:ph type="sldNum" sz="quarter" idx="12"/>
          </p:nvPr>
        </p:nvSpPr>
        <p:spPr/>
        <p:txBody>
          <a:bodyPr/>
          <a:lstStyle/>
          <a:p>
            <a:fld id="{685C3932-7EB6-4BBD-8D6D-FFFE4BAEE781}" type="slidenum">
              <a:rPr lang="en-US" smtClean="0"/>
              <a:t>‹#›</a:t>
            </a:fld>
            <a:endParaRPr lang="en-US" dirty="0"/>
          </a:p>
        </p:txBody>
      </p:sp>
    </p:spTree>
    <p:extLst>
      <p:ext uri="{BB962C8B-B14F-4D97-AF65-F5344CB8AC3E}">
        <p14:creationId xmlns:p14="http://schemas.microsoft.com/office/powerpoint/2010/main" val="221065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5056C-15E2-5B95-F753-EAE41507A3A4}"/>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85D71E2-7494-A75B-6571-5E4BF5049B7E}"/>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ogo with arrows and words&#10;&#10;Description automatically generated">
            <a:extLst>
              <a:ext uri="{FF2B5EF4-FFF2-40B4-BE49-F238E27FC236}">
                <a16:creationId xmlns:a16="http://schemas.microsoft.com/office/drawing/2014/main" id="{1413C837-6358-7B7A-5FF3-00C40E895C30}"/>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C910D2C-1426-25B1-D1AE-2136E0AEE98B}"/>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613292-BD80-FB2F-8CBB-744C1C9CDD55}"/>
              </a:ext>
            </a:extLst>
          </p:cNvPr>
          <p:cNvSpPr>
            <a:spLocks noGrp="1"/>
          </p:cNvSpPr>
          <p:nvPr>
            <p:ph sz="half" idx="1"/>
          </p:nvPr>
        </p:nvSpPr>
        <p:spPr>
          <a:xfrm>
            <a:off x="838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BEE772-49C1-01E0-A40E-D4EB56312A7E}"/>
              </a:ext>
            </a:extLst>
          </p:cNvPr>
          <p:cNvSpPr>
            <a:spLocks noGrp="1"/>
          </p:cNvSpPr>
          <p:nvPr>
            <p:ph sz="half" idx="2"/>
          </p:nvPr>
        </p:nvSpPr>
        <p:spPr>
          <a:xfrm>
            <a:off x="6172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D92B18E-FD97-C857-42B1-56C30CEAB137}"/>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6" name="Footer Placeholder 5">
            <a:extLst>
              <a:ext uri="{FF2B5EF4-FFF2-40B4-BE49-F238E27FC236}">
                <a16:creationId xmlns:a16="http://schemas.microsoft.com/office/drawing/2014/main" id="{EEB13C04-6898-6C32-EA74-81D6B0A504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5AAC5-47AF-75E4-C022-E3D580E9AC7C}"/>
              </a:ext>
            </a:extLst>
          </p:cNvPr>
          <p:cNvSpPr>
            <a:spLocks noGrp="1"/>
          </p:cNvSpPr>
          <p:nvPr>
            <p:ph type="sldNum" sz="quarter" idx="12"/>
          </p:nvPr>
        </p:nvSpPr>
        <p:spPr/>
        <p:txBody>
          <a:bodyPr/>
          <a:lstStyle/>
          <a:p>
            <a:fld id="{685C3932-7EB6-4BBD-8D6D-FFFE4BAEE781}" type="slidenum">
              <a:rPr lang="en-US" smtClean="0"/>
              <a:t>‹#›</a:t>
            </a:fld>
            <a:endParaRPr lang="en-US" dirty="0"/>
          </a:p>
        </p:txBody>
      </p:sp>
    </p:spTree>
    <p:extLst>
      <p:ext uri="{BB962C8B-B14F-4D97-AF65-F5344CB8AC3E}">
        <p14:creationId xmlns:p14="http://schemas.microsoft.com/office/powerpoint/2010/main" val="234340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AFE12-4FFC-6777-5A89-924ADD71E011}"/>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2BA58F8-3710-EEAF-DDF5-D044B9525281}"/>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logo with arrows and words&#10;&#10;Description automatically generated">
            <a:extLst>
              <a:ext uri="{FF2B5EF4-FFF2-40B4-BE49-F238E27FC236}">
                <a16:creationId xmlns:a16="http://schemas.microsoft.com/office/drawing/2014/main" id="{7E167B5B-DF35-DCD1-E45E-45AD81C33216}"/>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A270C011-34CC-2E00-67CF-E6047D3C90A6}"/>
              </a:ext>
            </a:extLst>
          </p:cNvPr>
          <p:cNvSpPr>
            <a:spLocks noGrp="1"/>
          </p:cNvSpPr>
          <p:nvPr>
            <p:ph type="title"/>
          </p:nvPr>
        </p:nvSpPr>
        <p:spPr>
          <a:xfrm>
            <a:off x="839788" y="365125"/>
            <a:ext cx="10515600" cy="1325563"/>
          </a:xfrm>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37AB59-5BFE-185A-52A3-818AE32B3306}"/>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6C743-CAA8-87CF-BC34-8EAE50E1B8F4}"/>
              </a:ext>
            </a:extLst>
          </p:cNvPr>
          <p:cNvSpPr>
            <a:spLocks noGrp="1"/>
          </p:cNvSpPr>
          <p:nvPr>
            <p:ph sz="half" idx="2"/>
          </p:nvPr>
        </p:nvSpPr>
        <p:spPr>
          <a:xfrm>
            <a:off x="839788" y="2505075"/>
            <a:ext cx="5157787"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55F56-89B3-023F-D8C1-D541EAE5576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C008-123F-CED5-0348-B04F31FC977B}"/>
              </a:ext>
            </a:extLst>
          </p:cNvPr>
          <p:cNvSpPr>
            <a:spLocks noGrp="1"/>
          </p:cNvSpPr>
          <p:nvPr>
            <p:ph sz="quarter" idx="4"/>
          </p:nvPr>
        </p:nvSpPr>
        <p:spPr>
          <a:xfrm>
            <a:off x="6172200" y="2505075"/>
            <a:ext cx="5183188"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26558B-7320-3106-A515-F0003CEF239F}"/>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8" name="Footer Placeholder 7">
            <a:extLst>
              <a:ext uri="{FF2B5EF4-FFF2-40B4-BE49-F238E27FC236}">
                <a16:creationId xmlns:a16="http://schemas.microsoft.com/office/drawing/2014/main" id="{CC02C1E8-53D7-4DF1-6856-2AACAAA4AED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2A283D-4543-39D1-99F4-90C1D846D5C9}"/>
              </a:ext>
            </a:extLst>
          </p:cNvPr>
          <p:cNvSpPr>
            <a:spLocks noGrp="1"/>
          </p:cNvSpPr>
          <p:nvPr>
            <p:ph type="sldNum" sz="quarter" idx="12"/>
          </p:nvPr>
        </p:nvSpPr>
        <p:spPr/>
        <p:txBody>
          <a:bodyPr/>
          <a:lstStyle/>
          <a:p>
            <a:fld id="{685C3932-7EB6-4BBD-8D6D-FFFE4BAEE781}" type="slidenum">
              <a:rPr lang="en-US" smtClean="0"/>
              <a:t>‹#›</a:t>
            </a:fld>
            <a:endParaRPr lang="en-US" dirty="0"/>
          </a:p>
        </p:txBody>
      </p:sp>
    </p:spTree>
    <p:extLst>
      <p:ext uri="{BB962C8B-B14F-4D97-AF65-F5344CB8AC3E}">
        <p14:creationId xmlns:p14="http://schemas.microsoft.com/office/powerpoint/2010/main" val="409438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35263-D89A-40CA-3605-254D2D9F1AA7}"/>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0644D85-3E8A-9602-6A1E-FD86C15EE81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logo with arrows and words&#10;&#10;Description automatically generated">
            <a:extLst>
              <a:ext uri="{FF2B5EF4-FFF2-40B4-BE49-F238E27FC236}">
                <a16:creationId xmlns:a16="http://schemas.microsoft.com/office/drawing/2014/main" id="{399731B1-91CF-AD39-D276-DE6124F3097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F5BC74C-CEEF-2A76-ED89-344B040DAFAC}"/>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F428C0C-189F-BE3A-0D75-4527F41CE3AA}"/>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4" name="Footer Placeholder 3">
            <a:extLst>
              <a:ext uri="{FF2B5EF4-FFF2-40B4-BE49-F238E27FC236}">
                <a16:creationId xmlns:a16="http://schemas.microsoft.com/office/drawing/2014/main" id="{3FA2C470-B443-D6BB-54BD-AD984CC0B8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689E90-EF61-0658-39C2-F7E277764A7C}"/>
              </a:ext>
            </a:extLst>
          </p:cNvPr>
          <p:cNvSpPr>
            <a:spLocks noGrp="1"/>
          </p:cNvSpPr>
          <p:nvPr>
            <p:ph type="sldNum" sz="quarter" idx="12"/>
          </p:nvPr>
        </p:nvSpPr>
        <p:spPr/>
        <p:txBody>
          <a:bodyPr/>
          <a:lstStyle/>
          <a:p>
            <a:fld id="{685C3932-7EB6-4BBD-8D6D-FFFE4BAEE781}" type="slidenum">
              <a:rPr lang="en-US" smtClean="0"/>
              <a:t>‹#›</a:t>
            </a:fld>
            <a:endParaRPr lang="en-US" dirty="0"/>
          </a:p>
        </p:txBody>
      </p:sp>
    </p:spTree>
    <p:extLst>
      <p:ext uri="{BB962C8B-B14F-4D97-AF65-F5344CB8AC3E}">
        <p14:creationId xmlns:p14="http://schemas.microsoft.com/office/powerpoint/2010/main" val="182703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105E6-F060-03DC-3645-07FB9D786C1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F7EAD7-C90A-B986-F8CA-58A1166D3463}"/>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7A111FFB-0E14-EA5E-5C32-80687C965EF6}"/>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3" name="Footer Placeholder 2">
            <a:extLst>
              <a:ext uri="{FF2B5EF4-FFF2-40B4-BE49-F238E27FC236}">
                <a16:creationId xmlns:a16="http://schemas.microsoft.com/office/drawing/2014/main" id="{62CC1119-6D7D-F01B-09B2-D1D54BCEDD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A15E79-E0E8-29B9-2DA8-A0E3D1C064E3}"/>
              </a:ext>
            </a:extLst>
          </p:cNvPr>
          <p:cNvSpPr>
            <a:spLocks noGrp="1"/>
          </p:cNvSpPr>
          <p:nvPr>
            <p:ph type="sldNum" sz="quarter" idx="12"/>
          </p:nvPr>
        </p:nvSpPr>
        <p:spPr/>
        <p:txBody>
          <a:bodyPr/>
          <a:lstStyle/>
          <a:p>
            <a:fld id="{685C3932-7EB6-4BBD-8D6D-FFFE4BAEE781}" type="slidenum">
              <a:rPr lang="en-US" smtClean="0"/>
              <a:t>‹#›</a:t>
            </a:fld>
            <a:endParaRPr lang="en-US" dirty="0"/>
          </a:p>
        </p:txBody>
      </p:sp>
    </p:spTree>
    <p:extLst>
      <p:ext uri="{BB962C8B-B14F-4D97-AF65-F5344CB8AC3E}">
        <p14:creationId xmlns:p14="http://schemas.microsoft.com/office/powerpoint/2010/main" val="294589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082F1-5F9A-CEB1-D420-033D202D3CF1}"/>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74AED934-AB9D-B681-FF36-306B6A3A2AB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9" name="Rectangle 8">
            <a:extLst>
              <a:ext uri="{FF2B5EF4-FFF2-40B4-BE49-F238E27FC236}">
                <a16:creationId xmlns:a16="http://schemas.microsoft.com/office/drawing/2014/main" id="{FDA96A39-FE94-E491-ECC4-163678E50E0B}"/>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C0D2F57-6A0F-2F67-0001-A5C4EEEC39A3}"/>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6AC5FE3-E0FB-543C-D857-E7449CDB99D3}"/>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A538E8-D9BA-3A18-7181-F2F8EE1B4CCB}"/>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solidFill>
                  <a:schemeClr val="tx2"/>
                </a:solidFill>
              </a:defRPr>
            </a:lvl3pPr>
            <a:lvl4pPr>
              <a:defRPr sz="2000"/>
            </a:lvl4pPr>
            <a:lvl5pPr>
              <a:defRPr sz="2000">
                <a:solidFill>
                  <a:schemeClr val="accent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6DF340-CA76-A5E4-1480-182198304D27}"/>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6" name="Footer Placeholder 5">
            <a:extLst>
              <a:ext uri="{FF2B5EF4-FFF2-40B4-BE49-F238E27FC236}">
                <a16:creationId xmlns:a16="http://schemas.microsoft.com/office/drawing/2014/main" id="{01AF70AD-E60F-CBE5-173B-4121D982C5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EE9088-E3DC-9610-2027-680153940CD1}"/>
              </a:ext>
            </a:extLst>
          </p:cNvPr>
          <p:cNvSpPr>
            <a:spLocks noGrp="1"/>
          </p:cNvSpPr>
          <p:nvPr>
            <p:ph type="sldNum" sz="quarter" idx="12"/>
          </p:nvPr>
        </p:nvSpPr>
        <p:spPr/>
        <p:txBody>
          <a:bodyPr/>
          <a:lstStyle/>
          <a:p>
            <a:fld id="{685C3932-7EB6-4BBD-8D6D-FFFE4BAEE781}" type="slidenum">
              <a:rPr lang="en-US" smtClean="0"/>
              <a:t>‹#›</a:t>
            </a:fld>
            <a:endParaRPr lang="en-US" dirty="0"/>
          </a:p>
        </p:txBody>
      </p:sp>
      <p:sp>
        <p:nvSpPr>
          <p:cNvPr id="12" name="Title 1">
            <a:extLst>
              <a:ext uri="{FF2B5EF4-FFF2-40B4-BE49-F238E27FC236}">
                <a16:creationId xmlns:a16="http://schemas.microsoft.com/office/drawing/2014/main" id="{46EDD253-1C27-8DF1-CA8E-68F6A684148E}"/>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2F577FE-7BDF-CBBA-CA49-7A647404FC4D}"/>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1801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CFD6-ED2E-322A-2A6A-CAD5AFF3B90E}"/>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C5AE7E-73D2-F8A0-14F5-DE5066C886E7}"/>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D33719E-0587-CB85-2117-10412A98BA5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3323DC19-3E11-3B6C-BFFE-31F1299E1F61}"/>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3" name="Picture Placeholder 2">
            <a:extLst>
              <a:ext uri="{FF2B5EF4-FFF2-40B4-BE49-F238E27FC236}">
                <a16:creationId xmlns:a16="http://schemas.microsoft.com/office/drawing/2014/main" id="{45143622-F04E-6D57-A3E0-0AA3005CC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88512C61-5FC4-4AD5-CCAA-C8BBD6889099}"/>
              </a:ext>
            </a:extLst>
          </p:cNvPr>
          <p:cNvSpPr>
            <a:spLocks noGrp="1"/>
          </p:cNvSpPr>
          <p:nvPr>
            <p:ph type="dt" sz="half" idx="10"/>
          </p:nvPr>
        </p:nvSpPr>
        <p:spPr/>
        <p:txBody>
          <a:bodyPr/>
          <a:lstStyle/>
          <a:p>
            <a:fld id="{87D244CE-7066-412B-B5CC-2892D0B9BF45}" type="datetimeFigureOut">
              <a:rPr lang="en-US" smtClean="0"/>
              <a:t>4/29/2025</a:t>
            </a:fld>
            <a:endParaRPr lang="en-US" dirty="0"/>
          </a:p>
        </p:txBody>
      </p:sp>
      <p:sp>
        <p:nvSpPr>
          <p:cNvPr id="6" name="Footer Placeholder 5">
            <a:extLst>
              <a:ext uri="{FF2B5EF4-FFF2-40B4-BE49-F238E27FC236}">
                <a16:creationId xmlns:a16="http://schemas.microsoft.com/office/drawing/2014/main" id="{3262248E-E424-411A-84D9-B728901122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D0FD2D-10CE-97E8-92EE-6DAF71D4CCAF}"/>
              </a:ext>
            </a:extLst>
          </p:cNvPr>
          <p:cNvSpPr>
            <a:spLocks noGrp="1"/>
          </p:cNvSpPr>
          <p:nvPr>
            <p:ph type="sldNum" sz="quarter" idx="12"/>
          </p:nvPr>
        </p:nvSpPr>
        <p:spPr/>
        <p:txBody>
          <a:bodyPr/>
          <a:lstStyle/>
          <a:p>
            <a:fld id="{685C3932-7EB6-4BBD-8D6D-FFFE4BAEE781}" type="slidenum">
              <a:rPr lang="en-US" smtClean="0"/>
              <a:t>‹#›</a:t>
            </a:fld>
            <a:endParaRPr lang="en-US" dirty="0"/>
          </a:p>
        </p:txBody>
      </p:sp>
      <p:sp>
        <p:nvSpPr>
          <p:cNvPr id="8" name="Rectangle 7">
            <a:extLst>
              <a:ext uri="{FF2B5EF4-FFF2-40B4-BE49-F238E27FC236}">
                <a16:creationId xmlns:a16="http://schemas.microsoft.com/office/drawing/2014/main" id="{DEE1ED9E-0B1F-51CC-0C17-152F74843746}"/>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FF526946-0B15-47EC-5DC8-E1B47055CA38}"/>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EAE24694-84A9-B8C8-EE53-FBAEED61EC40}"/>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640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7205F-86EE-2F75-2F6F-277305FBA1FC}"/>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84A7F75-0A7C-7DF5-F26E-17846BC56E7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7CCB448-D7FD-D91F-9888-73C8DEE5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E90A2-3E88-29DD-697E-F39BA16AC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6081F-9486-C8E1-D5DF-DA38E29D80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244CE-7066-412B-B5CC-2892D0B9BF45}" type="datetimeFigureOut">
              <a:rPr lang="en-US" smtClean="0"/>
              <a:t>4/29/2025</a:t>
            </a:fld>
            <a:endParaRPr lang="en-US" dirty="0"/>
          </a:p>
        </p:txBody>
      </p:sp>
      <p:sp>
        <p:nvSpPr>
          <p:cNvPr id="5" name="Footer Placeholder 4">
            <a:extLst>
              <a:ext uri="{FF2B5EF4-FFF2-40B4-BE49-F238E27FC236}">
                <a16:creationId xmlns:a16="http://schemas.microsoft.com/office/drawing/2014/main" id="{43F6CF3E-D04D-4049-B65C-DB26A185D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DC0839-A5C1-C580-AB7B-B1DC8081F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C3932-7EB6-4BBD-8D6D-FFFE4BAEE781}" type="slidenum">
              <a:rPr lang="en-US" smtClean="0"/>
              <a:t>‹#›</a:t>
            </a:fld>
            <a:endParaRPr lang="en-US" dirty="0"/>
          </a:p>
        </p:txBody>
      </p:sp>
    </p:spTree>
    <p:extLst>
      <p:ext uri="{BB962C8B-B14F-4D97-AF65-F5344CB8AC3E}">
        <p14:creationId xmlns:p14="http://schemas.microsoft.com/office/powerpoint/2010/main" val="3653638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0.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bricsguid.nia.nih.gov/portal/jsp/login.js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kits.iu.edu/adcfb/"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ncrad.org/contact/shipping-resources" TargetMode="External"/><Relationship Id="rId2" Type="http://schemas.openxmlformats.org/officeDocument/2006/relationships/hyperlink" Target="https://ncrad.org/contact/holiday-closures" TargetMode="External"/><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693E-EF9B-4819-9030-F549BE7B40CF}"/>
              </a:ext>
            </a:extLst>
          </p:cNvPr>
          <p:cNvSpPr>
            <a:spLocks noGrp="1"/>
          </p:cNvSpPr>
          <p:nvPr>
            <p:ph type="ctrTitle"/>
          </p:nvPr>
        </p:nvSpPr>
        <p:spPr/>
        <p:txBody>
          <a:bodyPr>
            <a:noAutofit/>
          </a:bodyPr>
          <a:lstStyle/>
          <a:p>
            <a:pPr algn="ctr"/>
            <a:r>
              <a:rPr lang="en-US" sz="6600" b="1" spc="0" dirty="0">
                <a:solidFill>
                  <a:srgbClr val="000000"/>
                </a:solidFill>
                <a:latin typeface="Georgia" panose="02040502050405020303" pitchFamily="18" charset="0"/>
              </a:rPr>
              <a:t>Alzheimer’s Disease Center Fluid Biomarkers Study</a:t>
            </a:r>
            <a:endParaRPr lang="en-US" sz="6600" dirty="0"/>
          </a:p>
        </p:txBody>
      </p:sp>
      <p:sp>
        <p:nvSpPr>
          <p:cNvPr id="3" name="Subtitle 2">
            <a:extLst>
              <a:ext uri="{FF2B5EF4-FFF2-40B4-BE49-F238E27FC236}">
                <a16:creationId xmlns:a16="http://schemas.microsoft.com/office/drawing/2014/main" id="{87C85B3A-2B11-43F8-8F62-ABE7DAFAB85C}"/>
              </a:ext>
            </a:extLst>
          </p:cNvPr>
          <p:cNvSpPr>
            <a:spLocks noGrp="1"/>
          </p:cNvSpPr>
          <p:nvPr>
            <p:ph type="subTitle" idx="1"/>
          </p:nvPr>
        </p:nvSpPr>
        <p:spPr>
          <a:xfrm>
            <a:off x="1600200" y="3751263"/>
            <a:ext cx="9144000" cy="1655762"/>
          </a:xfrm>
        </p:spPr>
        <p:txBody>
          <a:bodyPr/>
          <a:lstStyle/>
          <a:p>
            <a:pPr algn="ctr"/>
            <a:r>
              <a:rPr lang="en-US" b="1" dirty="0"/>
              <a:t>Collection and Shipment Training</a:t>
            </a:r>
            <a:endParaRPr lang="en-US" dirty="0"/>
          </a:p>
        </p:txBody>
      </p:sp>
    </p:spTree>
    <p:extLst>
      <p:ext uri="{BB962C8B-B14F-4D97-AF65-F5344CB8AC3E}">
        <p14:creationId xmlns:p14="http://schemas.microsoft.com/office/powerpoint/2010/main" val="171460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A13D-C4D1-4EAB-AD42-A910B67BA276}"/>
              </a:ext>
            </a:extLst>
          </p:cNvPr>
          <p:cNvSpPr>
            <a:spLocks noGrp="1"/>
          </p:cNvSpPr>
          <p:nvPr>
            <p:ph type="ctrTitle"/>
          </p:nvPr>
        </p:nvSpPr>
        <p:spPr/>
        <p:txBody>
          <a:bodyPr anchor="b">
            <a:normAutofit/>
          </a:bodyPr>
          <a:lstStyle/>
          <a:p>
            <a:r>
              <a:rPr lang="en-US" b="1" dirty="0"/>
              <a:t>Specimen Labels</a:t>
            </a:r>
            <a:endParaRPr lang="en-US" dirty="0"/>
          </a:p>
        </p:txBody>
      </p:sp>
    </p:spTree>
    <p:extLst>
      <p:ext uri="{BB962C8B-B14F-4D97-AF65-F5344CB8AC3E}">
        <p14:creationId xmlns:p14="http://schemas.microsoft.com/office/powerpoint/2010/main" val="360643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ABDB2C-4D58-406C-8D45-1268D6228E34}"/>
              </a:ext>
            </a:extLst>
          </p:cNvPr>
          <p:cNvSpPr>
            <a:spLocks noGrp="1"/>
          </p:cNvSpPr>
          <p:nvPr>
            <p:ph type="title" idx="4294967295"/>
          </p:nvPr>
        </p:nvSpPr>
        <p:spPr>
          <a:xfrm>
            <a:off x="1357461" y="0"/>
            <a:ext cx="10058400" cy="933450"/>
          </a:xfrm>
        </p:spPr>
        <p:txBody>
          <a:bodyPr anchor="b">
            <a:normAutofit/>
          </a:bodyPr>
          <a:lstStyle/>
          <a:p>
            <a:pPr algn="ctr"/>
            <a:r>
              <a:rPr lang="en-US" b="1" dirty="0"/>
              <a:t>Three Label Types</a:t>
            </a:r>
            <a:endParaRPr lang="en-US" dirty="0"/>
          </a:p>
        </p:txBody>
      </p:sp>
      <p:pic>
        <p:nvPicPr>
          <p:cNvPr id="16" name="Picture 15" descr="A picture of a kit number label with a QR code corresponding to a seven digit kit number generated by NCRAD. Picture is in a green bordered box labeled Kit Number.">
            <a:extLst>
              <a:ext uri="{FF2B5EF4-FFF2-40B4-BE49-F238E27FC236}">
                <a16:creationId xmlns:a16="http://schemas.microsoft.com/office/drawing/2014/main" id="{FAC1B0EE-497C-ECC4-5F5F-CCED2F497495}"/>
              </a:ext>
            </a:extLst>
          </p:cNvPr>
          <p:cNvPicPr>
            <a:picLocks noChangeAspect="1"/>
          </p:cNvPicPr>
          <p:nvPr/>
        </p:nvPicPr>
        <p:blipFill>
          <a:blip r:embed="rId2"/>
          <a:stretch>
            <a:fillRect/>
          </a:stretch>
        </p:blipFill>
        <p:spPr>
          <a:xfrm>
            <a:off x="2490930" y="1002848"/>
            <a:ext cx="3230980" cy="2519681"/>
          </a:xfrm>
          <a:prstGeom prst="rect">
            <a:avLst/>
          </a:prstGeom>
        </p:spPr>
      </p:pic>
      <p:pic>
        <p:nvPicPr>
          <p:cNvPr id="29" name="Picture 28" descr="A Site and PTID Label with one blank for the Site ID and one blank for the PT ID. Picture is in a green bordered box labeled Site and PTID.">
            <a:extLst>
              <a:ext uri="{FF2B5EF4-FFF2-40B4-BE49-F238E27FC236}">
                <a16:creationId xmlns:a16="http://schemas.microsoft.com/office/drawing/2014/main" id="{918E0A1E-76DD-B74B-FD74-BD2C31AF3855}"/>
              </a:ext>
            </a:extLst>
          </p:cNvPr>
          <p:cNvPicPr>
            <a:picLocks noChangeAspect="1"/>
          </p:cNvPicPr>
          <p:nvPr/>
        </p:nvPicPr>
        <p:blipFill>
          <a:blip r:embed="rId3"/>
          <a:stretch>
            <a:fillRect/>
          </a:stretch>
        </p:blipFill>
        <p:spPr>
          <a:xfrm>
            <a:off x="6095999" y="1002848"/>
            <a:ext cx="3230979" cy="2519681"/>
          </a:xfrm>
          <a:prstGeom prst="rect">
            <a:avLst/>
          </a:prstGeom>
        </p:spPr>
      </p:pic>
      <p:pic>
        <p:nvPicPr>
          <p:cNvPr id="31" name="Picture 30" descr="A Collection Tube Label with the study name (ADCFB), Label Type (COLLECT), a 7-digit Kit Number, a 10-digit barcode, the specimen type, and Collection Tube type code. There are two QR codes that each correspond to the 10-digit barcode in the upper left and lower right corners.&#10;Label is in a green bordered box labeled Collection Tube.">
            <a:extLst>
              <a:ext uri="{FF2B5EF4-FFF2-40B4-BE49-F238E27FC236}">
                <a16:creationId xmlns:a16="http://schemas.microsoft.com/office/drawing/2014/main" id="{0DF4A176-0863-A3E4-58D8-B2F7BF2DFEE5}"/>
              </a:ext>
            </a:extLst>
          </p:cNvPr>
          <p:cNvPicPr>
            <a:picLocks noChangeAspect="1"/>
          </p:cNvPicPr>
          <p:nvPr/>
        </p:nvPicPr>
        <p:blipFill>
          <a:blip r:embed="rId4"/>
          <a:stretch>
            <a:fillRect/>
          </a:stretch>
        </p:blipFill>
        <p:spPr>
          <a:xfrm>
            <a:off x="2524268" y="3565399"/>
            <a:ext cx="3197642" cy="2629172"/>
          </a:xfrm>
          <a:prstGeom prst="rect">
            <a:avLst/>
          </a:prstGeom>
        </p:spPr>
      </p:pic>
      <p:pic>
        <p:nvPicPr>
          <p:cNvPr id="33" name="Picture 32" descr="An Aliquot Label with the study name (ADCFB), Label Type (ALIQUOT), a 7-digit Kit Number, a 10-digit barcode, the specimen type, and Collection Tube type code. There are two QR codes that each correspond to the 10-digit barcode in the upper left and lower right corners. Label is in a green bordered box labeled Aliquot.">
            <a:extLst>
              <a:ext uri="{FF2B5EF4-FFF2-40B4-BE49-F238E27FC236}">
                <a16:creationId xmlns:a16="http://schemas.microsoft.com/office/drawing/2014/main" id="{B04E06E3-6922-298B-97D1-BD914D8957AE}"/>
              </a:ext>
            </a:extLst>
          </p:cNvPr>
          <p:cNvPicPr>
            <a:picLocks noChangeAspect="1"/>
          </p:cNvPicPr>
          <p:nvPr/>
        </p:nvPicPr>
        <p:blipFill>
          <a:blip r:embed="rId5"/>
          <a:stretch>
            <a:fillRect/>
          </a:stretch>
        </p:blipFill>
        <p:spPr>
          <a:xfrm>
            <a:off x="6184231" y="3565398"/>
            <a:ext cx="3109409" cy="2629171"/>
          </a:xfrm>
          <a:prstGeom prst="rect">
            <a:avLst/>
          </a:prstGeom>
        </p:spPr>
      </p:pic>
    </p:spTree>
    <p:extLst>
      <p:ext uri="{BB962C8B-B14F-4D97-AF65-F5344CB8AC3E}">
        <p14:creationId xmlns:p14="http://schemas.microsoft.com/office/powerpoint/2010/main" val="76392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DF9A-02B4-4FE7-9AD8-A1468AEAECE3}"/>
              </a:ext>
            </a:extLst>
          </p:cNvPr>
          <p:cNvSpPr>
            <a:spLocks noGrp="1"/>
          </p:cNvSpPr>
          <p:nvPr>
            <p:ph type="title"/>
          </p:nvPr>
        </p:nvSpPr>
        <p:spPr/>
        <p:txBody>
          <a:bodyPr/>
          <a:lstStyle/>
          <a:p>
            <a:pPr algn="ctr"/>
            <a:r>
              <a:rPr lang="en-US" b="1" dirty="0"/>
              <a:t>Kit Number Labels</a:t>
            </a:r>
            <a:endParaRPr lang="en-US" dirty="0"/>
          </a:p>
        </p:txBody>
      </p:sp>
      <p:pic>
        <p:nvPicPr>
          <p:cNvPr id="6" name="Picture 5" descr="A Kit Number Label with Kit Number written at the top, a 2D barcode in the middle, and a 7-digit Kit Number written on the bottom.">
            <a:extLst>
              <a:ext uri="{FF2B5EF4-FFF2-40B4-BE49-F238E27FC236}">
                <a16:creationId xmlns:a16="http://schemas.microsoft.com/office/drawing/2014/main" id="{CDC51242-176C-8318-9E6E-5ECF0D0E502F}"/>
              </a:ext>
            </a:extLst>
          </p:cNvPr>
          <p:cNvPicPr>
            <a:picLocks noChangeAspect="1"/>
          </p:cNvPicPr>
          <p:nvPr/>
        </p:nvPicPr>
        <p:blipFill>
          <a:blip r:embed="rId2"/>
          <a:stretch>
            <a:fillRect/>
          </a:stretch>
        </p:blipFill>
        <p:spPr>
          <a:xfrm>
            <a:off x="1101578" y="2998422"/>
            <a:ext cx="1911644" cy="1824293"/>
          </a:xfrm>
          <a:prstGeom prst="rect">
            <a:avLst/>
          </a:prstGeom>
          <a:ln w="19050">
            <a:solidFill>
              <a:schemeClr val="accent6"/>
            </a:solidFill>
          </a:ln>
        </p:spPr>
      </p:pic>
      <p:sp>
        <p:nvSpPr>
          <p:cNvPr id="4" name="Text Placeholder 3">
            <a:extLst>
              <a:ext uri="{FF2B5EF4-FFF2-40B4-BE49-F238E27FC236}">
                <a16:creationId xmlns:a16="http://schemas.microsoft.com/office/drawing/2014/main" id="{B2AC9F28-64DF-41B7-B41D-4DC993E6B9B3}"/>
              </a:ext>
            </a:extLst>
          </p:cNvPr>
          <p:cNvSpPr>
            <a:spLocks noGrp="1"/>
          </p:cNvSpPr>
          <p:nvPr>
            <p:ph type="body" sz="half" idx="2"/>
          </p:nvPr>
        </p:nvSpPr>
        <p:spPr/>
        <p:txBody>
          <a:bodyPr/>
          <a:lstStyle/>
          <a:p>
            <a:endParaRPr lang="en-US" sz="1600" b="1" i="1" dirty="0">
              <a:solidFill>
                <a:schemeClr val="bg1">
                  <a:lumMod val="95000"/>
                </a:schemeClr>
              </a:solidFill>
            </a:endParaRPr>
          </a:p>
          <a:p>
            <a:endParaRPr lang="en-US" sz="1600" b="1" i="1" dirty="0">
              <a:solidFill>
                <a:schemeClr val="bg1">
                  <a:lumMod val="95000"/>
                </a:schemeClr>
              </a:solidFill>
            </a:endParaRPr>
          </a:p>
          <a:p>
            <a:endParaRPr lang="en-US" sz="1600" b="1" i="1" dirty="0">
              <a:solidFill>
                <a:schemeClr val="bg1">
                  <a:lumMod val="95000"/>
                </a:schemeClr>
              </a:solidFill>
            </a:endParaRPr>
          </a:p>
          <a:p>
            <a:endParaRPr lang="en-US" sz="1600" b="1" i="1" dirty="0">
              <a:solidFill>
                <a:schemeClr val="bg1">
                  <a:lumMod val="95000"/>
                </a:schemeClr>
              </a:solidFill>
            </a:endParaRPr>
          </a:p>
          <a:p>
            <a:endParaRPr lang="en-US" sz="1600" b="1" i="1" dirty="0">
              <a:solidFill>
                <a:schemeClr val="bg1">
                  <a:lumMod val="95000"/>
                </a:schemeClr>
              </a:solidFill>
            </a:endParaRPr>
          </a:p>
          <a:p>
            <a:endParaRPr lang="en-US" sz="1600" b="1" i="1" dirty="0">
              <a:solidFill>
                <a:schemeClr val="bg1">
                  <a:lumMod val="95000"/>
                </a:schemeClr>
              </a:solidFill>
            </a:endParaRPr>
          </a:p>
          <a:p>
            <a:pPr algn="ctr"/>
            <a:r>
              <a:rPr lang="en-US" sz="2000" b="1" i="1" dirty="0">
                <a:solidFill>
                  <a:schemeClr val="bg1">
                    <a:lumMod val="95000"/>
                  </a:schemeClr>
                </a:solidFill>
              </a:rPr>
              <a:t>Provided by NCRAD in the kits</a:t>
            </a:r>
          </a:p>
        </p:txBody>
      </p:sp>
      <p:sp>
        <p:nvSpPr>
          <p:cNvPr id="3" name="Content Placeholder 2">
            <a:extLst>
              <a:ext uri="{FF2B5EF4-FFF2-40B4-BE49-F238E27FC236}">
                <a16:creationId xmlns:a16="http://schemas.microsoft.com/office/drawing/2014/main" id="{6353A9A8-2990-4AF9-A6DA-557A6CBBDD33}"/>
              </a:ext>
            </a:extLst>
          </p:cNvPr>
          <p:cNvSpPr>
            <a:spLocks noGrp="1"/>
          </p:cNvSpPr>
          <p:nvPr>
            <p:ph idx="1"/>
          </p:nvPr>
        </p:nvSpPr>
        <p:spPr/>
        <p:txBody>
          <a:bodyPr anchor="ctr"/>
          <a:lstStyle/>
          <a:p>
            <a:r>
              <a:rPr lang="en-US" dirty="0"/>
              <a:t>Used to track patient samples and provide quality assurance – Will be placed on the following locations :</a:t>
            </a:r>
          </a:p>
          <a:p>
            <a:pPr marL="914400" lvl="1" indent="-457200">
              <a:buFont typeface="+mj-lt"/>
              <a:buAutoNum type="arabicPeriod"/>
            </a:pPr>
            <a:r>
              <a:rPr lang="en-US" sz="2000" dirty="0"/>
              <a:t>Blood Sample and Shipment Notification Forms</a:t>
            </a:r>
          </a:p>
          <a:p>
            <a:pPr marL="914400" lvl="1" indent="-457200">
              <a:buFont typeface="+mj-lt"/>
              <a:buAutoNum type="arabicPeriod"/>
            </a:pPr>
            <a:r>
              <a:rPr lang="en-US" sz="2000" dirty="0"/>
              <a:t>Cryoboxes that house aliquots during shipping</a:t>
            </a:r>
          </a:p>
          <a:p>
            <a:pPr marL="914400" lvl="1" indent="-457200">
              <a:buFont typeface="+mj-lt"/>
              <a:buAutoNum type="arabicPeriod"/>
            </a:pPr>
            <a:r>
              <a:rPr lang="en-US" sz="2000" dirty="0"/>
              <a:t>One extra label provided</a:t>
            </a:r>
          </a:p>
        </p:txBody>
      </p:sp>
    </p:spTree>
    <p:extLst>
      <p:ext uri="{BB962C8B-B14F-4D97-AF65-F5344CB8AC3E}">
        <p14:creationId xmlns:p14="http://schemas.microsoft.com/office/powerpoint/2010/main" val="346479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07A7-9989-476A-95E3-85027C18756E}"/>
              </a:ext>
            </a:extLst>
          </p:cNvPr>
          <p:cNvSpPr>
            <a:spLocks noGrp="1"/>
          </p:cNvSpPr>
          <p:nvPr>
            <p:ph type="title"/>
          </p:nvPr>
        </p:nvSpPr>
        <p:spPr/>
        <p:txBody>
          <a:bodyPr/>
          <a:lstStyle/>
          <a:p>
            <a:pPr algn="ctr"/>
            <a:r>
              <a:rPr lang="en-US" b="1" dirty="0"/>
              <a:t>Site and PTID Labels</a:t>
            </a:r>
            <a:endParaRPr lang="en-US" dirty="0"/>
          </a:p>
        </p:txBody>
      </p:sp>
      <p:pic>
        <p:nvPicPr>
          <p:cNvPr id="5" name="Picture 4" descr="A Site and PTID Label with one blank for the Site ID and one blank for the PT ID. ">
            <a:extLst>
              <a:ext uri="{FF2B5EF4-FFF2-40B4-BE49-F238E27FC236}">
                <a16:creationId xmlns:a16="http://schemas.microsoft.com/office/drawing/2014/main" id="{1C6D0CFD-D7AD-4EEC-8C14-F9A7D30ABB81}"/>
              </a:ext>
            </a:extLst>
          </p:cNvPr>
          <p:cNvPicPr/>
          <p:nvPr/>
        </p:nvPicPr>
        <p:blipFill>
          <a:blip r:embed="rId2"/>
          <a:stretch>
            <a:fillRect/>
          </a:stretch>
        </p:blipFill>
        <p:spPr>
          <a:xfrm>
            <a:off x="892465" y="3429000"/>
            <a:ext cx="2329869" cy="1931967"/>
          </a:xfrm>
          <a:prstGeom prst="rect">
            <a:avLst/>
          </a:prstGeom>
          <a:ln w="28575">
            <a:solidFill>
              <a:schemeClr val="tx1"/>
            </a:solidFill>
          </a:ln>
        </p:spPr>
      </p:pic>
      <p:sp>
        <p:nvSpPr>
          <p:cNvPr id="3" name="Content Placeholder 2">
            <a:extLst>
              <a:ext uri="{FF2B5EF4-FFF2-40B4-BE49-F238E27FC236}">
                <a16:creationId xmlns:a16="http://schemas.microsoft.com/office/drawing/2014/main" id="{9C5E98D6-E5CB-41B6-B4FA-0049785A90CB}"/>
              </a:ext>
            </a:extLst>
          </p:cNvPr>
          <p:cNvSpPr>
            <a:spLocks noGrp="1"/>
          </p:cNvSpPr>
          <p:nvPr>
            <p:ph idx="1"/>
          </p:nvPr>
        </p:nvSpPr>
        <p:spPr/>
        <p:txBody>
          <a:bodyPr anchor="ctr"/>
          <a:lstStyle/>
          <a:p>
            <a:pPr>
              <a:buFont typeface="Wingdings" panose="05000000000000000000" pitchFamily="2" charset="2"/>
              <a:buChar char="§"/>
            </a:pPr>
            <a:r>
              <a:rPr lang="en-US" sz="2400" dirty="0"/>
              <a:t>Subjects will be identified by their Site and PTID</a:t>
            </a:r>
          </a:p>
          <a:p>
            <a:pPr>
              <a:buFont typeface="Wingdings" panose="05000000000000000000" pitchFamily="2" charset="2"/>
              <a:buChar char="§"/>
            </a:pPr>
            <a:r>
              <a:rPr lang="en-US" sz="2400" dirty="0"/>
              <a:t>Sites will be responsible for handwriting this onto the provided labels</a:t>
            </a:r>
          </a:p>
          <a:p>
            <a:pPr lvl="1">
              <a:buFont typeface="Wingdings" panose="05000000000000000000" pitchFamily="2" charset="2"/>
              <a:buChar char="§"/>
            </a:pPr>
            <a:r>
              <a:rPr lang="en-US" dirty="0"/>
              <a:t>Must use fine point permanent marker</a:t>
            </a:r>
          </a:p>
        </p:txBody>
      </p:sp>
    </p:spTree>
    <p:extLst>
      <p:ext uri="{BB962C8B-B14F-4D97-AF65-F5344CB8AC3E}">
        <p14:creationId xmlns:p14="http://schemas.microsoft.com/office/powerpoint/2010/main" val="325022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571A-5D84-4095-B11E-41E95DAA01A8}"/>
              </a:ext>
            </a:extLst>
          </p:cNvPr>
          <p:cNvSpPr>
            <a:spLocks noGrp="1"/>
          </p:cNvSpPr>
          <p:nvPr>
            <p:ph type="title"/>
          </p:nvPr>
        </p:nvSpPr>
        <p:spPr/>
        <p:txBody>
          <a:bodyPr/>
          <a:lstStyle/>
          <a:p>
            <a:pPr algn="ctr"/>
            <a:r>
              <a:rPr lang="en-US" b="1" dirty="0"/>
              <a:t>Collection Tube Labels</a:t>
            </a:r>
            <a:endParaRPr lang="en-US" dirty="0"/>
          </a:p>
        </p:txBody>
      </p:sp>
      <p:pic>
        <p:nvPicPr>
          <p:cNvPr id="4" name="Picture 3" descr="A Collection Tube Label with the study name (ADCFB), Label Type (COLLECT), a 7-digit Kit Number, a 10-digit barcode, the specimen type, and Collection Tube type code. There are two QR codes that each correspond to the 10-digit barcode in the upper left and lower right corners.&#10;">
            <a:extLst>
              <a:ext uri="{FF2B5EF4-FFF2-40B4-BE49-F238E27FC236}">
                <a16:creationId xmlns:a16="http://schemas.microsoft.com/office/drawing/2014/main" id="{411C0C74-DAD2-2A75-6623-3BD4FB83AADD}"/>
              </a:ext>
            </a:extLst>
          </p:cNvPr>
          <p:cNvPicPr>
            <a:picLocks noChangeAspect="1"/>
          </p:cNvPicPr>
          <p:nvPr/>
        </p:nvPicPr>
        <p:blipFill>
          <a:blip r:embed="rId2"/>
          <a:srcRect l="8234" t="10495" r="5123" b="8094"/>
          <a:stretch/>
        </p:blipFill>
        <p:spPr>
          <a:xfrm>
            <a:off x="1136308" y="3251597"/>
            <a:ext cx="1842183" cy="1761386"/>
          </a:xfrm>
          <a:prstGeom prst="rect">
            <a:avLst/>
          </a:prstGeom>
          <a:ln w="19050">
            <a:solidFill>
              <a:schemeClr val="accent6"/>
            </a:solidFill>
          </a:ln>
        </p:spPr>
      </p:pic>
      <p:sp>
        <p:nvSpPr>
          <p:cNvPr id="3" name="Content Placeholder 2">
            <a:extLst>
              <a:ext uri="{FF2B5EF4-FFF2-40B4-BE49-F238E27FC236}">
                <a16:creationId xmlns:a16="http://schemas.microsoft.com/office/drawing/2014/main" id="{91FADC46-E835-4F53-A234-54C9F7BFED9E}"/>
              </a:ext>
            </a:extLst>
          </p:cNvPr>
          <p:cNvSpPr>
            <a:spLocks noGrp="1"/>
          </p:cNvSpPr>
          <p:nvPr>
            <p:ph idx="1"/>
          </p:nvPr>
        </p:nvSpPr>
        <p:spPr>
          <a:xfrm>
            <a:off x="4606724" y="987425"/>
            <a:ext cx="6748664" cy="4873625"/>
          </a:xfrm>
        </p:spPr>
        <p:txBody>
          <a:bodyPr anchor="ctr"/>
          <a:lstStyle/>
          <a:p>
            <a:pPr marL="287338" indent="-287338">
              <a:buFont typeface="Wingdings" panose="05000000000000000000" pitchFamily="2" charset="2"/>
              <a:buChar char="§"/>
            </a:pPr>
            <a:r>
              <a:rPr lang="en-US" sz="2800" dirty="0"/>
              <a:t>Collection Tube Labels:</a:t>
            </a:r>
          </a:p>
          <a:p>
            <a:pPr lvl="1">
              <a:buFont typeface="Wingdings" panose="05000000000000000000" pitchFamily="2" charset="2"/>
              <a:buChar char="§"/>
            </a:pPr>
            <a:r>
              <a:rPr lang="en-US" sz="2400" dirty="0"/>
              <a:t>Study name</a:t>
            </a:r>
          </a:p>
          <a:p>
            <a:pPr lvl="1">
              <a:buFont typeface="Wingdings" panose="05000000000000000000" pitchFamily="2" charset="2"/>
              <a:buChar char="§"/>
            </a:pPr>
            <a:r>
              <a:rPr lang="en-US" sz="2400" dirty="0"/>
              <a:t>Label Type “COLLECT” (Collection)</a:t>
            </a:r>
          </a:p>
          <a:p>
            <a:pPr lvl="1">
              <a:buFont typeface="Wingdings" panose="05000000000000000000" pitchFamily="2" charset="2"/>
              <a:buChar char="§"/>
            </a:pPr>
            <a:r>
              <a:rPr lang="en-US" sz="2400" dirty="0"/>
              <a:t>7 digit Kit Number</a:t>
            </a:r>
          </a:p>
          <a:p>
            <a:pPr lvl="1">
              <a:buFont typeface="Wingdings" panose="05000000000000000000" pitchFamily="2" charset="2"/>
              <a:buChar char="§"/>
            </a:pPr>
            <a:r>
              <a:rPr lang="en-US" sz="2400" dirty="0"/>
              <a:t>10 digit Specimen Barcode (Specimen Number)</a:t>
            </a:r>
          </a:p>
          <a:p>
            <a:pPr lvl="1">
              <a:buFont typeface="Wingdings" panose="05000000000000000000" pitchFamily="2" charset="2"/>
              <a:buChar char="§"/>
            </a:pPr>
            <a:r>
              <a:rPr lang="en-US" sz="2400" dirty="0"/>
              <a:t>Specimen Type code</a:t>
            </a:r>
          </a:p>
          <a:p>
            <a:pPr lvl="1">
              <a:buFont typeface="Wingdings" panose="05000000000000000000" pitchFamily="2" charset="2"/>
              <a:buChar char="§"/>
            </a:pPr>
            <a:r>
              <a:rPr lang="en-US" sz="2400" dirty="0"/>
              <a:t>Collection Tube Type</a:t>
            </a:r>
          </a:p>
          <a:p>
            <a:pPr lvl="1">
              <a:buFont typeface="Wingdings" panose="05000000000000000000" pitchFamily="2" charset="2"/>
              <a:buChar char="§"/>
            </a:pPr>
            <a:r>
              <a:rPr lang="en-US" sz="2400" dirty="0"/>
              <a:t>Two 2D barcodes</a:t>
            </a:r>
            <a:endParaRPr lang="en-US" dirty="0"/>
          </a:p>
        </p:txBody>
      </p:sp>
    </p:spTree>
    <p:extLst>
      <p:ext uri="{BB962C8B-B14F-4D97-AF65-F5344CB8AC3E}">
        <p14:creationId xmlns:p14="http://schemas.microsoft.com/office/powerpoint/2010/main" val="3584329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571A-5D84-4095-B11E-41E95DAA01A8}"/>
              </a:ext>
            </a:extLst>
          </p:cNvPr>
          <p:cNvSpPr>
            <a:spLocks noGrp="1"/>
          </p:cNvSpPr>
          <p:nvPr>
            <p:ph type="title"/>
          </p:nvPr>
        </p:nvSpPr>
        <p:spPr>
          <a:xfrm>
            <a:off x="453189" y="987425"/>
            <a:ext cx="3200400" cy="1236754"/>
          </a:xfrm>
        </p:spPr>
        <p:txBody>
          <a:bodyPr/>
          <a:lstStyle/>
          <a:p>
            <a:pPr algn="ctr"/>
            <a:r>
              <a:rPr lang="en-US" b="1" dirty="0"/>
              <a:t>Aliquot Labels</a:t>
            </a:r>
            <a:endParaRPr lang="en-US" dirty="0"/>
          </a:p>
        </p:txBody>
      </p:sp>
      <p:pic>
        <p:nvPicPr>
          <p:cNvPr id="4" name="Picture 3" descr="An Aliquot Label with the study name (ADCFB), Label Type (ALIQUOT), a 7-digit Kit Number, a 10-digit barcode, the specimen type, and Collection Tube type code. There are two QR codes that each correspond to the 10-digit barcode in the upper left and lower right corners.&#10;">
            <a:extLst>
              <a:ext uri="{FF2B5EF4-FFF2-40B4-BE49-F238E27FC236}">
                <a16:creationId xmlns:a16="http://schemas.microsoft.com/office/drawing/2014/main" id="{A95876DD-69DC-6729-49AB-003E66D0F0FB}"/>
              </a:ext>
            </a:extLst>
          </p:cNvPr>
          <p:cNvPicPr>
            <a:picLocks noChangeAspect="1"/>
          </p:cNvPicPr>
          <p:nvPr/>
        </p:nvPicPr>
        <p:blipFill>
          <a:blip r:embed="rId2"/>
          <a:srcRect l="6726" t="6144" r="5491" b="8490"/>
          <a:stretch/>
        </p:blipFill>
        <p:spPr>
          <a:xfrm>
            <a:off x="1119971" y="2845329"/>
            <a:ext cx="1808424" cy="1768237"/>
          </a:xfrm>
          <a:prstGeom prst="rect">
            <a:avLst/>
          </a:prstGeom>
          <a:ln w="19050">
            <a:solidFill>
              <a:schemeClr val="accent6"/>
            </a:solidFill>
          </a:ln>
        </p:spPr>
      </p:pic>
      <p:sp>
        <p:nvSpPr>
          <p:cNvPr id="3" name="Content Placeholder 2">
            <a:extLst>
              <a:ext uri="{FF2B5EF4-FFF2-40B4-BE49-F238E27FC236}">
                <a16:creationId xmlns:a16="http://schemas.microsoft.com/office/drawing/2014/main" id="{91FADC46-E835-4F53-A234-54C9F7BFED9E}"/>
              </a:ext>
            </a:extLst>
          </p:cNvPr>
          <p:cNvSpPr>
            <a:spLocks noGrp="1"/>
          </p:cNvSpPr>
          <p:nvPr>
            <p:ph idx="1"/>
          </p:nvPr>
        </p:nvSpPr>
        <p:spPr/>
        <p:txBody>
          <a:bodyPr anchor="ctr"/>
          <a:lstStyle/>
          <a:p>
            <a:pPr marL="287338" indent="-287338">
              <a:buFont typeface="Wingdings" panose="05000000000000000000" pitchFamily="2" charset="2"/>
              <a:buChar char="§"/>
            </a:pPr>
            <a:r>
              <a:rPr lang="en-US" sz="2800" dirty="0"/>
              <a:t>Aliquot Labels:</a:t>
            </a:r>
          </a:p>
          <a:p>
            <a:pPr lvl="1">
              <a:buFont typeface="Wingdings" panose="05000000000000000000" pitchFamily="2" charset="2"/>
              <a:buChar char="§"/>
            </a:pPr>
            <a:r>
              <a:rPr lang="en-US" sz="2400" dirty="0"/>
              <a:t>Study name</a:t>
            </a:r>
          </a:p>
          <a:p>
            <a:pPr lvl="1">
              <a:buFont typeface="Wingdings" panose="05000000000000000000" pitchFamily="2" charset="2"/>
              <a:buChar char="§"/>
            </a:pPr>
            <a:r>
              <a:rPr lang="en-US" sz="2400" dirty="0"/>
              <a:t>Label Type “ALIQUOT”</a:t>
            </a:r>
          </a:p>
          <a:p>
            <a:pPr lvl="1">
              <a:buFont typeface="Wingdings" panose="05000000000000000000" pitchFamily="2" charset="2"/>
              <a:buChar char="§"/>
            </a:pPr>
            <a:r>
              <a:rPr lang="en-US" sz="2400" dirty="0"/>
              <a:t>7 digit Kit Number</a:t>
            </a:r>
          </a:p>
          <a:p>
            <a:pPr lvl="1">
              <a:buFont typeface="Wingdings" panose="05000000000000000000" pitchFamily="2" charset="2"/>
              <a:buChar char="§"/>
            </a:pPr>
            <a:r>
              <a:rPr lang="en-US" sz="2400" dirty="0"/>
              <a:t>10 digit Specimen Barcode (Specimen Number)</a:t>
            </a:r>
          </a:p>
          <a:p>
            <a:pPr lvl="1">
              <a:buFont typeface="Wingdings" panose="05000000000000000000" pitchFamily="2" charset="2"/>
              <a:buChar char="§"/>
            </a:pPr>
            <a:r>
              <a:rPr lang="en-US" sz="2400" dirty="0"/>
              <a:t>Specimen Type code</a:t>
            </a:r>
          </a:p>
          <a:p>
            <a:pPr lvl="1">
              <a:buFont typeface="Wingdings" panose="05000000000000000000" pitchFamily="2" charset="2"/>
              <a:buChar char="§"/>
            </a:pPr>
            <a:r>
              <a:rPr lang="en-US" sz="2400" dirty="0"/>
              <a:t>Collection Tube Type</a:t>
            </a:r>
          </a:p>
          <a:p>
            <a:pPr lvl="1">
              <a:buFont typeface="Wingdings" panose="05000000000000000000" pitchFamily="2" charset="2"/>
              <a:buChar char="§"/>
            </a:pPr>
            <a:r>
              <a:rPr lang="en-US" sz="2400" dirty="0"/>
              <a:t>Two 2D barcodes</a:t>
            </a:r>
            <a:endParaRPr lang="en-US" dirty="0"/>
          </a:p>
        </p:txBody>
      </p:sp>
    </p:spTree>
    <p:extLst>
      <p:ext uri="{BB962C8B-B14F-4D97-AF65-F5344CB8AC3E}">
        <p14:creationId xmlns:p14="http://schemas.microsoft.com/office/powerpoint/2010/main" val="427032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F83284-40AC-42EF-BA34-C61A554FE483}"/>
              </a:ext>
            </a:extLst>
          </p:cNvPr>
          <p:cNvSpPr>
            <a:spLocks noGrp="1"/>
          </p:cNvSpPr>
          <p:nvPr>
            <p:ph type="title"/>
          </p:nvPr>
        </p:nvSpPr>
        <p:spPr>
          <a:xfrm>
            <a:off x="2688177" y="355600"/>
            <a:ext cx="7229556" cy="1325563"/>
          </a:xfrm>
        </p:spPr>
        <p:txBody>
          <a:bodyPr/>
          <a:lstStyle/>
          <a:p>
            <a:r>
              <a:rPr lang="en-US" b="1" dirty="0"/>
              <a:t>Blood Collection Tubes</a:t>
            </a:r>
            <a:endParaRPr lang="en-US" dirty="0"/>
          </a:p>
        </p:txBody>
      </p:sp>
      <p:sp>
        <p:nvSpPr>
          <p:cNvPr id="6" name="Text Placeholder 5">
            <a:extLst>
              <a:ext uri="{FF2B5EF4-FFF2-40B4-BE49-F238E27FC236}">
                <a16:creationId xmlns:a16="http://schemas.microsoft.com/office/drawing/2014/main" id="{730E2591-8E0C-41EA-9074-226A5D8D2777}"/>
              </a:ext>
            </a:extLst>
          </p:cNvPr>
          <p:cNvSpPr>
            <a:spLocks noGrp="1"/>
          </p:cNvSpPr>
          <p:nvPr>
            <p:ph type="body" idx="1"/>
          </p:nvPr>
        </p:nvSpPr>
        <p:spPr>
          <a:xfrm>
            <a:off x="763588" y="1483200"/>
            <a:ext cx="5157787" cy="823912"/>
          </a:xfrm>
        </p:spPr>
        <p:txBody>
          <a:bodyPr/>
          <a:lstStyle/>
          <a:p>
            <a:pPr algn="ctr"/>
            <a:r>
              <a:rPr lang="en-US" b="1" cap="none" dirty="0">
                <a:solidFill>
                  <a:srgbClr val="4EA8A5"/>
                </a:solidFill>
              </a:rPr>
              <a:t>Label 1: Site and PTID label</a:t>
            </a:r>
          </a:p>
        </p:txBody>
      </p:sp>
      <p:pic>
        <p:nvPicPr>
          <p:cNvPr id="10" name="Content Placeholder 9" descr="A Site and PTID Label with one blank for the Site ID and one blank for the PT ID.">
            <a:extLst>
              <a:ext uri="{FF2B5EF4-FFF2-40B4-BE49-F238E27FC236}">
                <a16:creationId xmlns:a16="http://schemas.microsoft.com/office/drawing/2014/main" id="{2F04BE2E-1B30-482A-BB2E-C45ECC85BB3D}"/>
              </a:ext>
            </a:extLst>
          </p:cNvPr>
          <p:cNvPicPr>
            <a:picLocks noGrp="1"/>
          </p:cNvPicPr>
          <p:nvPr>
            <p:ph sz="half" idx="2"/>
          </p:nvPr>
        </p:nvPicPr>
        <p:blipFill>
          <a:blip r:embed="rId2"/>
          <a:stretch>
            <a:fillRect/>
          </a:stretch>
        </p:blipFill>
        <p:spPr>
          <a:xfrm>
            <a:off x="2307081" y="2384371"/>
            <a:ext cx="2365757" cy="2126596"/>
          </a:xfrm>
          <a:prstGeom prst="rect">
            <a:avLst/>
          </a:prstGeom>
          <a:ln w="28575">
            <a:solidFill>
              <a:schemeClr val="tx1"/>
            </a:solidFill>
          </a:ln>
        </p:spPr>
      </p:pic>
      <p:sp>
        <p:nvSpPr>
          <p:cNvPr id="8" name="Text Placeholder 7">
            <a:extLst>
              <a:ext uri="{FF2B5EF4-FFF2-40B4-BE49-F238E27FC236}">
                <a16:creationId xmlns:a16="http://schemas.microsoft.com/office/drawing/2014/main" id="{274520F4-63C9-4DBA-8312-FF41F496039D}"/>
              </a:ext>
            </a:extLst>
          </p:cNvPr>
          <p:cNvSpPr>
            <a:spLocks noGrp="1"/>
          </p:cNvSpPr>
          <p:nvPr>
            <p:ph type="body" sz="quarter" idx="3"/>
          </p:nvPr>
        </p:nvSpPr>
        <p:spPr>
          <a:xfrm>
            <a:off x="6096000" y="1483200"/>
            <a:ext cx="5183188" cy="823912"/>
          </a:xfrm>
        </p:spPr>
        <p:txBody>
          <a:bodyPr/>
          <a:lstStyle/>
          <a:p>
            <a:pPr algn="ctr"/>
            <a:r>
              <a:rPr lang="en-US" b="1" cap="none" dirty="0">
                <a:solidFill>
                  <a:srgbClr val="4EA8A5"/>
                </a:solidFill>
              </a:rPr>
              <a:t>Label 2: Collection Tube label</a:t>
            </a:r>
          </a:p>
        </p:txBody>
      </p:sp>
      <p:pic>
        <p:nvPicPr>
          <p:cNvPr id="2" name="Picture 1" descr="A Collection Tube Label with the study name (ADCFB), Label Type (COLLECT), a 7-digit Kit Number, a 10-digit barcode, the specimen type, and Collection Tube type code. There are two QR codes that each correspond to the 10-digit barcode in the upper left and lower right corners.">
            <a:extLst>
              <a:ext uri="{FF2B5EF4-FFF2-40B4-BE49-F238E27FC236}">
                <a16:creationId xmlns:a16="http://schemas.microsoft.com/office/drawing/2014/main" id="{1E22574A-4868-D4F8-2D1F-E157E1E2A33B}"/>
              </a:ext>
            </a:extLst>
          </p:cNvPr>
          <p:cNvPicPr>
            <a:picLocks noChangeAspect="1"/>
          </p:cNvPicPr>
          <p:nvPr/>
        </p:nvPicPr>
        <p:blipFill>
          <a:blip r:embed="rId3"/>
          <a:srcRect l="8234" t="10495" r="5123" b="8094"/>
          <a:stretch/>
        </p:blipFill>
        <p:spPr>
          <a:xfrm>
            <a:off x="7519164" y="2379063"/>
            <a:ext cx="2271451" cy="2171826"/>
          </a:xfrm>
          <a:prstGeom prst="rect">
            <a:avLst/>
          </a:prstGeom>
          <a:ln w="19050">
            <a:solidFill>
              <a:schemeClr val="accent6"/>
            </a:solidFill>
          </a:ln>
        </p:spPr>
      </p:pic>
      <p:sp>
        <p:nvSpPr>
          <p:cNvPr id="12" name="Rectangle 11">
            <a:extLst>
              <a:ext uri="{FF2B5EF4-FFF2-40B4-BE49-F238E27FC236}">
                <a16:creationId xmlns:a16="http://schemas.microsoft.com/office/drawing/2014/main" id="{8C9950E8-C8A6-43E1-866D-07D67B8CB2FB}"/>
              </a:ext>
            </a:extLst>
          </p:cNvPr>
          <p:cNvSpPr/>
          <p:nvPr/>
        </p:nvSpPr>
        <p:spPr>
          <a:xfrm>
            <a:off x="2688177" y="4838350"/>
            <a:ext cx="6815646" cy="1446550"/>
          </a:xfrm>
          <a:prstGeom prst="rect">
            <a:avLst/>
          </a:prstGeom>
        </p:spPr>
        <p:txBody>
          <a:bodyPr wrap="square">
            <a:spAutoFit/>
          </a:bodyPr>
          <a:lstStyle/>
          <a:p>
            <a:r>
              <a:rPr lang="en-US" sz="3200" dirty="0"/>
              <a:t>All collection tubes will have two labels: </a:t>
            </a:r>
          </a:p>
          <a:p>
            <a:pPr lvl="1">
              <a:buClr>
                <a:schemeClr val="accent1"/>
              </a:buClr>
              <a:buFont typeface="Wingdings" panose="05000000000000000000" pitchFamily="2" charset="2"/>
              <a:buChar char="§"/>
            </a:pPr>
            <a:r>
              <a:rPr lang="en-US" sz="2800" dirty="0"/>
              <a:t>The handwritten Site and PTID label</a:t>
            </a:r>
          </a:p>
          <a:p>
            <a:pPr lvl="1">
              <a:buClr>
                <a:schemeClr val="accent1"/>
              </a:buClr>
              <a:buFont typeface="Wingdings" panose="05000000000000000000" pitchFamily="2" charset="2"/>
              <a:buChar char="§"/>
            </a:pPr>
            <a:r>
              <a:rPr lang="en-US" sz="2800" dirty="0"/>
              <a:t>The collection tube label</a:t>
            </a:r>
          </a:p>
        </p:txBody>
      </p:sp>
    </p:spTree>
    <p:extLst>
      <p:ext uri="{BB962C8B-B14F-4D97-AF65-F5344CB8AC3E}">
        <p14:creationId xmlns:p14="http://schemas.microsoft.com/office/powerpoint/2010/main" val="1248764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55FBC4-55F7-4B4A-9062-C28BDD1BCF46}"/>
              </a:ext>
            </a:extLst>
          </p:cNvPr>
          <p:cNvSpPr>
            <a:spLocks noGrp="1"/>
          </p:cNvSpPr>
          <p:nvPr>
            <p:ph type="title"/>
          </p:nvPr>
        </p:nvSpPr>
        <p:spPr>
          <a:xfrm>
            <a:off x="838200" y="365125"/>
            <a:ext cx="8437775" cy="1325563"/>
          </a:xfrm>
        </p:spPr>
        <p:txBody>
          <a:bodyPr/>
          <a:lstStyle/>
          <a:p>
            <a:r>
              <a:rPr lang="en-US" b="1" dirty="0"/>
              <a:t>Labeling Biologic Samples</a:t>
            </a:r>
            <a:endParaRPr lang="en-US" dirty="0"/>
          </a:p>
        </p:txBody>
      </p:sp>
      <p:sp>
        <p:nvSpPr>
          <p:cNvPr id="8" name="Content Placeholder 7">
            <a:extLst>
              <a:ext uri="{FF2B5EF4-FFF2-40B4-BE49-F238E27FC236}">
                <a16:creationId xmlns:a16="http://schemas.microsoft.com/office/drawing/2014/main" id="{13AA0661-6D03-4160-91C3-DA9DADE209EE}"/>
              </a:ext>
            </a:extLst>
          </p:cNvPr>
          <p:cNvSpPr>
            <a:spLocks noGrp="1"/>
          </p:cNvSpPr>
          <p:nvPr>
            <p:ph sz="half" idx="1"/>
          </p:nvPr>
        </p:nvSpPr>
        <p:spPr>
          <a:xfrm>
            <a:off x="838200" y="1762630"/>
            <a:ext cx="4937760" cy="4023360"/>
          </a:xfrm>
        </p:spPr>
        <p:txBody>
          <a:bodyPr>
            <a:normAutofit fontScale="92500" lnSpcReduction="10000"/>
          </a:bodyPr>
          <a:lstStyle/>
          <a:p>
            <a:pPr lvl="0">
              <a:buClr>
                <a:srgbClr val="9D6CAF"/>
              </a:buClr>
              <a:buFont typeface="Wingdings" panose="05000000000000000000" pitchFamily="2" charset="2"/>
              <a:buChar char="§"/>
              <a:defRPr/>
            </a:pPr>
            <a:r>
              <a:rPr lang="en-GB" dirty="0">
                <a:solidFill>
                  <a:srgbClr val="000000">
                    <a:lumMod val="75000"/>
                    <a:lumOff val="25000"/>
                  </a:srgbClr>
                </a:solidFill>
                <a:ea typeface="Verdana" pitchFamily="34" charset="0"/>
                <a:cs typeface="Verdana" pitchFamily="34" charset="0"/>
              </a:rPr>
              <a:t>Label all collection and aliquot tubes </a:t>
            </a:r>
            <a:r>
              <a:rPr lang="en-GB" i="1" u="sng" dirty="0">
                <a:solidFill>
                  <a:srgbClr val="000000">
                    <a:lumMod val="75000"/>
                    <a:lumOff val="25000"/>
                  </a:srgbClr>
                </a:solidFill>
                <a:ea typeface="Verdana" pitchFamily="34" charset="0"/>
                <a:cs typeface="Verdana" pitchFamily="34" charset="0"/>
              </a:rPr>
              <a:t>before</a:t>
            </a:r>
            <a:r>
              <a:rPr lang="en-GB" dirty="0">
                <a:solidFill>
                  <a:srgbClr val="000000">
                    <a:lumMod val="75000"/>
                    <a:lumOff val="25000"/>
                  </a:srgbClr>
                </a:solidFill>
                <a:ea typeface="Verdana" pitchFamily="34" charset="0"/>
                <a:cs typeface="Verdana" pitchFamily="34" charset="0"/>
              </a:rPr>
              <a:t> cooling, collecting, processing or freezing samples</a:t>
            </a:r>
          </a:p>
          <a:p>
            <a:pPr lvl="0">
              <a:buClr>
                <a:srgbClr val="9D6CAF"/>
              </a:buClr>
              <a:buFont typeface="Wingdings" panose="05000000000000000000" pitchFamily="2" charset="2"/>
              <a:buChar char="§"/>
              <a:defRPr/>
            </a:pPr>
            <a:r>
              <a:rPr lang="en-US" dirty="0">
                <a:solidFill>
                  <a:srgbClr val="000000">
                    <a:lumMod val="75000"/>
                    <a:lumOff val="25000"/>
                  </a:srgbClr>
                </a:solidFill>
                <a:ea typeface="Verdana" pitchFamily="34" charset="0"/>
                <a:cs typeface="Verdana" pitchFamily="34" charset="0"/>
              </a:rPr>
              <a:t>Label only </a:t>
            </a:r>
            <a:r>
              <a:rPr lang="en-US" i="1" u="sng" dirty="0">
                <a:solidFill>
                  <a:srgbClr val="000000">
                    <a:lumMod val="75000"/>
                    <a:lumOff val="25000"/>
                  </a:srgbClr>
                </a:solidFill>
                <a:ea typeface="Verdana" pitchFamily="34" charset="0"/>
                <a:cs typeface="Verdana" pitchFamily="34" charset="0"/>
              </a:rPr>
              <a:t>1</a:t>
            </a:r>
            <a:r>
              <a:rPr lang="en-US" dirty="0">
                <a:solidFill>
                  <a:srgbClr val="000000">
                    <a:lumMod val="75000"/>
                    <a:lumOff val="25000"/>
                  </a:srgbClr>
                </a:solidFill>
                <a:ea typeface="Verdana" pitchFamily="34" charset="0"/>
                <a:cs typeface="Verdana" pitchFamily="34" charset="0"/>
              </a:rPr>
              <a:t> subject’s tubes at a time to avoid mix-ups</a:t>
            </a:r>
          </a:p>
          <a:p>
            <a:pPr lvl="0">
              <a:buClr>
                <a:srgbClr val="9D6CAF"/>
              </a:buClr>
              <a:buFont typeface="Wingdings" panose="05000000000000000000" pitchFamily="2" charset="2"/>
              <a:buChar char="§"/>
              <a:defRPr/>
            </a:pPr>
            <a:r>
              <a:rPr lang="en-US" dirty="0">
                <a:solidFill>
                  <a:srgbClr val="000000">
                    <a:lumMod val="75000"/>
                    <a:lumOff val="25000"/>
                  </a:srgbClr>
                </a:solidFill>
                <a:ea typeface="Verdana" pitchFamily="34" charset="0"/>
                <a:cs typeface="Verdana" pitchFamily="34" charset="0"/>
              </a:rPr>
              <a:t>Wrap the label around the tube </a:t>
            </a:r>
            <a:r>
              <a:rPr lang="en-US" i="1" u="sng" dirty="0">
                <a:solidFill>
                  <a:srgbClr val="000000">
                    <a:lumMod val="75000"/>
                    <a:lumOff val="25000"/>
                  </a:srgbClr>
                </a:solidFill>
                <a:ea typeface="Verdana" pitchFamily="34" charset="0"/>
                <a:cs typeface="Verdana" pitchFamily="34" charset="0"/>
              </a:rPr>
              <a:t>horizontally</a:t>
            </a:r>
            <a:r>
              <a:rPr lang="en-US" dirty="0">
                <a:solidFill>
                  <a:srgbClr val="000000">
                    <a:lumMod val="75000"/>
                    <a:lumOff val="25000"/>
                  </a:srgbClr>
                </a:solidFill>
                <a:ea typeface="Verdana" pitchFamily="34" charset="0"/>
                <a:cs typeface="Verdana" pitchFamily="34" charset="0"/>
              </a:rPr>
              <a:t>. Label position is important for </a:t>
            </a:r>
            <a:r>
              <a:rPr lang="en-US" i="1" u="sng" dirty="0">
                <a:solidFill>
                  <a:srgbClr val="000000">
                    <a:lumMod val="75000"/>
                    <a:lumOff val="25000"/>
                  </a:srgbClr>
                </a:solidFill>
                <a:ea typeface="Verdana" pitchFamily="34" charset="0"/>
                <a:cs typeface="Verdana" pitchFamily="34" charset="0"/>
              </a:rPr>
              <a:t>all</a:t>
            </a:r>
            <a:r>
              <a:rPr lang="en-US" dirty="0">
                <a:solidFill>
                  <a:srgbClr val="000000">
                    <a:lumMod val="75000"/>
                    <a:lumOff val="25000"/>
                  </a:srgbClr>
                </a:solidFill>
                <a:ea typeface="Verdana" pitchFamily="34" charset="0"/>
                <a:cs typeface="Verdana" pitchFamily="34" charset="0"/>
              </a:rPr>
              <a:t> tube types</a:t>
            </a:r>
          </a:p>
          <a:p>
            <a:pPr lvl="0">
              <a:buClr>
                <a:srgbClr val="9D6CAF"/>
              </a:buClr>
              <a:buFont typeface="Wingdings" panose="05000000000000000000" pitchFamily="2" charset="2"/>
              <a:buChar char="§"/>
              <a:defRPr/>
            </a:pPr>
            <a:r>
              <a:rPr lang="en-US" dirty="0">
                <a:solidFill>
                  <a:srgbClr val="000000">
                    <a:lumMod val="75000"/>
                    <a:lumOff val="25000"/>
                  </a:srgbClr>
                </a:solidFill>
                <a:ea typeface="Verdana" pitchFamily="34" charset="0"/>
                <a:cs typeface="Verdana" pitchFamily="34" charset="0"/>
              </a:rPr>
              <a:t>Make sure the label is completely adhered by rolling between your fingers</a:t>
            </a:r>
          </a:p>
        </p:txBody>
      </p:sp>
      <p:pic>
        <p:nvPicPr>
          <p:cNvPr id="6" name="Picture 5" descr="A diagram labeled &quot;Collection Tube Label Diagram&quot; demonstrating incorrect versus correct label placement. A cartoon of an EDTA tube on the left is labeled as &quot;Incorrect&quot; in red and is shown to have a Collection Tube label and a Site and PTID Label placed in vertical positions (label text reads upright in alignment with the tube's orientation). A cartoon of an EDTA tube on the right is labeled as &quot;Correct&quot; in green and is shown to have a Collection Tube label and a Site and PTID Label placed horizontally around the tube. To the left of the tube is a zoomed in image of an upright Collection Tube label with the top left QR code circled in red and connected by a red line to the corresponding QR code on the Collection Tube label shown on the tube (near the tube cap), also circled in red. The line is labeled &quot;Please ensure the left-hand barcode is near the cap.&quot;">
            <a:extLst>
              <a:ext uri="{FF2B5EF4-FFF2-40B4-BE49-F238E27FC236}">
                <a16:creationId xmlns:a16="http://schemas.microsoft.com/office/drawing/2014/main" id="{C2DC4BAB-BF9D-1D27-5259-D818DC8CE97D}"/>
              </a:ext>
            </a:extLst>
          </p:cNvPr>
          <p:cNvPicPr>
            <a:picLocks noChangeAspect="1"/>
          </p:cNvPicPr>
          <p:nvPr/>
        </p:nvPicPr>
        <p:blipFill rotWithShape="1">
          <a:blip r:embed="rId2"/>
          <a:srcRect r="46719"/>
          <a:stretch/>
        </p:blipFill>
        <p:spPr bwMode="auto">
          <a:xfrm>
            <a:off x="6096000" y="1762630"/>
            <a:ext cx="2807997" cy="4110269"/>
          </a:xfrm>
          <a:prstGeom prst="rect">
            <a:avLst/>
          </a:prstGeom>
          <a:ln>
            <a:noFill/>
          </a:ln>
          <a:extLst>
            <a:ext uri="{53640926-AAD7-44D8-BBD7-CCE9431645EC}">
              <a14:shadowObscured xmlns:a14="http://schemas.microsoft.com/office/drawing/2010/main"/>
            </a:ext>
          </a:extLst>
        </p:spPr>
      </p:pic>
      <p:pic>
        <p:nvPicPr>
          <p:cNvPr id="17" name="Picture 16" descr="A diagram labeled &quot;Aliquot Tube Labeling Diagram&quot; demonstrating incorrect versus correct label placement on cryovials (aliquot tubes). A cartoon of a 2 ml cryovial on the left is labeled as &quot;Incorrect&quot; in red and is shown to have an Aliquot Tube label placed vertically (label text reads upright in alignment with the tube's orientation). A cartoon of an aliquot tube on the right is labeled as &quot;Correct&quot; in green and is shown to have a Collection Tube label placed horizontally around the tube so the label’s top left QR code is near the tube cap.">
            <a:extLst>
              <a:ext uri="{FF2B5EF4-FFF2-40B4-BE49-F238E27FC236}">
                <a16:creationId xmlns:a16="http://schemas.microsoft.com/office/drawing/2014/main" id="{59D1C480-81DA-4BCE-83F4-F7FAC86C8247}"/>
              </a:ext>
            </a:extLst>
          </p:cNvPr>
          <p:cNvPicPr>
            <a:picLocks noChangeAspect="1"/>
          </p:cNvPicPr>
          <p:nvPr/>
        </p:nvPicPr>
        <p:blipFill>
          <a:blip r:embed="rId3"/>
          <a:stretch>
            <a:fillRect/>
          </a:stretch>
        </p:blipFill>
        <p:spPr>
          <a:xfrm>
            <a:off x="9106291" y="2468497"/>
            <a:ext cx="2607945" cy="2543175"/>
          </a:xfrm>
          <a:prstGeom prst="rect">
            <a:avLst/>
          </a:prstGeom>
        </p:spPr>
      </p:pic>
    </p:spTree>
    <p:extLst>
      <p:ext uri="{BB962C8B-B14F-4D97-AF65-F5344CB8AC3E}">
        <p14:creationId xmlns:p14="http://schemas.microsoft.com/office/powerpoint/2010/main" val="330930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E42508E-EEC6-47F1-B2E2-B9B90927E131}"/>
              </a:ext>
            </a:extLst>
          </p:cNvPr>
          <p:cNvSpPr>
            <a:spLocks noGrp="1"/>
          </p:cNvSpPr>
          <p:nvPr>
            <p:ph type="title"/>
          </p:nvPr>
        </p:nvSpPr>
        <p:spPr>
          <a:xfrm>
            <a:off x="2373159" y="293066"/>
            <a:ext cx="7549025" cy="1325563"/>
          </a:xfrm>
        </p:spPr>
        <p:txBody>
          <a:bodyPr/>
          <a:lstStyle/>
          <a:p>
            <a:r>
              <a:rPr lang="en-US" b="1" dirty="0"/>
              <a:t>Collection Tube Labeling</a:t>
            </a:r>
            <a:endParaRPr lang="en-US" dirty="0"/>
          </a:p>
        </p:txBody>
      </p:sp>
      <p:pic>
        <p:nvPicPr>
          <p:cNvPr id="2" name="Picture 1" descr="A photo of a properly labeled 10ml EDTA collection tube. The Collection Tube/Aliquot Label is on the top with the QR code pointing towards the cap. A blue arrow points toward the top label from a text box reading &quot;Collection Tube Label.&quot; The Site and PTID Label is on the bottom of the tube. A blue arrow points to the bottom label from a text box reading &quot;Site and PT ID Label.&quot; A text box below the image of the collection tube reads &quot;Labeled EDTA (Purple-Top) Blood Collection Tube.&quot;">
            <a:extLst>
              <a:ext uri="{FF2B5EF4-FFF2-40B4-BE49-F238E27FC236}">
                <a16:creationId xmlns:a16="http://schemas.microsoft.com/office/drawing/2014/main" id="{DE1FD068-A4B2-2B58-93D3-A6F31082DCE2}"/>
              </a:ext>
            </a:extLst>
          </p:cNvPr>
          <p:cNvPicPr>
            <a:picLocks noChangeAspect="1"/>
          </p:cNvPicPr>
          <p:nvPr/>
        </p:nvPicPr>
        <p:blipFill>
          <a:blip r:embed="rId2"/>
          <a:stretch>
            <a:fillRect/>
          </a:stretch>
        </p:blipFill>
        <p:spPr>
          <a:xfrm>
            <a:off x="377876" y="1670533"/>
            <a:ext cx="4876900" cy="3969541"/>
          </a:xfrm>
          <a:prstGeom prst="rect">
            <a:avLst/>
          </a:prstGeom>
        </p:spPr>
      </p:pic>
      <p:grpSp>
        <p:nvGrpSpPr>
          <p:cNvPr id="5" name="Group 4" descr="A text box with a green border reads: Attach labels to allow a viewing window down the length of the tube to ensure Buffy Coat is visible during processing.&#10;&#10;A photo of an upright NaHep tube filled with blood that has been centrifuged so it has separated into a top, clear yellow plasma layer, a thin pink buffy coat layer in the middle, and a dark red bottom layers of red blood cells. The white portion of the two NCRAD labels (Collection Tube label and Site and PTID Label) are positioned to the left of the green and white manufacturer's label leaving an open, clear gap down the length of the tube so the buffy coat layer is clearly visible. A green arrow points to the manufacturer label from a text box reading Manufacturer Label.  A green arrow points to the white end of the NCRAD label from a text box reading NCRAD Label.  A final green arrow points to the buffy layer from a text box reading Buffy Coat. ">
            <a:extLst>
              <a:ext uri="{FF2B5EF4-FFF2-40B4-BE49-F238E27FC236}">
                <a16:creationId xmlns:a16="http://schemas.microsoft.com/office/drawing/2014/main" id="{41CEC481-B8C7-4190-AFB6-1000DDE6BA81}"/>
              </a:ext>
            </a:extLst>
          </p:cNvPr>
          <p:cNvGrpSpPr/>
          <p:nvPr/>
        </p:nvGrpSpPr>
        <p:grpSpPr>
          <a:xfrm>
            <a:off x="5788304" y="1859998"/>
            <a:ext cx="6213769" cy="3976676"/>
            <a:chOff x="5788304" y="1859998"/>
            <a:chExt cx="6213769" cy="3976676"/>
          </a:xfrm>
        </p:grpSpPr>
        <p:pic>
          <p:nvPicPr>
            <p:cNvPr id="1026" name="Picture 2">
              <a:extLst>
                <a:ext uri="{FF2B5EF4-FFF2-40B4-BE49-F238E27FC236}">
                  <a16:creationId xmlns:a16="http://schemas.microsoft.com/office/drawing/2014/main" id="{F61BF1F2-2B66-423B-9EEE-1852898B82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85" r="26490"/>
            <a:stretch/>
          </p:blipFill>
          <p:spPr bwMode="auto">
            <a:xfrm>
              <a:off x="8387225" y="1867133"/>
              <a:ext cx="2263901" cy="39695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
              <a:extLst>
                <a:ext uri="{FF2B5EF4-FFF2-40B4-BE49-F238E27FC236}">
                  <a16:creationId xmlns:a16="http://schemas.microsoft.com/office/drawing/2014/main" id="{0F27B785-0168-4520-92C6-4AA1F2DF9B4D}"/>
                </a:ext>
              </a:extLst>
            </p:cNvPr>
            <p:cNvSpPr txBox="1">
              <a:spLocks noChangeArrowheads="1"/>
            </p:cNvSpPr>
            <p:nvPr/>
          </p:nvSpPr>
          <p:spPr bwMode="auto">
            <a:xfrm>
              <a:off x="5788304" y="1859998"/>
              <a:ext cx="2491000" cy="1644129"/>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en-US" sz="1600" b="0" i="0" dirty="0">
                  <a:solidFill>
                    <a:srgbClr val="000000"/>
                  </a:solidFill>
                  <a:effectLst/>
                  <a:latin typeface="Calibri" panose="020F0502020204030204" pitchFamily="34" charset="0"/>
                </a:rPr>
                <a:t>Attach labels to allow a viewing window down the length of the tube to e</a:t>
              </a:r>
              <a:r>
                <a:rPr kumimoji="0" lang="en-US" sz="1600" u="none" strike="noStrike" kern="1200" cap="none" spc="0" normalizeH="0" baseline="0" noProof="0" dirty="0" err="1">
                  <a:ln>
                    <a:noFill/>
                  </a:ln>
                  <a:solidFill>
                    <a:srgbClr val="000000"/>
                  </a:solidFill>
                  <a:uLnTx/>
                  <a:uFillTx/>
                  <a:latin typeface="Calibri" panose="020F0502020204030204" pitchFamily="34" charset="0"/>
                  <a:ea typeface="Calibri" panose="020F0502020204030204" pitchFamily="34" charset="0"/>
                  <a:cs typeface="Times New Roman" panose="02020603050405020304" pitchFamily="18" charset="0"/>
                </a:rPr>
                <a:t>nsure</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Buffy Coat is visible during processing.</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Right Arrow 12">
              <a:extLst>
                <a:ext uri="{FF2B5EF4-FFF2-40B4-BE49-F238E27FC236}">
                  <a16:creationId xmlns:a16="http://schemas.microsoft.com/office/drawing/2014/main" id="{04764C8F-DE90-41BA-B6BB-D5413605176F}"/>
                </a:ext>
              </a:extLst>
            </p:cNvPr>
            <p:cNvSpPr>
              <a:spLocks/>
            </p:cNvSpPr>
            <p:nvPr/>
          </p:nvSpPr>
          <p:spPr>
            <a:xfrm rot="10800000">
              <a:off x="9901493" y="4440045"/>
              <a:ext cx="638175" cy="323850"/>
            </a:xfrm>
            <a:prstGeom prst="rightArrow">
              <a:avLst/>
            </a:prstGeom>
            <a:solidFill>
              <a:schemeClr val="accent1">
                <a:lumMod val="60000"/>
                <a:lumOff val="40000"/>
              </a:schemeClr>
            </a:solid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TextBox 9">
              <a:extLst>
                <a:ext uri="{FF2B5EF4-FFF2-40B4-BE49-F238E27FC236}">
                  <a16:creationId xmlns:a16="http://schemas.microsoft.com/office/drawing/2014/main" id="{B34C214B-555C-4D9F-99C4-4E7706BA663B}"/>
                </a:ext>
              </a:extLst>
            </p:cNvPr>
            <p:cNvSpPr txBox="1"/>
            <p:nvPr/>
          </p:nvSpPr>
          <p:spPr>
            <a:xfrm>
              <a:off x="10651126" y="4417304"/>
              <a:ext cx="1350947" cy="369332"/>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Buffy Coat</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endParaRPr>
            </a:p>
          </p:txBody>
        </p:sp>
        <p:sp>
          <p:nvSpPr>
            <p:cNvPr id="4" name="Rectangle 3">
              <a:extLst>
                <a:ext uri="{FF2B5EF4-FFF2-40B4-BE49-F238E27FC236}">
                  <a16:creationId xmlns:a16="http://schemas.microsoft.com/office/drawing/2014/main" id="{C8543DF3-D9A3-42DE-B341-93BE90EBE1EA}"/>
                </a:ext>
              </a:extLst>
            </p:cNvPr>
            <p:cNvSpPr/>
            <p:nvPr/>
          </p:nvSpPr>
          <p:spPr>
            <a:xfrm>
              <a:off x="9197525" y="4028870"/>
              <a:ext cx="347691" cy="1149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2">
              <a:extLst>
                <a:ext uri="{FF2B5EF4-FFF2-40B4-BE49-F238E27FC236}">
                  <a16:creationId xmlns:a16="http://schemas.microsoft.com/office/drawing/2014/main" id="{9A8F1D43-8723-4EB6-BDB1-FBFB5929A025}"/>
                </a:ext>
              </a:extLst>
            </p:cNvPr>
            <p:cNvSpPr>
              <a:spLocks/>
            </p:cNvSpPr>
            <p:nvPr/>
          </p:nvSpPr>
          <p:spPr>
            <a:xfrm>
              <a:off x="8246181" y="4525877"/>
              <a:ext cx="951344" cy="323850"/>
            </a:xfrm>
            <a:prstGeom prst="rightArrow">
              <a:avLst/>
            </a:prstGeom>
            <a:solidFill>
              <a:schemeClr val="accent1">
                <a:lumMod val="60000"/>
                <a:lumOff val="40000"/>
              </a:schemeClr>
            </a:solid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TextBox 9">
              <a:extLst>
                <a:ext uri="{FF2B5EF4-FFF2-40B4-BE49-F238E27FC236}">
                  <a16:creationId xmlns:a16="http://schemas.microsoft.com/office/drawing/2014/main" id="{6B75A19B-C4AC-4C02-8C6C-E8175C2ADD91}"/>
                </a:ext>
              </a:extLst>
            </p:cNvPr>
            <p:cNvSpPr txBox="1"/>
            <p:nvPr/>
          </p:nvSpPr>
          <p:spPr>
            <a:xfrm>
              <a:off x="6576380" y="4503136"/>
              <a:ext cx="1614072" cy="369332"/>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NCRAD Label</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endParaRPr>
            </a:p>
          </p:txBody>
        </p:sp>
        <p:sp>
          <p:nvSpPr>
            <p:cNvPr id="22" name="TextBox 9">
              <a:extLst>
                <a:ext uri="{FF2B5EF4-FFF2-40B4-BE49-F238E27FC236}">
                  <a16:creationId xmlns:a16="http://schemas.microsoft.com/office/drawing/2014/main" id="{773D9B86-EF2D-4203-A5C7-52E1D94DD687}"/>
                </a:ext>
              </a:extLst>
            </p:cNvPr>
            <p:cNvSpPr txBox="1"/>
            <p:nvPr/>
          </p:nvSpPr>
          <p:spPr>
            <a:xfrm>
              <a:off x="6147672" y="3616448"/>
              <a:ext cx="2042780" cy="369332"/>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Manufacturer label</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endParaRPr>
            </a:p>
          </p:txBody>
        </p:sp>
        <p:sp>
          <p:nvSpPr>
            <p:cNvPr id="23" name="Right Arrow 12">
              <a:extLst>
                <a:ext uri="{FF2B5EF4-FFF2-40B4-BE49-F238E27FC236}">
                  <a16:creationId xmlns:a16="http://schemas.microsoft.com/office/drawing/2014/main" id="{B12C4FE0-D8BA-461E-A6D6-BCD8AF535562}"/>
                </a:ext>
              </a:extLst>
            </p:cNvPr>
            <p:cNvSpPr>
              <a:spLocks/>
            </p:cNvSpPr>
            <p:nvPr/>
          </p:nvSpPr>
          <p:spPr>
            <a:xfrm>
              <a:off x="8246181" y="3655304"/>
              <a:ext cx="951344" cy="323850"/>
            </a:xfrm>
            <a:prstGeom prst="rightArrow">
              <a:avLst/>
            </a:prstGeom>
            <a:solidFill>
              <a:schemeClr val="accent1">
                <a:lumMod val="60000"/>
                <a:lumOff val="40000"/>
              </a:schemeClr>
            </a:solid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150225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81CE35C-EB62-466E-9CC9-33B82E77F857}"/>
              </a:ext>
            </a:extLst>
          </p:cNvPr>
          <p:cNvSpPr>
            <a:spLocks noGrp="1"/>
          </p:cNvSpPr>
          <p:nvPr>
            <p:ph type="ctrTitle"/>
          </p:nvPr>
        </p:nvSpPr>
        <p:spPr>
          <a:xfrm>
            <a:off x="1524000" y="585036"/>
            <a:ext cx="9144000" cy="2387600"/>
          </a:xfrm>
        </p:spPr>
        <p:txBody>
          <a:bodyPr>
            <a:noAutofit/>
          </a:bodyPr>
          <a:lstStyle/>
          <a:p>
            <a:pPr algn="ctr"/>
            <a:r>
              <a:rPr lang="en-US" sz="6000" b="1" dirty="0"/>
              <a:t>Handling/Processing </a:t>
            </a:r>
            <a:br>
              <a:rPr lang="en-US" sz="6000" b="1" dirty="0"/>
            </a:br>
            <a:r>
              <a:rPr lang="en-US" sz="6000" b="1" dirty="0"/>
              <a:t>Study Specimens </a:t>
            </a:r>
            <a:endParaRPr lang="en-US" sz="6000" dirty="0"/>
          </a:p>
        </p:txBody>
      </p:sp>
    </p:spTree>
    <p:extLst>
      <p:ext uri="{BB962C8B-B14F-4D97-AF65-F5344CB8AC3E}">
        <p14:creationId xmlns:p14="http://schemas.microsoft.com/office/powerpoint/2010/main" val="287530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4E64-1C08-4879-B515-560544767B6D}"/>
              </a:ext>
            </a:extLst>
          </p:cNvPr>
          <p:cNvSpPr>
            <a:spLocks noGrp="1"/>
          </p:cNvSpPr>
          <p:nvPr>
            <p:ph type="title"/>
          </p:nvPr>
        </p:nvSpPr>
        <p:spPr/>
        <p:txBody>
          <a:bodyPr/>
          <a:lstStyle/>
          <a:p>
            <a:pPr algn="ctr"/>
            <a:r>
              <a:rPr lang="en-US" b="1" dirty="0"/>
              <a:t>Training Overview: ADC FB</a:t>
            </a:r>
            <a:endParaRPr lang="en-US" dirty="0"/>
          </a:p>
        </p:txBody>
      </p:sp>
      <p:sp>
        <p:nvSpPr>
          <p:cNvPr id="3" name="Content Placeholder 2">
            <a:extLst>
              <a:ext uri="{FF2B5EF4-FFF2-40B4-BE49-F238E27FC236}">
                <a16:creationId xmlns:a16="http://schemas.microsoft.com/office/drawing/2014/main" id="{87BC156E-0C4A-4EC3-ADFE-95550643A7F4}"/>
              </a:ext>
            </a:extLst>
          </p:cNvPr>
          <p:cNvSpPr>
            <a:spLocks noGrp="1"/>
          </p:cNvSpPr>
          <p:nvPr>
            <p:ph idx="1"/>
          </p:nvPr>
        </p:nvSpPr>
        <p:spPr/>
        <p:txBody>
          <a:bodyPr/>
          <a:lstStyle/>
          <a:p>
            <a:pPr algn="ctr">
              <a:buFont typeface="Wingdings" panose="05000000000000000000" pitchFamily="2" charset="2"/>
              <a:buChar char="§"/>
            </a:pPr>
            <a:r>
              <a:rPr lang="en-US" dirty="0"/>
              <a:t>GUIDs</a:t>
            </a:r>
          </a:p>
          <a:p>
            <a:pPr algn="ctr">
              <a:buFont typeface="Wingdings" panose="05000000000000000000" pitchFamily="2" charset="2"/>
              <a:buChar char="§"/>
            </a:pPr>
            <a:r>
              <a:rPr lang="en-US" dirty="0"/>
              <a:t>Kit Review</a:t>
            </a:r>
          </a:p>
          <a:p>
            <a:pPr algn="ctr">
              <a:buFont typeface="Wingdings" panose="05000000000000000000" pitchFamily="2" charset="2"/>
              <a:buChar char="§"/>
            </a:pPr>
            <a:r>
              <a:rPr lang="en-US" dirty="0"/>
              <a:t>Sample Collection and Processing</a:t>
            </a:r>
          </a:p>
          <a:p>
            <a:pPr algn="ctr">
              <a:buFont typeface="Wingdings" panose="05000000000000000000" pitchFamily="2" charset="2"/>
              <a:buChar char="§"/>
            </a:pPr>
            <a:r>
              <a:rPr lang="en-US" dirty="0"/>
              <a:t>Sample Shipping</a:t>
            </a:r>
          </a:p>
          <a:p>
            <a:pPr algn="ctr">
              <a:buFont typeface="Wingdings" panose="05000000000000000000" pitchFamily="2" charset="2"/>
              <a:buChar char="§"/>
            </a:pPr>
            <a:r>
              <a:rPr lang="en-US" dirty="0"/>
              <a:t>Sample Form</a:t>
            </a:r>
          </a:p>
          <a:p>
            <a:pPr algn="ctr">
              <a:buFont typeface="Wingdings" panose="05000000000000000000" pitchFamily="2" charset="2"/>
              <a:buChar char="§"/>
            </a:pPr>
            <a:r>
              <a:rPr lang="en-US" dirty="0"/>
              <a:t>NCRAD Website</a:t>
            </a:r>
          </a:p>
          <a:p>
            <a:pPr algn="ctr">
              <a:buFont typeface="Wingdings" panose="05000000000000000000" pitchFamily="2" charset="2"/>
              <a:buChar char="§"/>
            </a:pPr>
            <a:r>
              <a:rPr lang="en-US" dirty="0"/>
              <a:t>Common Nonconformance Issues</a:t>
            </a:r>
          </a:p>
          <a:p>
            <a:pPr algn="ctr">
              <a:buFont typeface="Wingdings" panose="05000000000000000000" pitchFamily="2" charset="2"/>
              <a:buChar char="§"/>
            </a:pPr>
            <a:r>
              <a:rPr lang="en-US" dirty="0"/>
              <a:t>Questions?</a:t>
            </a:r>
          </a:p>
        </p:txBody>
      </p:sp>
    </p:spTree>
    <p:extLst>
      <p:ext uri="{BB962C8B-B14F-4D97-AF65-F5344CB8AC3E}">
        <p14:creationId xmlns:p14="http://schemas.microsoft.com/office/powerpoint/2010/main" val="1476156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F298-B627-4686-AF46-572F004251CA}"/>
              </a:ext>
            </a:extLst>
          </p:cNvPr>
          <p:cNvSpPr>
            <a:spLocks noGrp="1"/>
          </p:cNvSpPr>
          <p:nvPr>
            <p:ph type="title"/>
          </p:nvPr>
        </p:nvSpPr>
        <p:spPr/>
        <p:txBody>
          <a:bodyPr/>
          <a:lstStyle/>
          <a:p>
            <a:pPr algn="ctr"/>
            <a:r>
              <a:rPr lang="en-US" b="1" dirty="0"/>
              <a:t>Blood Draw Order</a:t>
            </a:r>
            <a:endParaRPr lang="en-US" dirty="0"/>
          </a:p>
        </p:txBody>
      </p:sp>
      <p:graphicFrame>
        <p:nvGraphicFramePr>
          <p:cNvPr id="4" name="Table 4">
            <a:extLst>
              <a:ext uri="{FF2B5EF4-FFF2-40B4-BE49-F238E27FC236}">
                <a16:creationId xmlns:a16="http://schemas.microsoft.com/office/drawing/2014/main" id="{715C0713-F020-4167-B5BB-193184A384D1}"/>
              </a:ext>
            </a:extLst>
          </p:cNvPr>
          <p:cNvGraphicFramePr>
            <a:graphicFrameLocks noGrp="1"/>
          </p:cNvGraphicFramePr>
          <p:nvPr>
            <p:ph idx="1"/>
            <p:extLst>
              <p:ext uri="{D42A27DB-BD31-4B8C-83A1-F6EECF244321}">
                <p14:modId xmlns:p14="http://schemas.microsoft.com/office/powerpoint/2010/main" val="1816461771"/>
              </p:ext>
            </p:extLst>
          </p:nvPr>
        </p:nvGraphicFramePr>
        <p:xfrm>
          <a:off x="838200" y="1825625"/>
          <a:ext cx="10515597" cy="1734322"/>
        </p:xfrm>
        <a:graphic>
          <a:graphicData uri="http://schemas.openxmlformats.org/drawingml/2006/table">
            <a:tbl>
              <a:tblPr firstRow="1" bandRow="1">
                <a:tableStyleId>{5C22544A-7EE6-4342-B048-85BDC9FD1C3A}</a:tableStyleId>
              </a:tblPr>
              <a:tblGrid>
                <a:gridCol w="3762178">
                  <a:extLst>
                    <a:ext uri="{9D8B030D-6E8A-4147-A177-3AD203B41FA5}">
                      <a16:colId xmlns:a16="http://schemas.microsoft.com/office/drawing/2014/main" val="621237096"/>
                    </a:ext>
                  </a:extLst>
                </a:gridCol>
                <a:gridCol w="3248220">
                  <a:extLst>
                    <a:ext uri="{9D8B030D-6E8A-4147-A177-3AD203B41FA5}">
                      <a16:colId xmlns:a16="http://schemas.microsoft.com/office/drawing/2014/main" val="1671981306"/>
                    </a:ext>
                  </a:extLst>
                </a:gridCol>
                <a:gridCol w="3505199">
                  <a:extLst>
                    <a:ext uri="{9D8B030D-6E8A-4147-A177-3AD203B41FA5}">
                      <a16:colId xmlns:a16="http://schemas.microsoft.com/office/drawing/2014/main" val="3358838146"/>
                    </a:ext>
                  </a:extLst>
                </a:gridCol>
              </a:tblGrid>
              <a:tr h="326639">
                <a:tc>
                  <a:txBody>
                    <a:bodyPr/>
                    <a:lstStyle/>
                    <a:p>
                      <a:pPr marL="0" indent="0" algn="ctr">
                        <a:buFont typeface="+mj-lt"/>
                        <a:buNone/>
                      </a:pPr>
                      <a:r>
                        <a:rPr lang="en-US" dirty="0"/>
                        <a:t>Tube Type*</a:t>
                      </a:r>
                    </a:p>
                  </a:txBody>
                  <a:tcPr marL="95596" marR="95596" anchor="ctr"/>
                </a:tc>
                <a:tc>
                  <a:txBody>
                    <a:bodyPr/>
                    <a:lstStyle/>
                    <a:p>
                      <a:pPr marL="0" indent="0" algn="ctr">
                        <a:buFont typeface="+mj-lt"/>
                        <a:buNone/>
                      </a:pPr>
                      <a:r>
                        <a:rPr lang="en-US" dirty="0"/>
                        <a:t>Number</a:t>
                      </a:r>
                      <a:r>
                        <a:rPr lang="en-US" baseline="0" dirty="0"/>
                        <a:t> of Tubes Drawn</a:t>
                      </a:r>
                      <a:endParaRPr lang="en-US" dirty="0"/>
                    </a:p>
                  </a:txBody>
                  <a:tcPr marL="95596" marR="95596" anchor="ctr"/>
                </a:tc>
                <a:tc>
                  <a:txBody>
                    <a:bodyPr/>
                    <a:lstStyle/>
                    <a:p>
                      <a:pPr algn="ctr"/>
                      <a:r>
                        <a:rPr lang="en-US" dirty="0"/>
                        <a:t>Tube Image</a:t>
                      </a:r>
                      <a:r>
                        <a:rPr lang="en-US" baseline="0" dirty="0"/>
                        <a:t> </a:t>
                      </a:r>
                      <a:endParaRPr lang="en-US" dirty="0"/>
                    </a:p>
                  </a:txBody>
                  <a:tcPr marL="95596" marR="95596" anchor="ctr"/>
                </a:tc>
                <a:extLst>
                  <a:ext uri="{0D108BD9-81ED-4DB2-BD59-A6C34878D82A}">
                    <a16:rowId xmlns:a16="http://schemas.microsoft.com/office/drawing/2014/main" val="530006024"/>
                  </a:ext>
                </a:extLst>
              </a:tr>
              <a:tr h="68428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1. NaHep (Green-Top) Tube (10 ml)</a:t>
                      </a:r>
                    </a:p>
                  </a:txBody>
                  <a:tcPr marL="95596" marR="95596" anchor="ctr"/>
                </a:tc>
                <a:tc>
                  <a:txBody>
                    <a:bodyPr/>
                    <a:lstStyle/>
                    <a:p>
                      <a:pPr algn="ctr"/>
                      <a:r>
                        <a:rPr lang="en-US" dirty="0"/>
                        <a:t>2 (20 ml)</a:t>
                      </a:r>
                    </a:p>
                  </a:txBody>
                  <a:tcPr marL="95596" marR="95596" anchor="ctr"/>
                </a:tc>
                <a:tc>
                  <a:txBody>
                    <a:bodyPr/>
                    <a:lstStyle/>
                    <a:p>
                      <a:endParaRPr lang="en-US" dirty="0"/>
                    </a:p>
                  </a:txBody>
                  <a:tcPr marL="95596" marR="95596"/>
                </a:tc>
                <a:extLst>
                  <a:ext uri="{0D108BD9-81ED-4DB2-BD59-A6C34878D82A}">
                    <a16:rowId xmlns:a16="http://schemas.microsoft.com/office/drawing/2014/main" val="3697151064"/>
                  </a:ext>
                </a:extLst>
              </a:tr>
              <a:tr h="68428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2. EDTA (Purple-Top) Tube (10 ml)</a:t>
                      </a:r>
                    </a:p>
                  </a:txBody>
                  <a:tcPr marL="95596" marR="95596" anchor="ctr"/>
                </a:tc>
                <a:tc>
                  <a:txBody>
                    <a:bodyPr/>
                    <a:lstStyle/>
                    <a:p>
                      <a:pPr algn="ctr"/>
                      <a:r>
                        <a:rPr lang="en-US" dirty="0"/>
                        <a:t>2 (20 ml) or 3 (30 ml)</a:t>
                      </a:r>
                    </a:p>
                  </a:txBody>
                  <a:tcPr marL="95596" marR="95596" anchor="ctr"/>
                </a:tc>
                <a:tc>
                  <a:txBody>
                    <a:bodyPr/>
                    <a:lstStyle/>
                    <a:p>
                      <a:endParaRPr lang="en-US" dirty="0"/>
                    </a:p>
                  </a:txBody>
                  <a:tcPr marL="95596" marR="95596"/>
                </a:tc>
                <a:extLst>
                  <a:ext uri="{0D108BD9-81ED-4DB2-BD59-A6C34878D82A}">
                    <a16:rowId xmlns:a16="http://schemas.microsoft.com/office/drawing/2014/main" val="2874031089"/>
                  </a:ext>
                </a:extLst>
              </a:tr>
            </a:tbl>
          </a:graphicData>
        </a:graphic>
      </p:graphicFrame>
      <p:pic>
        <p:nvPicPr>
          <p:cNvPr id="6" name="Picture 5" descr="A photo of an empty green capped 10 ml sodium heparin tube with a white and green manufacturer's label.">
            <a:extLst>
              <a:ext uri="{FF2B5EF4-FFF2-40B4-BE49-F238E27FC236}">
                <a16:creationId xmlns:a16="http://schemas.microsoft.com/office/drawing/2014/main" id="{40C52102-1EC8-402A-9F09-4C4E12B439F5}"/>
              </a:ext>
            </a:extLst>
          </p:cNvPr>
          <p:cNvPicPr>
            <a:picLocks noChangeAspect="1"/>
          </p:cNvPicPr>
          <p:nvPr/>
        </p:nvPicPr>
        <p:blipFill>
          <a:blip r:embed="rId2"/>
          <a:stretch>
            <a:fillRect/>
          </a:stretch>
        </p:blipFill>
        <p:spPr>
          <a:xfrm>
            <a:off x="8101176" y="2267044"/>
            <a:ext cx="2914141" cy="559972"/>
          </a:xfrm>
          <a:prstGeom prst="rect">
            <a:avLst/>
          </a:prstGeom>
        </p:spPr>
      </p:pic>
      <p:pic>
        <p:nvPicPr>
          <p:cNvPr id="5" name="Picture 4" descr="A photo of an empty purple capped 10 ml EDTA tube with printed black manufacturer's label text on its side.">
            <a:extLst>
              <a:ext uri="{FF2B5EF4-FFF2-40B4-BE49-F238E27FC236}">
                <a16:creationId xmlns:a16="http://schemas.microsoft.com/office/drawing/2014/main" id="{92996980-7075-47A7-868A-1F467961D5F4}"/>
              </a:ext>
            </a:extLst>
          </p:cNvPr>
          <p:cNvPicPr>
            <a:picLocks noChangeAspect="1"/>
          </p:cNvPicPr>
          <p:nvPr/>
        </p:nvPicPr>
        <p:blipFill>
          <a:blip r:embed="rId3"/>
          <a:stretch>
            <a:fillRect/>
          </a:stretch>
        </p:blipFill>
        <p:spPr>
          <a:xfrm>
            <a:off x="8101175" y="2935920"/>
            <a:ext cx="2914141" cy="597460"/>
          </a:xfrm>
          <a:prstGeom prst="rect">
            <a:avLst/>
          </a:prstGeom>
        </p:spPr>
      </p:pic>
      <p:sp>
        <p:nvSpPr>
          <p:cNvPr id="7" name="TextBox 6">
            <a:extLst>
              <a:ext uri="{FF2B5EF4-FFF2-40B4-BE49-F238E27FC236}">
                <a16:creationId xmlns:a16="http://schemas.microsoft.com/office/drawing/2014/main" id="{E5AA2F78-BB55-41AC-BEFC-B452DD27D015}"/>
              </a:ext>
            </a:extLst>
          </p:cNvPr>
          <p:cNvSpPr txBox="1"/>
          <p:nvPr/>
        </p:nvSpPr>
        <p:spPr>
          <a:xfrm>
            <a:off x="960746" y="3618635"/>
            <a:ext cx="10270504" cy="307777"/>
          </a:xfrm>
          <a:prstGeom prst="rect">
            <a:avLst/>
          </a:prstGeom>
          <a:noFill/>
        </p:spPr>
        <p:txBody>
          <a:bodyPr wrap="none" rtlCol="0">
            <a:spAutoFit/>
          </a:bodyPr>
          <a:lstStyle/>
          <a:p>
            <a:r>
              <a:rPr lang="en-US" sz="1200" b="0" i="1" u="none" strike="noStrike" baseline="0" dirty="0">
                <a:solidFill>
                  <a:srgbClr val="000000"/>
                </a:solidFill>
                <a:latin typeface="Calibri" panose="020F0502020204030204" pitchFamily="34" charset="0"/>
              </a:rPr>
              <a:t>*</a:t>
            </a:r>
            <a:r>
              <a:rPr lang="en-US" sz="1400" b="0" i="1" u="none" strike="noStrike" baseline="0" dirty="0">
                <a:solidFill>
                  <a:srgbClr val="000000"/>
                </a:solidFill>
                <a:latin typeface="Calibri" panose="020F0502020204030204" pitchFamily="34" charset="0"/>
              </a:rPr>
              <a:t>If drawing blood for PBMCs, Sodium Heparin tubes </a:t>
            </a:r>
            <a:r>
              <a:rPr lang="en-US" sz="1400" b="1" i="1" u="none" strike="noStrike" baseline="0" dirty="0">
                <a:solidFill>
                  <a:srgbClr val="000000"/>
                </a:solidFill>
                <a:latin typeface="Calibri" panose="020F0502020204030204" pitchFamily="34" charset="0"/>
              </a:rPr>
              <a:t>must </a:t>
            </a:r>
            <a:r>
              <a:rPr lang="en-US" sz="1400" b="0" i="1" u="none" strike="noStrike" baseline="0" dirty="0">
                <a:solidFill>
                  <a:srgbClr val="000000"/>
                </a:solidFill>
                <a:latin typeface="Calibri" panose="020F0502020204030204" pitchFamily="34" charset="0"/>
              </a:rPr>
              <a:t>be the first tubes into which blood is collected. If not, the EDTA tubes will be first. </a:t>
            </a:r>
            <a:endParaRPr lang="en-US" sz="1200" dirty="0"/>
          </a:p>
        </p:txBody>
      </p:sp>
    </p:spTree>
    <p:extLst>
      <p:ext uri="{BB962C8B-B14F-4D97-AF65-F5344CB8AC3E}">
        <p14:creationId xmlns:p14="http://schemas.microsoft.com/office/powerpoint/2010/main" val="421902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b="1"/>
              <a:t>PBMC Collection</a:t>
            </a:r>
          </a:p>
        </p:txBody>
      </p:sp>
      <p:sp>
        <p:nvSpPr>
          <p:cNvPr id="3" name="Content Placeholder 2"/>
          <p:cNvSpPr>
            <a:spLocks noGrp="1"/>
          </p:cNvSpPr>
          <p:nvPr>
            <p:ph type="body" sz="half" idx="2"/>
          </p:nvPr>
        </p:nvSpPr>
        <p:spPr/>
        <p:txBody>
          <a:bodyPr>
            <a:normAutofit/>
          </a:bodyPr>
          <a:lstStyle/>
          <a:p>
            <a:pPr>
              <a:buFont typeface="Wingdings" panose="05000000000000000000" pitchFamily="2" charset="2"/>
              <a:buChar char="§"/>
            </a:pPr>
            <a:r>
              <a:rPr lang="en-US" dirty="0"/>
              <a:t>2 x Sodium heparin (green top) BD Vacutainer® (10 ml)</a:t>
            </a:r>
          </a:p>
          <a:p>
            <a:pPr lvl="1">
              <a:buFont typeface="Wingdings" panose="05000000000000000000" pitchFamily="2" charset="2"/>
              <a:buChar char="§"/>
            </a:pPr>
            <a:r>
              <a:rPr lang="en-US" sz="1500">
                <a:solidFill>
                  <a:srgbClr val="FFFFFF"/>
                </a:solidFill>
              </a:rPr>
              <a:t>Not processed at site</a:t>
            </a:r>
          </a:p>
          <a:p>
            <a:pPr lvl="1">
              <a:buFont typeface="Wingdings" panose="05000000000000000000" pitchFamily="2" charset="2"/>
              <a:buChar char="§"/>
            </a:pPr>
            <a:r>
              <a:rPr lang="en-US" sz="1500" b="1">
                <a:solidFill>
                  <a:srgbClr val="FFFFFF"/>
                </a:solidFill>
              </a:rPr>
              <a:t>*NOTE*: Must be shipped AMBIENT to NCRAD the day sample is drawn. No Friday Draws.</a:t>
            </a:r>
          </a:p>
        </p:txBody>
      </p:sp>
      <p:pic>
        <p:nvPicPr>
          <p:cNvPr id="5" name="Picture 4" descr="A photo of an empty green capped 10 ml sodium heparin tube with a white and green manufacturer's label.">
            <a:extLst>
              <a:ext uri="{FF2B5EF4-FFF2-40B4-BE49-F238E27FC236}">
                <a16:creationId xmlns:a16="http://schemas.microsoft.com/office/drawing/2014/main" id="{E48C1724-D4FD-4A43-B097-7D8838ED5BC9}"/>
              </a:ext>
            </a:extLst>
          </p:cNvPr>
          <p:cNvPicPr/>
          <p:nvPr/>
        </p:nvPicPr>
        <p:blipFill rotWithShape="1">
          <a:blip r:embed="rId2" cstate="print">
            <a:extLst>
              <a:ext uri="{28A0092B-C50C-407E-A947-70E740481C1C}">
                <a14:useLocalDpi xmlns:a14="http://schemas.microsoft.com/office/drawing/2010/main" val="0"/>
              </a:ext>
            </a:extLst>
          </a:blip>
          <a:srcRect l="2341" t="33711" r="6079" b="34890"/>
          <a:stretch/>
        </p:blipFill>
        <p:spPr bwMode="auto">
          <a:xfrm rot="5400000">
            <a:off x="4349342" y="2933700"/>
            <a:ext cx="4114800" cy="990600"/>
          </a:xfrm>
          <a:prstGeom prst="rect">
            <a:avLst/>
          </a:prstGeom>
          <a:noFill/>
          <a:ln>
            <a:noFill/>
          </a:ln>
          <a:extLst>
            <a:ext uri="{53640926-AAD7-44D8-BBD7-CCE9431645EC}">
              <a14:shadowObscured xmlns:a14="http://schemas.microsoft.com/office/drawing/2010/main"/>
            </a:ext>
          </a:extLst>
        </p:spPr>
      </p:pic>
      <p:pic>
        <p:nvPicPr>
          <p:cNvPr id="6" name="Picture 5" descr="A photo of an empty green capped 10 ml sodium heparin tube with a white and green manufacturer's label. A NCRAD Collection tube label is wrapped horizontally around the top of the tube. A NCRAD Site and PTID label is wrapped horizontally around the bottom of the tube.">
            <a:extLst>
              <a:ext uri="{FF2B5EF4-FFF2-40B4-BE49-F238E27FC236}">
                <a16:creationId xmlns:a16="http://schemas.microsoft.com/office/drawing/2014/main" id="{1437DA7D-0E0E-44C5-BED4-BE7231DD7776}"/>
              </a:ext>
            </a:extLst>
          </p:cNvPr>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8079" t="27980" r="10577" b="23719"/>
          <a:stretch/>
        </p:blipFill>
        <p:spPr bwMode="auto">
          <a:xfrm rot="5400000">
            <a:off x="6725287" y="2780386"/>
            <a:ext cx="3955182" cy="14568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16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95531" y="101420"/>
            <a:ext cx="12450792"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chemeClr val="tx1"/>
                </a:solidFill>
                <a:effectLst/>
                <a:uLnTx/>
                <a:uFillTx/>
                <a:latin typeface="+mj-lt"/>
                <a:ea typeface="+mn-ea"/>
                <a:cs typeface="+mn-cs"/>
              </a:rPr>
              <a:t>PBMC Preparation (10ml Sodium Heparin Tube x 2)</a:t>
            </a:r>
          </a:p>
        </p:txBody>
      </p:sp>
      <p:pic>
        <p:nvPicPr>
          <p:cNvPr id="7" name="Picture 6" descr="Step 2: Two upright cartoon green-capped NaHep tubes are shown filled near the cap with blood. Text below the tubes reads &quot;Collect blood in Sodium Heparin tubes allowing blood to flow for 10 seconds, and ensuring blood flow has stopped.&quot;&#10;"/>
          <p:cNvPicPr/>
          <p:nvPr/>
        </p:nvPicPr>
        <p:blipFill rotWithShape="1">
          <a:blip r:embed="rId2">
            <a:extLst>
              <a:ext uri="{28A0092B-C50C-407E-A947-70E740481C1C}">
                <a14:useLocalDpi xmlns:a14="http://schemas.microsoft.com/office/drawing/2010/main" val="0"/>
              </a:ext>
            </a:extLst>
          </a:blip>
          <a:srcRect l="1157" t="1080" r="810" b="851"/>
          <a:stretch/>
        </p:blipFill>
        <p:spPr bwMode="auto">
          <a:xfrm>
            <a:off x="1951355" y="762000"/>
            <a:ext cx="828929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616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C0BA-7ABC-4BEF-A898-166A3DCDB8FE}"/>
              </a:ext>
            </a:extLst>
          </p:cNvPr>
          <p:cNvSpPr>
            <a:spLocks noGrp="1"/>
          </p:cNvSpPr>
          <p:nvPr>
            <p:ph type="title"/>
          </p:nvPr>
        </p:nvSpPr>
        <p:spPr/>
        <p:txBody>
          <a:bodyPr/>
          <a:lstStyle/>
          <a:p>
            <a:pPr algn="ctr"/>
            <a:r>
              <a:rPr lang="en-US" b="1" dirty="0"/>
              <a:t>Cryovial Cap Colors</a:t>
            </a:r>
            <a:endParaRPr lang="en-US" dirty="0"/>
          </a:p>
        </p:txBody>
      </p:sp>
      <p:graphicFrame>
        <p:nvGraphicFramePr>
          <p:cNvPr id="4" name="Table 4">
            <a:extLst>
              <a:ext uri="{FF2B5EF4-FFF2-40B4-BE49-F238E27FC236}">
                <a16:creationId xmlns:a16="http://schemas.microsoft.com/office/drawing/2014/main" id="{FFB0898E-810F-4B03-BD60-DCAFDD1EA455}"/>
              </a:ext>
            </a:extLst>
          </p:cNvPr>
          <p:cNvGraphicFramePr>
            <a:graphicFrameLocks noGrp="1"/>
          </p:cNvGraphicFramePr>
          <p:nvPr>
            <p:ph idx="1"/>
            <p:extLst>
              <p:ext uri="{D42A27DB-BD31-4B8C-83A1-F6EECF244321}">
                <p14:modId xmlns:p14="http://schemas.microsoft.com/office/powerpoint/2010/main" val="739423909"/>
              </p:ext>
            </p:extLst>
          </p:nvPr>
        </p:nvGraphicFramePr>
        <p:xfrm>
          <a:off x="3049980" y="1879214"/>
          <a:ext cx="6073024" cy="3987686"/>
        </p:xfrm>
        <a:graphic>
          <a:graphicData uri="http://schemas.openxmlformats.org/drawingml/2006/table">
            <a:tbl>
              <a:tblPr firstRow="1" bandRow="1">
                <a:tableStyleId>{5C22544A-7EE6-4342-B048-85BDC9FD1C3A}</a:tableStyleId>
              </a:tblPr>
              <a:tblGrid>
                <a:gridCol w="1421447">
                  <a:extLst>
                    <a:ext uri="{9D8B030D-6E8A-4147-A177-3AD203B41FA5}">
                      <a16:colId xmlns:a16="http://schemas.microsoft.com/office/drawing/2014/main" val="2789298052"/>
                    </a:ext>
                  </a:extLst>
                </a:gridCol>
                <a:gridCol w="2153308">
                  <a:extLst>
                    <a:ext uri="{9D8B030D-6E8A-4147-A177-3AD203B41FA5}">
                      <a16:colId xmlns:a16="http://schemas.microsoft.com/office/drawing/2014/main" val="1152993813"/>
                    </a:ext>
                  </a:extLst>
                </a:gridCol>
                <a:gridCol w="2498269">
                  <a:extLst>
                    <a:ext uri="{9D8B030D-6E8A-4147-A177-3AD203B41FA5}">
                      <a16:colId xmlns:a16="http://schemas.microsoft.com/office/drawing/2014/main" val="3810142267"/>
                    </a:ext>
                  </a:extLst>
                </a:gridCol>
              </a:tblGrid>
              <a:tr h="493283">
                <a:tc>
                  <a:txBody>
                    <a:bodyPr/>
                    <a:lstStyle/>
                    <a:p>
                      <a:pPr marL="0" marR="0" algn="ctr">
                        <a:lnSpc>
                          <a:spcPct val="115000"/>
                        </a:lnSpc>
                        <a:spcBef>
                          <a:spcPts val="0"/>
                        </a:spcBef>
                        <a:spcAft>
                          <a:spcPts val="0"/>
                        </a:spcAft>
                        <a:tabLst>
                          <a:tab pos="5181600" algn="l"/>
                        </a:tabLst>
                      </a:pPr>
                      <a:r>
                        <a:rPr lang="en-US" sz="2400" dirty="0">
                          <a:effectLst/>
                        </a:rPr>
                        <a:t>Cap Color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5181600" algn="l"/>
                        </a:tabLst>
                      </a:pPr>
                      <a:r>
                        <a:rPr lang="en-US" sz="2400" dirty="0">
                          <a:effectLst/>
                        </a:rPr>
                        <a:t>Sample 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5181600" algn="l"/>
                        </a:tabLst>
                      </a:pPr>
                      <a:r>
                        <a:rPr lang="en-US" sz="2400" dirty="0">
                          <a:effectLst/>
                        </a:rPr>
                        <a:t>Cap</a:t>
                      </a:r>
                      <a:r>
                        <a:rPr lang="en-US" sz="2400" baseline="0" dirty="0">
                          <a:effectLst/>
                        </a:rPr>
                        <a:t> Image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6456037"/>
                  </a:ext>
                </a:extLst>
              </a:tr>
              <a:tr h="921209">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5181600" algn="l"/>
                        </a:tabLst>
                        <a:defRPr/>
                      </a:pPr>
                      <a:r>
                        <a:rPr lang="en-US" sz="2400" dirty="0">
                          <a:effectLst/>
                        </a:rPr>
                        <a:t>Purple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5181600" algn="l"/>
                        </a:tabLst>
                        <a:defRPr/>
                      </a:pPr>
                      <a:r>
                        <a:rPr lang="en-US" sz="2400" dirty="0">
                          <a:effectLst/>
                        </a:rPr>
                        <a:t>Plasma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1816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5401253"/>
                  </a:ext>
                </a:extLst>
              </a:tr>
              <a:tr h="821093">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5181600" algn="l"/>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Blue</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5181600" algn="l"/>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Residual (Plasma or CSF)</a:t>
                      </a:r>
                    </a:p>
                  </a:txBody>
                  <a:tcPr marL="68580" marR="68580" marT="0" marB="0" anchor="ctr"/>
                </a:tc>
                <a:tc>
                  <a:txBody>
                    <a:bodyPr/>
                    <a:lstStyle/>
                    <a:p>
                      <a:pPr marL="0" marR="0" algn="ctr">
                        <a:lnSpc>
                          <a:spcPct val="115000"/>
                        </a:lnSpc>
                        <a:spcBef>
                          <a:spcPts val="0"/>
                        </a:spcBef>
                        <a:spcAft>
                          <a:spcPts val="0"/>
                        </a:spcAft>
                        <a:tabLst>
                          <a:tab pos="51816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0812619"/>
                  </a:ext>
                </a:extLst>
              </a:tr>
              <a:tr h="877077">
                <a:tc>
                  <a:txBody>
                    <a:bodyPr/>
                    <a:lstStyle/>
                    <a:p>
                      <a:pPr marL="0" marR="0" algn="ctr">
                        <a:lnSpc>
                          <a:spcPct val="100000"/>
                        </a:lnSpc>
                        <a:spcBef>
                          <a:spcPts val="0"/>
                        </a:spcBef>
                        <a:spcAft>
                          <a:spcPts val="0"/>
                        </a:spcAft>
                        <a:tabLst>
                          <a:tab pos="5181600" algn="l"/>
                        </a:tabLst>
                      </a:pPr>
                      <a:r>
                        <a:rPr lang="en-US" sz="2400" dirty="0">
                          <a:effectLst/>
                          <a:latin typeface="+mn-lt"/>
                          <a:ea typeface="+mn-ea"/>
                          <a:cs typeface="+mn-cs"/>
                        </a:rPr>
                        <a:t>Clear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181600" algn="l"/>
                        </a:tabLst>
                      </a:pPr>
                      <a:r>
                        <a:rPr lang="en-US" sz="2400" dirty="0">
                          <a:effectLst/>
                        </a:rPr>
                        <a:t>Buffy Coat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1816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897586"/>
                  </a:ext>
                </a:extLst>
              </a:tr>
              <a:tr h="875024">
                <a:tc>
                  <a:txBody>
                    <a:bodyPr/>
                    <a:lstStyle/>
                    <a:p>
                      <a:pPr marL="0" marR="0" algn="ctr">
                        <a:lnSpc>
                          <a:spcPct val="100000"/>
                        </a:lnSpc>
                        <a:spcBef>
                          <a:spcPts val="0"/>
                        </a:spcBef>
                        <a:spcAft>
                          <a:spcPts val="0"/>
                        </a:spcAft>
                        <a:tabLst>
                          <a:tab pos="5181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Orange</a:t>
                      </a:r>
                    </a:p>
                  </a:txBody>
                  <a:tcPr marL="68580" marR="68580" marT="0" marB="0" anchor="ctr"/>
                </a:tc>
                <a:tc>
                  <a:txBody>
                    <a:bodyPr/>
                    <a:lstStyle/>
                    <a:p>
                      <a:pPr marL="0" marR="0" algn="ctr">
                        <a:lnSpc>
                          <a:spcPct val="100000"/>
                        </a:lnSpc>
                        <a:spcBef>
                          <a:spcPts val="0"/>
                        </a:spcBef>
                        <a:spcAft>
                          <a:spcPts val="0"/>
                        </a:spcAft>
                        <a:tabLst>
                          <a:tab pos="5181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CSF</a:t>
                      </a:r>
                    </a:p>
                  </a:txBody>
                  <a:tcPr marL="68580" marR="68580" marT="0" marB="0" anchor="ctr"/>
                </a:tc>
                <a:tc>
                  <a:txBody>
                    <a:bodyPr/>
                    <a:lstStyle/>
                    <a:p>
                      <a:pPr marL="0" marR="0" algn="ctr">
                        <a:lnSpc>
                          <a:spcPct val="115000"/>
                        </a:lnSpc>
                        <a:spcBef>
                          <a:spcPts val="0"/>
                        </a:spcBef>
                        <a:spcAft>
                          <a:spcPts val="0"/>
                        </a:spcAft>
                        <a:tabLst>
                          <a:tab pos="51816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0901825"/>
                  </a:ext>
                </a:extLst>
              </a:tr>
            </a:tbl>
          </a:graphicData>
        </a:graphic>
      </p:graphicFrame>
      <p:pic>
        <p:nvPicPr>
          <p:cNvPr id="8" name="Picture 7" descr="Photo of an overhead view of a purple capped 2 ml Sarstedt cryovial.">
            <a:extLst>
              <a:ext uri="{FF2B5EF4-FFF2-40B4-BE49-F238E27FC236}">
                <a16:creationId xmlns:a16="http://schemas.microsoft.com/office/drawing/2014/main" id="{32D861A1-B815-4966-AEBF-37A2D7D9D8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583" t="22470" r="12058" b="69131"/>
          <a:stretch/>
        </p:blipFill>
        <p:spPr bwMode="auto">
          <a:xfrm>
            <a:off x="7617478" y="2514801"/>
            <a:ext cx="690753" cy="678211"/>
          </a:xfrm>
          <a:prstGeom prst="rect">
            <a:avLst/>
          </a:prstGeom>
          <a:noFill/>
        </p:spPr>
      </p:pic>
      <p:pic>
        <p:nvPicPr>
          <p:cNvPr id="7" name="Picture 2" descr="Photo of an overhead view of a blue capped 2 ml Sarstedt cryovial.">
            <a:extLst>
              <a:ext uri="{FF2B5EF4-FFF2-40B4-BE49-F238E27FC236}">
                <a16:creationId xmlns:a16="http://schemas.microsoft.com/office/drawing/2014/main" id="{8E0BA0AD-FEF6-46C3-A208-468AC75F0D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49" t="30890" r="58344" b="61491"/>
          <a:stretch/>
        </p:blipFill>
        <p:spPr bwMode="auto">
          <a:xfrm>
            <a:off x="7617478" y="3378576"/>
            <a:ext cx="690753" cy="625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hoto of an overhead view of a clear capped 2 ml Sarstedt cryovial.">
            <a:extLst>
              <a:ext uri="{FF2B5EF4-FFF2-40B4-BE49-F238E27FC236}">
                <a16:creationId xmlns:a16="http://schemas.microsoft.com/office/drawing/2014/main" id="{32D861A1-B815-4966-AEBF-37A2D7D9D8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36" t="44937" r="58379" b="47037"/>
          <a:stretch/>
        </p:blipFill>
        <p:spPr bwMode="auto">
          <a:xfrm>
            <a:off x="7617478" y="4186065"/>
            <a:ext cx="690753" cy="704850"/>
          </a:xfrm>
          <a:prstGeom prst="rect">
            <a:avLst/>
          </a:prstGeom>
          <a:noFill/>
        </p:spPr>
      </p:pic>
      <p:pic>
        <p:nvPicPr>
          <p:cNvPr id="10" name="Picture 9" descr="Photo of an overhead view of an orange capped 2 ml Sarstedt cryovial.">
            <a:extLst>
              <a:ext uri="{FF2B5EF4-FFF2-40B4-BE49-F238E27FC236}">
                <a16:creationId xmlns:a16="http://schemas.microsoft.com/office/drawing/2014/main" id="{82EA246A-BFDD-4D1A-B158-0E22EC6122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737" t="37891" r="43307" b="53679"/>
          <a:stretch/>
        </p:blipFill>
        <p:spPr bwMode="auto">
          <a:xfrm>
            <a:off x="7596141" y="5053472"/>
            <a:ext cx="733425" cy="7082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2415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78E9A1-083E-4946-8E46-AF29014EBE95}"/>
              </a:ext>
            </a:extLst>
          </p:cNvPr>
          <p:cNvSpPr>
            <a:spLocks noGrp="1"/>
          </p:cNvSpPr>
          <p:nvPr>
            <p:ph type="title"/>
          </p:nvPr>
        </p:nvSpPr>
        <p:spPr/>
        <p:txBody>
          <a:bodyPr/>
          <a:lstStyle/>
          <a:p>
            <a:pPr algn="ctr"/>
            <a:r>
              <a:rPr lang="en-US" b="1" dirty="0"/>
              <a:t>Plasma Collection</a:t>
            </a:r>
            <a:endParaRPr lang="en-US" dirty="0"/>
          </a:p>
        </p:txBody>
      </p:sp>
      <p:sp>
        <p:nvSpPr>
          <p:cNvPr id="12" name="Text Placeholder 3">
            <a:extLst>
              <a:ext uri="{FF2B5EF4-FFF2-40B4-BE49-F238E27FC236}">
                <a16:creationId xmlns:a16="http://schemas.microsoft.com/office/drawing/2014/main" id="{7BCBB992-0594-4585-815E-FDEE37F84012}"/>
              </a:ext>
            </a:extLst>
          </p:cNvPr>
          <p:cNvSpPr>
            <a:spLocks noGrp="1"/>
          </p:cNvSpPr>
          <p:nvPr>
            <p:ph type="body" sz="half" idx="2"/>
          </p:nvPr>
        </p:nvSpPr>
        <p:spPr>
          <a:xfrm>
            <a:off x="63842" y="2889871"/>
            <a:ext cx="3987115" cy="3379124"/>
          </a:xfrm>
        </p:spPr>
        <p:txBody>
          <a:bodyPr>
            <a:normAutofit fontScale="85000" lnSpcReduction="20000"/>
          </a:bodyPr>
          <a:lstStyle/>
          <a:p>
            <a:pPr marL="342900" indent="-342900">
              <a:buFont typeface="Wingdings" panose="05000000000000000000" pitchFamily="2" charset="2"/>
              <a:buChar char="§"/>
            </a:pPr>
            <a:r>
              <a:rPr lang="en-US" sz="2000" dirty="0"/>
              <a:t>Create up to:</a:t>
            </a:r>
          </a:p>
          <a:p>
            <a:pPr marL="800100" lvl="1" indent="-342900">
              <a:buFont typeface="Wingdings" panose="05000000000000000000" pitchFamily="2" charset="2"/>
              <a:buChar char="§"/>
            </a:pPr>
            <a:r>
              <a:rPr lang="en-US" sz="1700" dirty="0">
                <a:solidFill>
                  <a:schemeClr val="bg1"/>
                </a:solidFill>
              </a:rPr>
              <a:t>4 aliquots (10 ml kit) or</a:t>
            </a:r>
          </a:p>
          <a:p>
            <a:pPr marL="800100" lvl="1" indent="-342900">
              <a:buFont typeface="Wingdings" panose="05000000000000000000" pitchFamily="2" charset="2"/>
              <a:buChar char="§"/>
            </a:pPr>
            <a:r>
              <a:rPr lang="en-US" sz="1700" dirty="0">
                <a:solidFill>
                  <a:schemeClr val="bg1"/>
                </a:solidFill>
              </a:rPr>
              <a:t>7 aliquots (20 ml or 40 ml kit) or</a:t>
            </a:r>
          </a:p>
          <a:p>
            <a:pPr marL="800100" lvl="1" indent="-342900">
              <a:buFont typeface="Wingdings" panose="05000000000000000000" pitchFamily="2" charset="2"/>
              <a:buChar char="§"/>
            </a:pPr>
            <a:r>
              <a:rPr lang="en-US" sz="1700" dirty="0">
                <a:solidFill>
                  <a:schemeClr val="bg1"/>
                </a:solidFill>
              </a:rPr>
              <a:t>10 aliquots (30 ml or 50 ml kit)</a:t>
            </a:r>
            <a:endParaRPr lang="en-US" sz="2000" dirty="0">
              <a:solidFill>
                <a:schemeClr val="bg1">
                  <a:lumMod val="95000"/>
                </a:schemeClr>
              </a:solidFill>
            </a:endParaRPr>
          </a:p>
          <a:p>
            <a:pPr marL="342900" indent="-342900">
              <a:buFont typeface="Wingdings" panose="05000000000000000000" pitchFamily="2" charset="2"/>
              <a:buChar char="§"/>
            </a:pPr>
            <a:r>
              <a:rPr lang="en-US" sz="2000" dirty="0">
                <a:solidFill>
                  <a:schemeClr val="bg1">
                    <a:lumMod val="95000"/>
                  </a:schemeClr>
                </a:solidFill>
              </a:rPr>
              <a:t>10 ml kit:</a:t>
            </a:r>
          </a:p>
          <a:p>
            <a:pPr marL="800100" lvl="1" indent="-342900">
              <a:buFont typeface="Wingdings" panose="05000000000000000000" pitchFamily="2" charset="2"/>
              <a:buChar char="§"/>
            </a:pPr>
            <a:r>
              <a:rPr lang="en-US" sz="1700" dirty="0">
                <a:solidFill>
                  <a:schemeClr val="bg1">
                    <a:lumMod val="95000"/>
                  </a:schemeClr>
                </a:solidFill>
              </a:rPr>
              <a:t>Three 1.5ml aliquots in purple caps</a:t>
            </a:r>
          </a:p>
          <a:p>
            <a:pPr marL="800100" lvl="1" indent="-342900">
              <a:buFont typeface="Wingdings" panose="05000000000000000000" pitchFamily="2" charset="2"/>
              <a:buChar char="§"/>
            </a:pPr>
            <a:r>
              <a:rPr lang="en-US" sz="1700" dirty="0">
                <a:solidFill>
                  <a:schemeClr val="bg1">
                    <a:lumMod val="95000"/>
                  </a:schemeClr>
                </a:solidFill>
              </a:rPr>
              <a:t>One residual aliquot in blue cap</a:t>
            </a:r>
          </a:p>
          <a:p>
            <a:pPr marL="342900" indent="-342900">
              <a:buFont typeface="Wingdings" panose="05000000000000000000" pitchFamily="2" charset="2"/>
              <a:buChar char="§"/>
            </a:pPr>
            <a:r>
              <a:rPr lang="en-US" sz="2000" dirty="0">
                <a:solidFill>
                  <a:schemeClr val="bg1">
                    <a:lumMod val="95000"/>
                  </a:schemeClr>
                </a:solidFill>
              </a:rPr>
              <a:t>20 ml or 40 ml kit:</a:t>
            </a:r>
          </a:p>
          <a:p>
            <a:pPr marL="800100" lvl="1" indent="-342900">
              <a:buFont typeface="Wingdings" panose="05000000000000000000" pitchFamily="2" charset="2"/>
              <a:buChar char="§"/>
            </a:pPr>
            <a:r>
              <a:rPr lang="en-US" sz="1700" dirty="0">
                <a:solidFill>
                  <a:schemeClr val="bg1">
                    <a:lumMod val="95000"/>
                  </a:schemeClr>
                </a:solidFill>
              </a:rPr>
              <a:t>Six 1.5ml aliquots in purple caps</a:t>
            </a:r>
          </a:p>
          <a:p>
            <a:pPr marL="800100" lvl="1" indent="-342900">
              <a:buFont typeface="Wingdings" panose="05000000000000000000" pitchFamily="2" charset="2"/>
              <a:buChar char="§"/>
            </a:pPr>
            <a:r>
              <a:rPr lang="en-US" sz="1700" dirty="0">
                <a:solidFill>
                  <a:schemeClr val="bg1">
                    <a:lumMod val="95000"/>
                  </a:schemeClr>
                </a:solidFill>
              </a:rPr>
              <a:t>One residual aliquot in blue cap</a:t>
            </a:r>
          </a:p>
          <a:p>
            <a:pPr marL="342900" indent="-342900">
              <a:buFont typeface="Wingdings" panose="05000000000000000000" pitchFamily="2" charset="2"/>
              <a:buChar char="§"/>
            </a:pPr>
            <a:r>
              <a:rPr lang="en-US" sz="2000" dirty="0">
                <a:solidFill>
                  <a:schemeClr val="bg1">
                    <a:lumMod val="95000"/>
                  </a:schemeClr>
                </a:solidFill>
              </a:rPr>
              <a:t>30 ml or 50 ml kit:</a:t>
            </a:r>
          </a:p>
          <a:p>
            <a:pPr marL="800100" lvl="1" indent="-342900">
              <a:buFont typeface="Wingdings" panose="05000000000000000000" pitchFamily="2" charset="2"/>
              <a:buChar char="§"/>
            </a:pPr>
            <a:r>
              <a:rPr lang="en-US" sz="1700" dirty="0">
                <a:solidFill>
                  <a:schemeClr val="bg1">
                    <a:lumMod val="95000"/>
                  </a:schemeClr>
                </a:solidFill>
              </a:rPr>
              <a:t>Nine 1.5ml aliquots in purple caps</a:t>
            </a:r>
          </a:p>
          <a:p>
            <a:pPr marL="800100" lvl="1" indent="-342900">
              <a:buFont typeface="Wingdings" panose="05000000000000000000" pitchFamily="2" charset="2"/>
              <a:buChar char="§"/>
            </a:pPr>
            <a:r>
              <a:rPr lang="en-US" sz="1700" dirty="0">
                <a:solidFill>
                  <a:schemeClr val="bg1">
                    <a:lumMod val="95000"/>
                  </a:schemeClr>
                </a:solidFill>
              </a:rPr>
              <a:t>One residual aliquot in blue cap</a:t>
            </a:r>
          </a:p>
          <a:p>
            <a:pPr lvl="1"/>
            <a:endParaRPr lang="en-US" sz="1700" dirty="0">
              <a:solidFill>
                <a:schemeClr val="bg1">
                  <a:lumMod val="95000"/>
                </a:schemeClr>
              </a:solidFill>
            </a:endParaRPr>
          </a:p>
        </p:txBody>
      </p:sp>
      <p:pic>
        <p:nvPicPr>
          <p:cNvPr id="16" name="Picture 15" descr="On the left, a photo of an upright EDTA tube with purple-cap post-centrifugation. The layers of the centrifuged blood are clear. A blue arrow points toward the clear, yellow-tinted plasma layer at the top (just over half the tube volume) from a text box reading “Plasma.” A second blue arrow points toward the thin pale red layer of buffy coat in the middle from a text box reading “Buffy Coat.” A third blue arrow points toward a thick dark red layer at the bottom of the tube from a text box reading “Red Blood Cells.” &#10;On the right, a photo of an EDTA tube post-centrifugation with its cap removed. The tube is held by a gloved hand at a roughly 45-degree angle. The clear yellow plasma layer is visible toward the top of tube and the dark red red blood cell layer is visible at the bottom of the tube. A pipette tip is shown entering the top of the plasma layer and is partially filled with plasma.&#10;">
            <a:extLst>
              <a:ext uri="{FF2B5EF4-FFF2-40B4-BE49-F238E27FC236}">
                <a16:creationId xmlns:a16="http://schemas.microsoft.com/office/drawing/2014/main" id="{741AD2F0-5128-8FD2-9EC3-E42145826D0D}"/>
              </a:ext>
            </a:extLst>
          </p:cNvPr>
          <p:cNvPicPr>
            <a:picLocks noChangeAspect="1"/>
          </p:cNvPicPr>
          <p:nvPr/>
        </p:nvPicPr>
        <p:blipFill rotWithShape="1">
          <a:blip r:embed="rId2"/>
          <a:srcRect b="31714"/>
          <a:stretch/>
        </p:blipFill>
        <p:spPr>
          <a:xfrm>
            <a:off x="4723372" y="181191"/>
            <a:ext cx="6435918" cy="2303440"/>
          </a:xfrm>
          <a:prstGeom prst="rect">
            <a:avLst/>
          </a:prstGeom>
        </p:spPr>
      </p:pic>
      <p:grpSp>
        <p:nvGrpSpPr>
          <p:cNvPr id="15" name="Group 14" descr="Overhead view of an open 25-slot (5x5) cardboard cryobox. The first row contains three purple-capped cryovials, one blue-capped cryovial, and one clear-capped cryovial.  A text box below the cryobox reads &quot;10 ml Kit.&quot; ">
            <a:extLst>
              <a:ext uri="{FF2B5EF4-FFF2-40B4-BE49-F238E27FC236}">
                <a16:creationId xmlns:a16="http://schemas.microsoft.com/office/drawing/2014/main" id="{3A98D6D7-CE16-F156-AD50-8BE3D19CB891}"/>
              </a:ext>
            </a:extLst>
          </p:cNvPr>
          <p:cNvGrpSpPr/>
          <p:nvPr/>
        </p:nvGrpSpPr>
        <p:grpSpPr>
          <a:xfrm>
            <a:off x="6096000" y="2528938"/>
            <a:ext cx="2945130" cy="1077586"/>
            <a:chOff x="7761154" y="1572981"/>
            <a:chExt cx="2945130" cy="1077586"/>
          </a:xfrm>
        </p:grpSpPr>
        <p:grpSp>
          <p:nvGrpSpPr>
            <p:cNvPr id="2" name="Group 1">
              <a:extLst>
                <a:ext uri="{FF2B5EF4-FFF2-40B4-BE49-F238E27FC236}">
                  <a16:creationId xmlns:a16="http://schemas.microsoft.com/office/drawing/2014/main" id="{DD813484-A857-B3A2-A856-7D17F6688BAF}"/>
                </a:ext>
              </a:extLst>
            </p:cNvPr>
            <p:cNvGrpSpPr/>
            <p:nvPr/>
          </p:nvGrpSpPr>
          <p:grpSpPr>
            <a:xfrm>
              <a:off x="7761154" y="1572981"/>
              <a:ext cx="2945130" cy="616585"/>
              <a:chOff x="0" y="0"/>
              <a:chExt cx="4211002" cy="1039589"/>
            </a:xfrm>
          </p:grpSpPr>
          <p:pic>
            <p:nvPicPr>
              <p:cNvPr id="3" name="Picture 2">
                <a:extLst>
                  <a:ext uri="{FF2B5EF4-FFF2-40B4-BE49-F238E27FC236}">
                    <a16:creationId xmlns:a16="http://schemas.microsoft.com/office/drawing/2014/main" id="{0B34B9D9-AD6C-FCCD-16BA-C321E77DBE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35" t="28059" r="16119" b="62983"/>
              <a:stretch/>
            </p:blipFill>
            <p:spPr bwMode="auto">
              <a:xfrm>
                <a:off x="0" y="0"/>
                <a:ext cx="4211002" cy="1039589"/>
              </a:xfrm>
              <a:prstGeom prst="rect">
                <a:avLst/>
              </a:prstGeom>
              <a:noFill/>
            </p:spPr>
          </p:pic>
          <p:pic>
            <p:nvPicPr>
              <p:cNvPr id="4" name="Picture 3">
                <a:extLst>
                  <a:ext uri="{FF2B5EF4-FFF2-40B4-BE49-F238E27FC236}">
                    <a16:creationId xmlns:a16="http://schemas.microsoft.com/office/drawing/2014/main" id="{0C400946-729C-F848-2CF7-9E2AF1D471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154" t="28389" r="17364" b="64670"/>
              <a:stretch/>
            </p:blipFill>
            <p:spPr bwMode="auto">
              <a:xfrm>
                <a:off x="2589100" y="0"/>
                <a:ext cx="764652" cy="805543"/>
              </a:xfrm>
              <a:prstGeom prst="rect">
                <a:avLst/>
              </a:prstGeom>
              <a:noFill/>
            </p:spPr>
          </p:pic>
          <p:pic>
            <p:nvPicPr>
              <p:cNvPr id="5" name="Picture 4">
                <a:extLst>
                  <a:ext uri="{FF2B5EF4-FFF2-40B4-BE49-F238E27FC236}">
                    <a16:creationId xmlns:a16="http://schemas.microsoft.com/office/drawing/2014/main" id="{F4232042-1C9F-B691-1DBB-4261C3EA37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601" t="41051" r="45484" b="52008"/>
              <a:stretch/>
            </p:blipFill>
            <p:spPr bwMode="auto">
              <a:xfrm>
                <a:off x="3285716" y="0"/>
                <a:ext cx="789215" cy="805543"/>
              </a:xfrm>
              <a:prstGeom prst="rect">
                <a:avLst/>
              </a:prstGeom>
              <a:noFill/>
            </p:spPr>
          </p:pic>
        </p:grpSp>
        <p:sp>
          <p:nvSpPr>
            <p:cNvPr id="6" name="TextBox 9">
              <a:extLst>
                <a:ext uri="{FF2B5EF4-FFF2-40B4-BE49-F238E27FC236}">
                  <a16:creationId xmlns:a16="http://schemas.microsoft.com/office/drawing/2014/main" id="{D28F3AFB-6564-93A2-6477-A1AF797CD850}"/>
                </a:ext>
              </a:extLst>
            </p:cNvPr>
            <p:cNvSpPr txBox="1"/>
            <p:nvPr/>
          </p:nvSpPr>
          <p:spPr>
            <a:xfrm>
              <a:off x="8582462" y="2281235"/>
              <a:ext cx="1350947" cy="369332"/>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10 ml Kit</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endParaRPr>
            </a:p>
          </p:txBody>
        </p:sp>
      </p:grpSp>
      <p:grpSp>
        <p:nvGrpSpPr>
          <p:cNvPr id="10" name="Group 9" descr="Overhead view of an open 25-slot (5x5) cardboard cryobox. The first row contains five purple-capped cryovials. The second row contains one purple-capped and one blue-capped cryovial. The fourth row contains two clear-capped cryovials. All other rows are empty. A text box below the cryobox reads &quot;20 ml or 40 ml Kit.&quot; ">
            <a:extLst>
              <a:ext uri="{FF2B5EF4-FFF2-40B4-BE49-F238E27FC236}">
                <a16:creationId xmlns:a16="http://schemas.microsoft.com/office/drawing/2014/main" id="{C7ED90E7-EBF1-5B3D-9C67-3D9DD23AADD1}"/>
              </a:ext>
            </a:extLst>
          </p:cNvPr>
          <p:cNvGrpSpPr/>
          <p:nvPr/>
        </p:nvGrpSpPr>
        <p:grpSpPr>
          <a:xfrm>
            <a:off x="4600527" y="3719352"/>
            <a:ext cx="2749711" cy="3084653"/>
            <a:chOff x="4600527" y="3719352"/>
            <a:chExt cx="2749711" cy="3084653"/>
          </a:xfrm>
        </p:grpSpPr>
        <p:sp>
          <p:nvSpPr>
            <p:cNvPr id="13" name="TextBox 9">
              <a:extLst>
                <a:ext uri="{FF2B5EF4-FFF2-40B4-BE49-F238E27FC236}">
                  <a16:creationId xmlns:a16="http://schemas.microsoft.com/office/drawing/2014/main" id="{043EE4A2-D7F8-4DB3-BEF0-9EEB78E3904E}"/>
                </a:ext>
              </a:extLst>
            </p:cNvPr>
            <p:cNvSpPr txBox="1"/>
            <p:nvPr/>
          </p:nvSpPr>
          <p:spPr>
            <a:xfrm>
              <a:off x="5019583" y="6434673"/>
              <a:ext cx="1911597" cy="369332"/>
            </a:xfrm>
            <a:prstGeom prst="rect">
              <a:avLst/>
            </a:prstGeom>
            <a:solidFill>
              <a:schemeClr val="bg1"/>
            </a:solid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20 ml or 40 ml Kit</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endParaRPr>
            </a:p>
          </p:txBody>
        </p:sp>
        <p:pic>
          <p:nvPicPr>
            <p:cNvPr id="1026" name="Picture 2" descr="Overhead view of an open 25-slot (5x5) cardboard cryobox. The first row contains five purple-capped cryovials. The second row contains one purple-capped and one blue-capped cryovial. The fourth row contains two clear-capped cryovials. All other rows are empty. A text box above the cryobox reads &quot;20 or 40 ml Collections.&quot; A text box below the cryobox reads &quot;Plasma Aliquots (up to 7 possible) and Buffy Coats (2).&quot; ">
              <a:extLst>
                <a:ext uri="{FF2B5EF4-FFF2-40B4-BE49-F238E27FC236}">
                  <a16:creationId xmlns:a16="http://schemas.microsoft.com/office/drawing/2014/main" id="{32D861A1-B815-4966-AEBF-37A2D7D9D8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96" t="22143" r="9323" b="39350"/>
            <a:stretch/>
          </p:blipFill>
          <p:spPr bwMode="auto">
            <a:xfrm>
              <a:off x="4600527" y="3719352"/>
              <a:ext cx="2749711" cy="2640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descr="Overhead view of an open 25-slot (5x5) cardboard cryobox. The first row contains five purple-capped cryovials. The second row contains four purple-capped and one blue-capped cryovial. The fourth row contains three clear-capped cryovials. All other rows are empty. A text box below the cryobox reads &quot;30 ml or 50 ml Kit.&quot; ">
            <a:extLst>
              <a:ext uri="{FF2B5EF4-FFF2-40B4-BE49-F238E27FC236}">
                <a16:creationId xmlns:a16="http://schemas.microsoft.com/office/drawing/2014/main" id="{A61AD244-23BA-F327-7D9A-1F63B8E6A955}"/>
              </a:ext>
            </a:extLst>
          </p:cNvPr>
          <p:cNvGrpSpPr/>
          <p:nvPr/>
        </p:nvGrpSpPr>
        <p:grpSpPr>
          <a:xfrm>
            <a:off x="7941331" y="3719352"/>
            <a:ext cx="2764953" cy="3084652"/>
            <a:chOff x="7851242" y="3719353"/>
            <a:chExt cx="2764953" cy="3084652"/>
          </a:xfrm>
        </p:grpSpPr>
        <p:sp>
          <p:nvSpPr>
            <p:cNvPr id="14" name="TextBox 9">
              <a:extLst>
                <a:ext uri="{FF2B5EF4-FFF2-40B4-BE49-F238E27FC236}">
                  <a16:creationId xmlns:a16="http://schemas.microsoft.com/office/drawing/2014/main" id="{BB0DE8E7-F8AC-4E31-A9B8-065D8012EADF}"/>
                </a:ext>
              </a:extLst>
            </p:cNvPr>
            <p:cNvSpPr txBox="1"/>
            <p:nvPr/>
          </p:nvSpPr>
          <p:spPr>
            <a:xfrm>
              <a:off x="8267473" y="6434673"/>
              <a:ext cx="1980923" cy="369332"/>
            </a:xfrm>
            <a:prstGeom prst="rect">
              <a:avLst/>
            </a:prstGeom>
            <a:solidFill>
              <a:schemeClr val="bg1"/>
            </a:solid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3</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0 ml or 50 ml Kit</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endParaRPr>
            </a:p>
          </p:txBody>
        </p:sp>
        <p:pic>
          <p:nvPicPr>
            <p:cNvPr id="1028" name="Picture 4">
              <a:extLst>
                <a:ext uri="{FF2B5EF4-FFF2-40B4-BE49-F238E27FC236}">
                  <a16:creationId xmlns:a16="http://schemas.microsoft.com/office/drawing/2014/main" id="{269EF2F1-E83E-4261-A33D-7227866C09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635" t="20976" r="16119" b="44552"/>
            <a:stretch/>
          </p:blipFill>
          <p:spPr bwMode="auto">
            <a:xfrm>
              <a:off x="7851242" y="3719353"/>
              <a:ext cx="2764953" cy="26408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2894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791D-D000-4FA7-AF5B-B4F2428223E3}"/>
              </a:ext>
            </a:extLst>
          </p:cNvPr>
          <p:cNvSpPr>
            <a:spLocks noGrp="1"/>
          </p:cNvSpPr>
          <p:nvPr>
            <p:ph type="title"/>
          </p:nvPr>
        </p:nvSpPr>
        <p:spPr/>
        <p:txBody>
          <a:bodyPr/>
          <a:lstStyle/>
          <a:p>
            <a:pPr algn="ctr"/>
            <a:r>
              <a:rPr lang="en-US" b="1" dirty="0"/>
              <a:t>Buffy Coat Collection</a:t>
            </a:r>
            <a:endParaRPr lang="en-US" dirty="0"/>
          </a:p>
        </p:txBody>
      </p:sp>
      <p:sp>
        <p:nvSpPr>
          <p:cNvPr id="4" name="Text Placeholder 3">
            <a:extLst>
              <a:ext uri="{FF2B5EF4-FFF2-40B4-BE49-F238E27FC236}">
                <a16:creationId xmlns:a16="http://schemas.microsoft.com/office/drawing/2014/main" id="{48366AEE-9AA6-49F5-8E07-363FC4CD5376}"/>
              </a:ext>
            </a:extLst>
          </p:cNvPr>
          <p:cNvSpPr>
            <a:spLocks noGrp="1"/>
          </p:cNvSpPr>
          <p:nvPr>
            <p:ph type="body" sz="half" idx="2"/>
          </p:nvPr>
        </p:nvSpPr>
        <p:spPr>
          <a:xfrm>
            <a:off x="68344" y="3060187"/>
            <a:ext cx="3978111" cy="3379124"/>
          </a:xfrm>
        </p:spPr>
        <p:txBody>
          <a:bodyPr>
            <a:normAutofit/>
          </a:bodyPr>
          <a:lstStyle/>
          <a:p>
            <a:pPr marL="342900" indent="-342900">
              <a:buFont typeface="Wingdings" panose="05000000000000000000" pitchFamily="2" charset="2"/>
              <a:buChar char="§"/>
            </a:pPr>
            <a:r>
              <a:rPr lang="en-US" sz="2000" dirty="0"/>
              <a:t>Expected to have a reddish color from the RBCs. </a:t>
            </a:r>
          </a:p>
          <a:p>
            <a:pPr marL="342900" indent="-342900">
              <a:buFont typeface="Wingdings" panose="05000000000000000000" pitchFamily="2" charset="2"/>
              <a:buChar char="§"/>
            </a:pPr>
            <a:r>
              <a:rPr lang="en-US" sz="2000" dirty="0"/>
              <a:t>Be sure to only place the buffy coat from one EDTA tube into each cryovial</a:t>
            </a:r>
          </a:p>
          <a:p>
            <a:pPr marL="342900" indent="-342900">
              <a:buFont typeface="Wingdings" panose="05000000000000000000" pitchFamily="2" charset="2"/>
              <a:buChar char="§"/>
            </a:pPr>
            <a:r>
              <a:rPr lang="en-US" sz="2000" dirty="0"/>
              <a:t>Create up to:</a:t>
            </a:r>
          </a:p>
          <a:p>
            <a:pPr marL="800100" lvl="1" indent="-342900">
              <a:buFont typeface="Wingdings" panose="05000000000000000000" pitchFamily="2" charset="2"/>
              <a:buChar char="§"/>
            </a:pPr>
            <a:r>
              <a:rPr lang="en-US" sz="1700" dirty="0">
                <a:solidFill>
                  <a:schemeClr val="bg1"/>
                </a:solidFill>
              </a:rPr>
              <a:t> 2 buffy coats (20 ml or 40 ml kit)</a:t>
            </a:r>
          </a:p>
          <a:p>
            <a:pPr marL="800100" lvl="1" indent="-342900">
              <a:buFont typeface="Wingdings" panose="05000000000000000000" pitchFamily="2" charset="2"/>
              <a:buChar char="§"/>
            </a:pPr>
            <a:r>
              <a:rPr lang="en-US" sz="1700" dirty="0">
                <a:solidFill>
                  <a:schemeClr val="bg1"/>
                </a:solidFill>
              </a:rPr>
              <a:t> 3 buffy coats (30 ml or 50 ml kit)</a:t>
            </a:r>
          </a:p>
        </p:txBody>
      </p:sp>
      <p:grpSp>
        <p:nvGrpSpPr>
          <p:cNvPr id="5" name="Group 4" descr="On the left, a photo of a centrifuged blood filled EDTA tube held at a 45-degree angle by a gloved hand. The tube is uncapped and the top plasma layer has been removed. A second gloved hand is shown removing the buffy coat layer on top of the bottom red blood cell layer using a disposable bulb pipette. &#10;On the right, a photo of a clear-capped 2 ml screw top cryovial approximately half filled with a red liquid is shown in an orange plastic tube rack. A blue arrow points from the left photo to the right photo.">
            <a:extLst>
              <a:ext uri="{FF2B5EF4-FFF2-40B4-BE49-F238E27FC236}">
                <a16:creationId xmlns:a16="http://schemas.microsoft.com/office/drawing/2014/main" id="{1649E506-4CF7-40AB-BCDD-423C5DE4D54B}"/>
              </a:ext>
            </a:extLst>
          </p:cNvPr>
          <p:cNvGrpSpPr/>
          <p:nvPr/>
        </p:nvGrpSpPr>
        <p:grpSpPr>
          <a:xfrm>
            <a:off x="5242306" y="3429000"/>
            <a:ext cx="4619814" cy="2641498"/>
            <a:chOff x="5214025" y="3663706"/>
            <a:chExt cx="4619814" cy="2641498"/>
          </a:xfrm>
        </p:grpSpPr>
        <p:pic>
          <p:nvPicPr>
            <p:cNvPr id="7" name="Picture 6" descr="RDA, pipetting buffy coat c disposable, cropped">
              <a:extLst>
                <a:ext uri="{FF2B5EF4-FFF2-40B4-BE49-F238E27FC236}">
                  <a16:creationId xmlns:a16="http://schemas.microsoft.com/office/drawing/2014/main" id="{DA798DF7-A07A-4DD6-BC9C-165DF7A411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025" y="3663706"/>
              <a:ext cx="2134973" cy="2641498"/>
            </a:xfrm>
            <a:prstGeom prst="rect">
              <a:avLst/>
            </a:prstGeom>
            <a:noFill/>
            <a:ln>
              <a:noFill/>
            </a:ln>
          </p:spPr>
        </p:pic>
        <p:sp>
          <p:nvSpPr>
            <p:cNvPr id="8" name="Right Arrow 8">
              <a:extLst>
                <a:ext uri="{FF2B5EF4-FFF2-40B4-BE49-F238E27FC236}">
                  <a16:creationId xmlns:a16="http://schemas.microsoft.com/office/drawing/2014/main" id="{44452077-4616-494C-8F59-4C7064BB650A}"/>
                </a:ext>
              </a:extLst>
            </p:cNvPr>
            <p:cNvSpPr>
              <a:spLocks/>
            </p:cNvSpPr>
            <p:nvPr/>
          </p:nvSpPr>
          <p:spPr>
            <a:xfrm>
              <a:off x="7247106" y="4842765"/>
              <a:ext cx="1510038" cy="495095"/>
            </a:xfrm>
            <a:prstGeom prst="rightArrow">
              <a:avLst/>
            </a:prstGeom>
            <a:solidFill>
              <a:schemeClr val="tx1"/>
            </a:solidFill>
            <a:ln w="2857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7212904E-7FE7-4D6E-BFEA-556848713A2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930319" y="4366985"/>
              <a:ext cx="903520" cy="1446654"/>
            </a:xfrm>
            <a:prstGeom prst="rect">
              <a:avLst/>
            </a:prstGeom>
          </p:spPr>
        </p:pic>
      </p:grpSp>
      <p:grpSp>
        <p:nvGrpSpPr>
          <p:cNvPr id="3" name="Group 2" descr="A photo of the bottom half of an upright centrifuged blood filled EDTA tube. Part of the clear yellow plasma layer is visible on top and the thick, dark red blood cell layer is on the bottom. A blue arrow points to a thin pink layer between the plasma and red blood cell layers, the arrow is labeled “Buffy Coat.” ">
            <a:extLst>
              <a:ext uri="{FF2B5EF4-FFF2-40B4-BE49-F238E27FC236}">
                <a16:creationId xmlns:a16="http://schemas.microsoft.com/office/drawing/2014/main" id="{7CE7EAD6-8A68-4068-8F62-383D724AFC57}"/>
              </a:ext>
            </a:extLst>
          </p:cNvPr>
          <p:cNvGrpSpPr/>
          <p:nvPr/>
        </p:nvGrpSpPr>
        <p:grpSpPr>
          <a:xfrm>
            <a:off x="5982179" y="639854"/>
            <a:ext cx="4371521" cy="2902896"/>
            <a:chOff x="5568152" y="496745"/>
            <a:chExt cx="4371521" cy="2902896"/>
          </a:xfrm>
        </p:grpSpPr>
        <p:pic>
          <p:nvPicPr>
            <p:cNvPr id="6" name="Picture 5">
              <a:extLst>
                <a:ext uri="{FF2B5EF4-FFF2-40B4-BE49-F238E27FC236}">
                  <a16:creationId xmlns:a16="http://schemas.microsoft.com/office/drawing/2014/main" id="{88654AED-E588-44F8-AE2E-15048710071D}"/>
                </a:ext>
              </a:extLst>
            </p:cNvPr>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59545" b="2268"/>
            <a:stretch/>
          </p:blipFill>
          <p:spPr bwMode="auto">
            <a:xfrm>
              <a:off x="8045734" y="496745"/>
              <a:ext cx="1893939" cy="2902896"/>
            </a:xfrm>
            <a:prstGeom prst="rect">
              <a:avLst/>
            </a:prstGeom>
            <a:ln>
              <a:noFill/>
            </a:ln>
            <a:extLst>
              <a:ext uri="{53640926-AAD7-44D8-BBD7-CCE9431645EC}">
                <a14:shadowObscured xmlns:a14="http://schemas.microsoft.com/office/drawing/2010/main"/>
              </a:ext>
            </a:extLst>
          </p:spPr>
        </p:pic>
        <p:sp>
          <p:nvSpPr>
            <p:cNvPr id="9" name="Right Arrow 8">
              <a:extLst>
                <a:ext uri="{FF2B5EF4-FFF2-40B4-BE49-F238E27FC236}">
                  <a16:creationId xmlns:a16="http://schemas.microsoft.com/office/drawing/2014/main" id="{2C839DC2-1D0E-4F3F-83EB-487C534E90F6}"/>
                </a:ext>
              </a:extLst>
            </p:cNvPr>
            <p:cNvSpPr>
              <a:spLocks/>
            </p:cNvSpPr>
            <p:nvPr/>
          </p:nvSpPr>
          <p:spPr>
            <a:xfrm>
              <a:off x="7035282" y="594359"/>
              <a:ext cx="1437261" cy="495095"/>
            </a:xfrm>
            <a:prstGeom prst="rightArrow">
              <a:avLst/>
            </a:prstGeom>
            <a:solidFill>
              <a:schemeClr val="tx1"/>
            </a:solidFill>
            <a:ln w="2857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9">
              <a:extLst>
                <a:ext uri="{FF2B5EF4-FFF2-40B4-BE49-F238E27FC236}">
                  <a16:creationId xmlns:a16="http://schemas.microsoft.com/office/drawing/2014/main" id="{620E6494-872F-48BB-9758-17FA38B3D7DE}"/>
                </a:ext>
              </a:extLst>
            </p:cNvPr>
            <p:cNvSpPr txBox="1"/>
            <p:nvPr/>
          </p:nvSpPr>
          <p:spPr>
            <a:xfrm>
              <a:off x="5568152" y="657240"/>
              <a:ext cx="1350947" cy="369332"/>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Buffy Coat</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endParaRPr>
            </a:p>
          </p:txBody>
        </p:sp>
      </p:grpSp>
    </p:spTree>
    <p:extLst>
      <p:ext uri="{BB962C8B-B14F-4D97-AF65-F5344CB8AC3E}">
        <p14:creationId xmlns:p14="http://schemas.microsoft.com/office/powerpoint/2010/main" val="317313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05D5-1365-48DD-E609-872D85F5C985}"/>
              </a:ext>
            </a:extLst>
          </p:cNvPr>
          <p:cNvSpPr txBox="1">
            <a:spLocks noGrp="1"/>
          </p:cNvSpPr>
          <p:nvPr>
            <p:ph type="title" idx="4294967295"/>
          </p:nvPr>
        </p:nvSpPr>
        <p:spPr>
          <a:xfrm>
            <a:off x="337752" y="286603"/>
            <a:ext cx="11516496"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uLnTx/>
                <a:uFillTx/>
                <a:latin typeface="Georgia" panose="02040502050405020303" pitchFamily="18" charset="0"/>
                <a:ea typeface="+mj-ea"/>
                <a:cs typeface="+mj-cs"/>
              </a:rPr>
              <a:t>Plasma/Buffy Coat Collection and Processing: 10 ml</a:t>
            </a:r>
            <a:endParaRPr kumimoji="0" lang="en-US" sz="3200" b="0" i="0" u="none" strike="noStrike" kern="1200" cap="none" spc="-50" normalizeH="0" baseline="0" noProof="0" dirty="0">
              <a:ln>
                <a:noFill/>
              </a:ln>
              <a:solidFill>
                <a:schemeClr val="tx2"/>
              </a:solidFill>
              <a:effectLst/>
              <a:uLnTx/>
              <a:uFillTx/>
              <a:latin typeface="Georgia" panose="02040502050405020303" pitchFamily="18" charset="0"/>
              <a:ea typeface="+mj-ea"/>
              <a:cs typeface="+mj-cs"/>
            </a:endParaRPr>
          </a:p>
        </p:txBody>
      </p:sp>
      <p:grpSp>
        <p:nvGrpSpPr>
          <p:cNvPr id="8" name="Group 7" descr="Seven step schematic showing the steps of plasma and buffy coat preparation for 10 mL collection. Above each step is a blue bordered text box reading &quot;Step One,&quot; &quot;Step Two,&quot; et cetera. Black arrows lead from each step to the next.&#10;Step One: A figure of an empty upright purple-capped EDTA tube. Below the figure text reads: Store tubes at room temp. Each tube should be labeled with Collection Tubes and Site and PTID Labels. &#10;Step Two: A figure of an upright purple-capped EDTA tube filled near to the cap with red blood. Below the figure text reads &quot;Collect blood into each EDTA Tube, allowing blood to flow for 10 seconds and ensuring blood flow has stopped.&quot;&#10;Step Three: Figures of two side-by-side purple-capped EDTA tubes nearly filled with red blood. The left tube is upright and the right tube is fully inverted. Text below the figures reads &quot;Immediately after blood draw, invert tubes 8-10 times to mix samples.&quot;&#10;Step Four: Photo of a gray plastic bin with a clear plastic liner filled with wet ice cubes. Below the photo text reads &quot;Place thoroughly mixed tube on wet ice until centrifugation begins.&quot;&#10;Step Five: A figure of an upright purple-capped EDTA tube filled near to the cap with red blood. Below the figure text reads &quot;Centrifuge samples at 2000 x g for 10 minutes at 4 degrees C.&#10;Step Six: Figure of one upright purple capped EDTA tube. The tube contains three layers of liquid: a thick top yellow layer (vertically labeled Plasma), a thin pink center layer (labeled Buffy Coat), and a thick bottom red layer (representing red blood cells, labeled RBC). A black right-hand bracket represents the EDTA  Plasma contents being split among four 2 ml cryovials aligned veritically to the right of the figure of the centrifuge tube. There are three purple-capped cryovials nearly filled with yellow plasma and one blue-capped cryovial about a quarter filled with yellow plasma. &#10;A second black left-hand bracket represents the EDTA's buffy coat layer going into a single clear-capped 2 ml cryovial shown nearly full of pink liquid. &#10;Below the figures text reads &quot;Label purple-capped cryovials with &quot;PLASMA&quot; labels. Aliquot 1.5 ml plasma into each cryovial. If residual aliquot is created, document specimen number and volume on Sample Form. Store plasma aliquots upright at -80 degrees C until shipment to NCRAD.&quot;&#10;Step Seven: Text reads &quot;Label clear-capped cryovials with &quot;BUFFY COAT&quot; labels. Using a clean transfer pipette, collect the buffy coat (may have residual plasma and some RBCs included.) Transfer the buffy coat from each EDTA tube into its own cryovial. Store buffy coat aliquots upright at -80 degrees C until shipment to NCRAD.&quot; The last sentence in red, underlined text reads &quot;Spin, aliquot, and freeze all plasma and buffy coat aliquots within 2 hours of collection.&quot;">
            <a:extLst>
              <a:ext uri="{FF2B5EF4-FFF2-40B4-BE49-F238E27FC236}">
                <a16:creationId xmlns:a16="http://schemas.microsoft.com/office/drawing/2014/main" id="{FA173B83-277B-F707-7846-14442899CFDB}"/>
              </a:ext>
            </a:extLst>
          </p:cNvPr>
          <p:cNvGrpSpPr/>
          <p:nvPr/>
        </p:nvGrpSpPr>
        <p:grpSpPr>
          <a:xfrm>
            <a:off x="766369" y="936625"/>
            <a:ext cx="9857639" cy="5156200"/>
            <a:chOff x="766369" y="936625"/>
            <a:chExt cx="9857639" cy="5156200"/>
          </a:xfrm>
        </p:grpSpPr>
        <p:grpSp>
          <p:nvGrpSpPr>
            <p:cNvPr id="5" name="Group 4" descr="Seven step schematic showing the steps of plasma and buffy coat preparation for 10 mL collection. Above each step is a blue bordered text box reading &quot;Step One,&quot; &quot;Step Two,&quot; et cetera. Black arrows lead from each step to the next.&#10;Step One: A figure of an empty upright purple-capped EDTA tube. Below the figure text reads: Store tubes at room temp. Each tube should be labeled with Collection Tubes and Site and PTID Labels. &#10;Step Two: A figure of an upright purple-capped EDTA tube filled near to the cap with red blood. Below the figure text reads &quot;Collect blood into each EDTA Tube, allowing blood to flow for 10 seconds and ensuring blood flow has stopped.&quot;&#10;Step Three: Figures of two side-by-side purple-capped EDTA tubes nearly filled with red blood. The left tube is upright and the right tube is fully inverted. Text below the figures reads &quot;Immediately after blood draw, invert tubes 8-10 times to mix samples.&quot;&#10;Step Four: Photo of a gray plastic bin with a clear plastic liner filled with wet ice cubes. Below the photo text reads &quot;Place thoroughly mixed tube on wet ice until centrifugation begins.&quot;&#10;Step Five: A figure of an upright purple-capped EDTA tube filled near to the cap with red blood. Below the figure text reads &quot;Centrifuge samples at 2000 x g for 10 minutes at 4 degrees C.&#10;Step Six: Figure of one upright purple capped EDTA tube. The tube contains three layers of liquid: a thick top yellow layer (vertically labeled Plasma), a thin pink center layer (labeled Buffy Coat), and a thick bottom red layer (representing red blood cells, labeled RBC). A black right-hand bracket represents the EDTA  Plasma contents being split among four 2 ml cryovials aligned veritically to the right of the figure of the centrifuge tube. There are three purple-capped cryovials nearly filled with yellow plasma and one blue-capped cryovial about a quarter filled with yellow plasma. &#10;A second black left-hand bracket represents the EDTA's buffy coat layer going into a single clear-capped 2 ml cryovial shown nearly full of pink liquid. &#10;Below the figures text reads &quot;Label purple-capped cryovials with &quot;PLASMA&quot; labels. Aliquot 1.5 ml plasma into each cryovial. If residual aliquot is created, document specimen number and volume on Sample Form. Store plasma aliquots upright at -80 degrees C until shipment to NCRAD.&quot;&#10;Step Seven: Text reads &quot;Label clear-capped cryovials with &quot;BUFFY COAT&quot; labels. Using a clean transfer pipette, collect the buffy coat (may have residual plasma and some RBCs included.) Transfer the buffy coat from each EDTA tube into its own cryovial. Store buffy coat aliquots upright at -80 degrees C until shipment to NCRAD.&quot; The last sentence in red, underlined text reads &quot;Spin, aliquot, and freeze all plasma and buffy coat aliquots within 2 hours of collection.&quot;">
              <a:extLst>
                <a:ext uri="{FF2B5EF4-FFF2-40B4-BE49-F238E27FC236}">
                  <a16:creationId xmlns:a16="http://schemas.microsoft.com/office/drawing/2014/main" id="{7F2D9E66-6C61-4CCA-5696-64178D2D502B}"/>
                </a:ext>
              </a:extLst>
            </p:cNvPr>
            <p:cNvGrpSpPr/>
            <p:nvPr/>
          </p:nvGrpSpPr>
          <p:grpSpPr>
            <a:xfrm>
              <a:off x="766369" y="936625"/>
              <a:ext cx="9696450" cy="5156200"/>
              <a:chOff x="766369" y="936625"/>
              <a:chExt cx="9696450" cy="5156200"/>
            </a:xfrm>
          </p:grpSpPr>
          <p:pic>
            <p:nvPicPr>
              <p:cNvPr id="3" name="Picture 2">
                <a:extLst>
                  <a:ext uri="{FF2B5EF4-FFF2-40B4-BE49-F238E27FC236}">
                    <a16:creationId xmlns:a16="http://schemas.microsoft.com/office/drawing/2014/main" id="{5FC5CAC9-0A12-6058-E021-8EEDC0E204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369" y="936625"/>
                <a:ext cx="9696450" cy="5156200"/>
              </a:xfrm>
              <a:prstGeom prst="rect">
                <a:avLst/>
              </a:prstGeom>
              <a:noFill/>
            </p:spPr>
          </p:pic>
          <p:sp>
            <p:nvSpPr>
              <p:cNvPr id="4" name="TextBox 3">
                <a:extLst>
                  <a:ext uri="{FF2B5EF4-FFF2-40B4-BE49-F238E27FC236}">
                    <a16:creationId xmlns:a16="http://schemas.microsoft.com/office/drawing/2014/main" id="{39B011DD-A667-9CAF-A2DB-3849FC748D20}"/>
                  </a:ext>
                </a:extLst>
              </p:cNvPr>
              <p:cNvSpPr txBox="1"/>
              <p:nvPr/>
            </p:nvSpPr>
            <p:spPr>
              <a:xfrm>
                <a:off x="6115050" y="4300865"/>
                <a:ext cx="590550" cy="261610"/>
              </a:xfrm>
              <a:prstGeom prst="rect">
                <a:avLst/>
              </a:prstGeom>
              <a:noFill/>
            </p:spPr>
            <p:txBody>
              <a:bodyPr wrap="square" rtlCol="0">
                <a:spAutoFit/>
              </a:bodyPr>
              <a:lstStyle/>
              <a:p>
                <a:r>
                  <a:rPr lang="en-US" sz="1100" b="1" dirty="0"/>
                  <a:t>at 4C.</a:t>
                </a:r>
              </a:p>
            </p:txBody>
          </p:sp>
        </p:grpSp>
        <p:sp>
          <p:nvSpPr>
            <p:cNvPr id="7" name="TextBox 6">
              <a:extLst>
                <a:ext uri="{FF2B5EF4-FFF2-40B4-BE49-F238E27FC236}">
                  <a16:creationId xmlns:a16="http://schemas.microsoft.com/office/drawing/2014/main" id="{AFE532D7-CF63-DEB7-709B-5BDF85DC14C3}"/>
                </a:ext>
              </a:extLst>
            </p:cNvPr>
            <p:cNvSpPr txBox="1"/>
            <p:nvPr/>
          </p:nvSpPr>
          <p:spPr>
            <a:xfrm>
              <a:off x="8515952" y="5349492"/>
              <a:ext cx="2108056" cy="600164"/>
            </a:xfrm>
            <a:prstGeom prst="rect">
              <a:avLst/>
            </a:prstGeom>
            <a:solidFill>
              <a:srgbClr val="FFFFFF"/>
            </a:solidFill>
          </p:spPr>
          <p:txBody>
            <a:bodyPr wrap="square" rtlCol="0">
              <a:spAutoFit/>
            </a:bodyPr>
            <a:lstStyle/>
            <a:p>
              <a:r>
                <a:rPr lang="en-US" sz="1100" b="1" u="sng" dirty="0">
                  <a:solidFill>
                    <a:srgbClr val="C00000"/>
                  </a:solidFill>
                  <a:latin typeface="+mj-lt"/>
                </a:rPr>
                <a:t>Spin, aliquot, and freeze all plasma and buffy coat aliquots within 2 hours of collection.</a:t>
              </a:r>
            </a:p>
          </p:txBody>
        </p:sp>
      </p:grpSp>
    </p:spTree>
    <p:extLst>
      <p:ext uri="{BB962C8B-B14F-4D97-AF65-F5344CB8AC3E}">
        <p14:creationId xmlns:p14="http://schemas.microsoft.com/office/powerpoint/2010/main" val="1111837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2A1376D-3B93-4E5E-BA4E-F9CBF19760E4}"/>
              </a:ext>
            </a:extLst>
          </p:cNvPr>
          <p:cNvSpPr>
            <a:spLocks noGrp="1"/>
          </p:cNvSpPr>
          <p:nvPr>
            <p:ph type="title"/>
          </p:nvPr>
        </p:nvSpPr>
        <p:spPr>
          <a:xfrm>
            <a:off x="337752" y="286603"/>
            <a:ext cx="11516496" cy="1450757"/>
          </a:xfrm>
        </p:spPr>
        <p:txBody>
          <a:bodyPr anchor="t">
            <a:normAutofit/>
          </a:bodyPr>
          <a:lstStyle/>
          <a:p>
            <a:r>
              <a:rPr lang="en-US" sz="3200" b="1" spc="0" dirty="0"/>
              <a:t>Plasma/Buffy Coat Collection and Processing: 20 ml</a:t>
            </a:r>
            <a:endParaRPr lang="en-US" sz="3200" dirty="0"/>
          </a:p>
        </p:txBody>
      </p:sp>
      <p:pic>
        <p:nvPicPr>
          <p:cNvPr id="2" name="Picture 1" descr="Eight step schematic showing the steps of plasma and buffy coat preparation for 20 mL collection. Above each step is a blue bordered text box reading &quot;Step One,&quot; &quot;Step Two,&quot; et cetera. Black arrows lead from each step to the next.&#10;Step One: A figure of an empty upright purple-capped EDTA tube. &#10;Step Two: A figure of an upright purple-capped EDTA tube filled near to the cap with red blood. Below the figure text reads &quot;Collect blood into each EDTA Tube, allowing blood to flow for 10 seconds and ensuring blood flow has stopped.&quot;&#10;Step Three: Figures of two side-by-side purple-capped EDTA tubes nearly filled with red blood. The left tube is upright and the right tube is fully inverted. Text below the figures reads &quot;Immediately after blood draw, invert tubes 8-10 times to mix samples.&quot;&#10;Step Four: Photo of a gray plastic bin with a clear plastic liner filled with wet ice cubes. Below the photo text reads &quot;Place thoroughly mixed tube on wet ice until centrifugation begins.&quot;&#10;Step Five: A figure of an upright purple-capped EDTA tube filled near to the cap with red blood. Below the figure text reads &quot;Centrifuge samples at 2000 x g for 10 minutes at 4 degrees C.&#10;Step Six: Figure of two upright purple capped EDTA tubes aligned vertically. Both tubes contain three layers of liquid: a thick top yellow layer (representing plasma), a thin pink center layer (representing buffy coat), and a thick bottom red layer (representing red blood cells). A black right-hand bracket represents the two EDTAs coming together into a single orange-capped conical centrifuge tube to the right of the EDTAs. The centrifuge tube is nearly full of yellow plasma. A black left-hand bracket represent the contents of the centrifuge tube being split among two rows of 2 ml cryovials aligned veritically to the right of the figure of the centrifuge tube. The top row contains four purple-capped cryovials nearly filled with yellow plasma. The bottom row contains three purple-capped cryovials nearly filled with yellow plasma and one blue-capped cryovial about a quarter filled with yellow plasma. &#10;A black arrow points from the left most figure of two vertically aligned EDTAs to a figure of two side-by-side 2 ml clear-capped cryovials each filled nearly full with pink buffy coats.&#10;Below the figures text reads &quot;Pool all plasma from the 2 EDTA tubes into a 15 ml conical tubes and invert gently 3 times to mix the plasma.&quot;&#10;Step Seven: Text reads &quot;Label purple-capped cryovials with &quot;PLASMA&quot; labels. Aliquot 1.5 ml plasma into each cryovial. If residual aliquot is created, document specimen number and volume on Sample Form. Store plasma aliquots upright at -80 degrees C until shipment to NCRAD.&quot;&#10;Step Eight: Text reads &quot;Label clear-capped cryovials with &quot;BUFFY COAT&quot; labels. Using a clean transfer pipette, collect the buffy coat (may have residual plasma and some RBCs included.) Transfer the buffy coat from each EDTA tube into its own cryovial. Store buffy coat aliquots upright at -80 degrees C until shipment to NCRAD.&quot; The last sentence in red, underlined text reads &quot;Spin, aliquot, and freeze all plasma and buffy coat aliquots within 2 hours of collection.&quot;">
            <a:extLst>
              <a:ext uri="{FF2B5EF4-FFF2-40B4-BE49-F238E27FC236}">
                <a16:creationId xmlns:a16="http://schemas.microsoft.com/office/drawing/2014/main" id="{74248B69-321C-86BC-46AE-C3324ECF0624}"/>
              </a:ext>
            </a:extLst>
          </p:cNvPr>
          <p:cNvPicPr>
            <a:picLocks noChangeAspect="1"/>
          </p:cNvPicPr>
          <p:nvPr/>
        </p:nvPicPr>
        <p:blipFill>
          <a:blip r:embed="rId2"/>
          <a:stretch>
            <a:fillRect/>
          </a:stretch>
        </p:blipFill>
        <p:spPr>
          <a:xfrm>
            <a:off x="1280267" y="1126433"/>
            <a:ext cx="9300769" cy="4605134"/>
          </a:xfrm>
          <a:prstGeom prst="rect">
            <a:avLst/>
          </a:prstGeom>
        </p:spPr>
      </p:pic>
    </p:spTree>
    <p:extLst>
      <p:ext uri="{BB962C8B-B14F-4D97-AF65-F5344CB8AC3E}">
        <p14:creationId xmlns:p14="http://schemas.microsoft.com/office/powerpoint/2010/main" val="1317432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2A1376D-3B93-4E5E-BA4E-F9CBF19760E4}"/>
              </a:ext>
            </a:extLst>
          </p:cNvPr>
          <p:cNvSpPr>
            <a:spLocks noGrp="1"/>
          </p:cNvSpPr>
          <p:nvPr>
            <p:ph type="title"/>
          </p:nvPr>
        </p:nvSpPr>
        <p:spPr>
          <a:xfrm>
            <a:off x="337752" y="286603"/>
            <a:ext cx="11516496" cy="1450757"/>
          </a:xfrm>
        </p:spPr>
        <p:txBody>
          <a:bodyPr anchor="t">
            <a:normAutofit/>
          </a:bodyPr>
          <a:lstStyle/>
          <a:p>
            <a:r>
              <a:rPr lang="en-US" sz="3200" b="1" spc="0" dirty="0"/>
              <a:t>Plasma/Buffy Coat Collection and Processing: 30 ml</a:t>
            </a:r>
            <a:endParaRPr lang="en-US" sz="3200" dirty="0"/>
          </a:p>
        </p:txBody>
      </p:sp>
      <p:pic>
        <p:nvPicPr>
          <p:cNvPr id="2" name="Picture 1" descr="Eight step schematic showing the steps of plasma and buffy coat preparation for 20 mL collection. Above each step is a blue bordered text box reading &quot;Step One,&quot; &quot;Step Two,&quot; et cetera. Black arrows lead from each step to the next.&#10;Step One: A figure of an empty upright purple-capped EDTA tube. &#10;Step Two: A figure of an upright purple-capped EDTA tube filled near to the cap with red blood. Below the figure text reads &quot;Collect blood into each EDTA Tube, allowing blood to flow for 10 seconds and ensuring blood flow has stopped.&quot;&#10;Step Three: Figures of two side-by-side purple-capped EDTA tubes nearly filled with red blood. The left tube is upright and the right tube is fully inverted. Text below the figures reads &quot;Immediately after blood draw, invert tubes 8-10 times to mix samples.&quot;&#10;Step Four: Photo of a gray plastic bin with a clear plastic liner filled with wet ice cubes. Below the photo text reads &quot;Place thoroughly mixed tube on wet ice until centrifugation begins.&quot;&#10;Step Five: A figure of an upright purple-capped EDTA tube filled near to the cap with red blood. Below the figure text reads &quot;Centrifuge samples at 2000 x g for 10 minutes at 4 degrees C.&#10;Step Six: Figure of three upright purple capped EDTA tubes, two aligned vertically on the left, and one to the right between the left two tubes. Each tube contain three layers of liquid: a thick top yellow layer (representing plasma), a thin pink center layer (representing buffy coat), and a thick bottom red layer (representing red blood cells). A black right-hand bracket represents the three EDTAs coming together into a single blue-capped conical centrifuge tube to the right of the EDTAs. The centrifuge tube is nearly full of yellow plasma. A black left-hand bracket represent the contents of the centrifuge tube being split among two rows of 2 ml cryovials aligned veritically to the right of the figure of the centrifuge tube. The top row contains five purple-capped cryovials nearly filled with yellow plasma. The bottom row contains four purple-capped cryovials nearly filled with yellow plasma and one blue-capped cryovial about a quarter filled with yellow plasma. &#10;A black arrow points from the left most figure of three EDTAs to a figure of three side-by-side 2 ml clear-capped cryovials each filled nearly full with pink buffy coats.&#10;Below the figures text reads &quot;Pool all plasma from the 2 EDTA tubes into a 15 ml conical tubes and invert gently 3 times to mix the plasma.&quot;&#10;Step Seven: Text reads &quot;Label purple-capped cryovials with &quot;PLASMA&quot; labels. Aliquot 1.5 ml plasma into each cryovial. If residual aliquot is created, document specimen number and volume on Sample Form. Store plasma aliquots upright at -80 degrees C until shipment to NCRAD.&quot;&#10;Step Eight: Text reads &quot;Label clear-capped cryovials with &quot;BUFFY COAT&quot; labels. Using a clean transfer pipette, collect the buffy coat (may have residual plasma and some RBCs included.) Transfer the buffy coat from each EDTA tube into its own cryovial. Store buffy coat aliquots upright at -80 degrees C until shipment to NCRAD.&quot; The last sentence in red, underlined text reads &quot;Spin, aliquot, and freeze all plasma and buffy coat aliquots within 2 hours of collection.&quot;">
            <a:extLst>
              <a:ext uri="{FF2B5EF4-FFF2-40B4-BE49-F238E27FC236}">
                <a16:creationId xmlns:a16="http://schemas.microsoft.com/office/drawing/2014/main" id="{800F2CB7-A68B-0883-24ED-3C256E91B631}"/>
              </a:ext>
            </a:extLst>
          </p:cNvPr>
          <p:cNvPicPr>
            <a:picLocks noChangeAspect="1"/>
          </p:cNvPicPr>
          <p:nvPr/>
        </p:nvPicPr>
        <p:blipFill>
          <a:blip r:embed="rId2"/>
          <a:stretch>
            <a:fillRect/>
          </a:stretch>
        </p:blipFill>
        <p:spPr>
          <a:xfrm>
            <a:off x="1495135" y="982493"/>
            <a:ext cx="9201729" cy="4382709"/>
          </a:xfrm>
          <a:prstGeom prst="rect">
            <a:avLst/>
          </a:prstGeom>
        </p:spPr>
      </p:pic>
    </p:spTree>
    <p:extLst>
      <p:ext uri="{BB962C8B-B14F-4D97-AF65-F5344CB8AC3E}">
        <p14:creationId xmlns:p14="http://schemas.microsoft.com/office/powerpoint/2010/main" val="218714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78E9A1-083E-4946-8E46-AF29014EBE95}"/>
              </a:ext>
            </a:extLst>
          </p:cNvPr>
          <p:cNvSpPr>
            <a:spLocks noGrp="1"/>
          </p:cNvSpPr>
          <p:nvPr>
            <p:ph type="title"/>
          </p:nvPr>
        </p:nvSpPr>
        <p:spPr/>
        <p:txBody>
          <a:bodyPr/>
          <a:lstStyle/>
          <a:p>
            <a:pPr algn="ctr"/>
            <a:r>
              <a:rPr lang="en-US" b="1"/>
              <a:t>CSF Collection</a:t>
            </a:r>
            <a:endParaRPr lang="en-US" dirty="0"/>
          </a:p>
        </p:txBody>
      </p:sp>
      <p:sp>
        <p:nvSpPr>
          <p:cNvPr id="12" name="Text Placeholder 3">
            <a:extLst>
              <a:ext uri="{FF2B5EF4-FFF2-40B4-BE49-F238E27FC236}">
                <a16:creationId xmlns:a16="http://schemas.microsoft.com/office/drawing/2014/main" id="{7BCBB992-0594-4585-815E-FDEE37F84012}"/>
              </a:ext>
            </a:extLst>
          </p:cNvPr>
          <p:cNvSpPr>
            <a:spLocks noGrp="1"/>
          </p:cNvSpPr>
          <p:nvPr>
            <p:ph type="body" sz="half" idx="2"/>
          </p:nvPr>
        </p:nvSpPr>
        <p:spPr>
          <a:xfrm>
            <a:off x="63842" y="2889871"/>
            <a:ext cx="3987115" cy="3379124"/>
          </a:xfrm>
        </p:spPr>
        <p:txBody>
          <a:bodyPr>
            <a:normAutofit/>
          </a:bodyPr>
          <a:lstStyle/>
          <a:p>
            <a:pPr marL="342900" indent="-342900">
              <a:buFont typeface="Wingdings" panose="05000000000000000000" pitchFamily="2" charset="2"/>
              <a:buChar char="§"/>
            </a:pPr>
            <a:r>
              <a:rPr lang="en-US" sz="3600"/>
              <a:t>Create up to:</a:t>
            </a:r>
          </a:p>
          <a:p>
            <a:pPr marL="800100" lvl="1" indent="-342900">
              <a:buFont typeface="Wingdings" panose="05000000000000000000" pitchFamily="2" charset="2"/>
              <a:buChar char="§"/>
            </a:pPr>
            <a:r>
              <a:rPr lang="en-US" sz="2800">
                <a:solidFill>
                  <a:schemeClr val="bg1"/>
                </a:solidFill>
              </a:rPr>
              <a:t>14 aliquots</a:t>
            </a:r>
            <a:endParaRPr lang="en-US" sz="3600">
              <a:solidFill>
                <a:schemeClr val="bg1">
                  <a:lumMod val="95000"/>
                </a:schemeClr>
              </a:solidFill>
            </a:endParaRPr>
          </a:p>
          <a:p>
            <a:pPr marL="1257300" lvl="2" indent="-342900">
              <a:buFont typeface="Wingdings" panose="05000000000000000000" pitchFamily="2" charset="2"/>
              <a:buChar char="§"/>
            </a:pPr>
            <a:r>
              <a:rPr lang="en-US" sz="2400">
                <a:solidFill>
                  <a:schemeClr val="bg1">
                    <a:lumMod val="95000"/>
                  </a:schemeClr>
                </a:solidFill>
              </a:rPr>
              <a:t>13 1.5ml aliquots in orange caps</a:t>
            </a:r>
          </a:p>
          <a:p>
            <a:pPr marL="1257300" lvl="2" indent="-342900">
              <a:buFont typeface="Wingdings" panose="05000000000000000000" pitchFamily="2" charset="2"/>
              <a:buChar char="§"/>
            </a:pPr>
            <a:r>
              <a:rPr lang="en-US" sz="2400">
                <a:solidFill>
                  <a:schemeClr val="bg1">
                    <a:lumMod val="95000"/>
                  </a:schemeClr>
                </a:solidFill>
              </a:rPr>
              <a:t>1 residual aliquot in blue cap</a:t>
            </a:r>
          </a:p>
          <a:p>
            <a:pPr lvl="1"/>
            <a:endParaRPr lang="en-US" sz="2800" dirty="0">
              <a:solidFill>
                <a:schemeClr val="bg1">
                  <a:lumMod val="95000"/>
                </a:schemeClr>
              </a:solidFill>
            </a:endParaRPr>
          </a:p>
        </p:txBody>
      </p:sp>
      <p:pic>
        <p:nvPicPr>
          <p:cNvPr id="6" name="Picture 5" descr="Overhead view of an open 25-slot (5x5) cardboard cryobox. The first and second rows each contain five orange-capped cryovials. The third row contains three orange-capped cryovials and one blue-capped cryovial. All other rows are empty. ">
            <a:extLst>
              <a:ext uri="{FF2B5EF4-FFF2-40B4-BE49-F238E27FC236}">
                <a16:creationId xmlns:a16="http://schemas.microsoft.com/office/drawing/2014/main" id="{68DF7DAA-80A6-41B6-A666-F9AE355A70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7" t="21528" r="8572" b="37616"/>
          <a:stretch/>
        </p:blipFill>
        <p:spPr bwMode="auto">
          <a:xfrm>
            <a:off x="6096000" y="1532106"/>
            <a:ext cx="4018938" cy="37937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320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6AF12C-76EE-4026-A05C-C79DC1D4B4B6}"/>
              </a:ext>
            </a:extLst>
          </p:cNvPr>
          <p:cNvSpPr>
            <a:spLocks noGrp="1"/>
          </p:cNvSpPr>
          <p:nvPr>
            <p:ph type="title"/>
          </p:nvPr>
        </p:nvSpPr>
        <p:spPr/>
        <p:txBody>
          <a:bodyPr anchor="b">
            <a:normAutofit/>
          </a:bodyPr>
          <a:lstStyle/>
          <a:p>
            <a:pPr algn="ctr"/>
            <a:r>
              <a:rPr lang="en-US" b="1" dirty="0"/>
              <a:t>Globally Unique Identifier (GUID)</a:t>
            </a:r>
            <a:endParaRPr lang="en-US" dirty="0"/>
          </a:p>
        </p:txBody>
      </p:sp>
      <p:graphicFrame>
        <p:nvGraphicFramePr>
          <p:cNvPr id="20" name="Content Placeholder 4" descr="Two side by side gray text boxes with white text. &#10;Left box reads: The GUID is a subject ID that allows researchers to share data specific to a study participant, without exposing personally identifiable information&#10;Right box reads: A GUID is made up of random alpha-numeric characters and does not include any PHI in the identifier">
            <a:extLst>
              <a:ext uri="{FF2B5EF4-FFF2-40B4-BE49-F238E27FC236}">
                <a16:creationId xmlns:a16="http://schemas.microsoft.com/office/drawing/2014/main" id="{6C91EDF4-D553-49A1-B555-69B393BC2FA7}"/>
              </a:ext>
            </a:extLst>
          </p:cNvPr>
          <p:cNvGraphicFramePr>
            <a:graphicFrameLocks noGrp="1"/>
          </p:cNvGraphicFramePr>
          <p:nvPr>
            <p:ph idx="1"/>
            <p:extLst>
              <p:ext uri="{D42A27DB-BD31-4B8C-83A1-F6EECF244321}">
                <p14:modId xmlns:p14="http://schemas.microsoft.com/office/powerpoint/2010/main" val="29892713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6967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x step schematic depicts the processing steps for CSF collection.&#10;Above each step is a blue bordered text box reading &quot;Step One,&quot; &quot;Step Two,&quot; et cetera. Black arrows lead from each step to the next.&#10;Step One: A figure of an upright empty, colorless cryovial. Below the figure text reads &quot;Label cryovials with pre-printed specimen labels prior to collection. Pre-chill all cryovials on wet ice.&quot;&#10;Step Two: A figure of an upright yellow-capped cryovial nearly full of a beige liquid representing CSF. Below the figure text reads &quot; Collect initial 1-2 ml CSF for local lab testing. If bloody, collect CSF until cleared of blood.&#10;If not bloody, transfer into the yellow-capped cryovial. Send to local lab for cell count.&#10;Step Three: Figure of two upright blue-capped conical centrifuge tubes, each nearly full of beige CSF, are shown side-by-side. Below the figure text reads &quot;Collect 15-20 ml total (including 1-2 ml for local lab testing) into two 15 ml conical tubes.&quot;&#10;Step Four: Step Four: Photo of a gray plastic bin with a clear plastic liner filled with wet ice cubes. Below the photo text reads &quot;Place samples upright on wet ice until centrifugation begins.&quot;&#10;Step Five: Figure of two upright blue-capped conical centrifuge tubes, each nearly full of beige CSF, are shown side-by-side. Below the figure text reads &quot;Within 15 mins of collection, centrifuge samples at 4 degrees C at 2000 x g for 10 minutes.&quot;&#10;Step Six: On the left a figure of an upright, blue-capped conical centrifuge nearly full with beige CSF. A black right-hand bracket represents the contents of the conical tube being split among 2 ml cryovials shown on the right. On the right of the bracket are two vertically aligned rows of 2 ml cryovials. The top row contains seven orange-capped cryovials, each nearly full of beige CSF. The bottom row contains six orange-capped cryovials, each nearly full of beige CSF, and one blue-capped cryovial about a quarter filled with beige CSF. Text below the figures reads &quot;Using a clean transfer pipette, transfer all CSF into a new 50 ml conical tube leaving the pellet in the bottom. Gently invert the 50 ml conical tube 3-4 times to mix the sample. Aliquot 1.5 ml into the orange-capped cryovials. If residual aliquot is created, place the sample into the blue-capped cryovial and document the specimen number and volume on sample form. Store CSF aliquots upright at -80 degrees C until shipment.&quot; The final sentence is in red, underlined text &quot;Spin, aliquot, and freeze aliquots within 2 hours of collection.&quot;">
            <a:extLst>
              <a:ext uri="{FF2B5EF4-FFF2-40B4-BE49-F238E27FC236}">
                <a16:creationId xmlns:a16="http://schemas.microsoft.com/office/drawing/2014/main" id="{E691CE78-66B3-33D8-2682-49CB4EFF5320}"/>
              </a:ext>
            </a:extLst>
          </p:cNvPr>
          <p:cNvPicPr>
            <a:picLocks noChangeAspect="1"/>
          </p:cNvPicPr>
          <p:nvPr/>
        </p:nvPicPr>
        <p:blipFill>
          <a:blip r:embed="rId2"/>
          <a:stretch>
            <a:fillRect/>
          </a:stretch>
        </p:blipFill>
        <p:spPr>
          <a:xfrm>
            <a:off x="1679640" y="1100225"/>
            <a:ext cx="9205609" cy="4937360"/>
          </a:xfrm>
          <a:prstGeom prst="rect">
            <a:avLst/>
          </a:prstGeom>
        </p:spPr>
      </p:pic>
      <p:sp>
        <p:nvSpPr>
          <p:cNvPr id="3" name="Title 1">
            <a:extLst>
              <a:ext uri="{FF2B5EF4-FFF2-40B4-BE49-F238E27FC236}">
                <a16:creationId xmlns:a16="http://schemas.microsoft.com/office/drawing/2014/main" id="{D3C54A22-C697-9ED7-BE97-D0919BDA20E4}"/>
              </a:ext>
            </a:extLst>
          </p:cNvPr>
          <p:cNvSpPr txBox="1">
            <a:spLocks noGrp="1"/>
          </p:cNvSpPr>
          <p:nvPr>
            <p:ph type="title" idx="4294967295"/>
          </p:nvPr>
        </p:nvSpPr>
        <p:spPr>
          <a:xfrm>
            <a:off x="337752" y="286603"/>
            <a:ext cx="11516496"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2"/>
                </a:solidFill>
                <a:latin typeface="Georgia" panose="02040502050405020303" pitchFamily="18" charset="0"/>
                <a:ea typeface="+mj-ea"/>
                <a:cs typeface="+mj-cs"/>
              </a:defRPr>
            </a:lvl1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Georgia" panose="02040502050405020303" pitchFamily="18" charset="0"/>
                <a:ea typeface="Calibri" panose="020F0502020204030204" pitchFamily="34" charset="0"/>
                <a:cs typeface="Calibri" panose="020F0502020204030204" pitchFamily="34" charset="0"/>
              </a:rPr>
              <a:t>CSF Preparation (15-20 ml total)</a:t>
            </a:r>
            <a:r>
              <a:rPr kumimoji="0" lang="en-US" sz="2800" b="0" i="0" u="none" strike="noStrike" kern="1200" cap="none" spc="0" normalizeH="0" baseline="0" noProof="0" dirty="0">
                <a:ln>
                  <a:noFill/>
                </a:ln>
                <a:solidFill>
                  <a:schemeClr val="tx2"/>
                </a:solidFill>
                <a:effectLst/>
                <a:uLnTx/>
                <a:uFillTx/>
                <a:latin typeface="Georgia" panose="02040502050405020303"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90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C1662-CF1F-4DB0-A6B0-67764B02CD02}"/>
              </a:ext>
            </a:extLst>
          </p:cNvPr>
          <p:cNvSpPr>
            <a:spLocks noGrp="1"/>
          </p:cNvSpPr>
          <p:nvPr>
            <p:ph type="ctrTitle"/>
          </p:nvPr>
        </p:nvSpPr>
        <p:spPr/>
        <p:txBody>
          <a:bodyPr>
            <a:normAutofit fontScale="90000"/>
          </a:bodyPr>
          <a:lstStyle/>
          <a:p>
            <a:pPr algn="ctr"/>
            <a:r>
              <a:rPr lang="en-US" b="1" dirty="0"/>
              <a:t>Packaging Sample Shipments</a:t>
            </a:r>
            <a:endParaRPr lang="en-US" dirty="0"/>
          </a:p>
        </p:txBody>
      </p:sp>
    </p:spTree>
    <p:extLst>
      <p:ext uri="{BB962C8B-B14F-4D97-AF65-F5344CB8AC3E}">
        <p14:creationId xmlns:p14="http://schemas.microsoft.com/office/powerpoint/2010/main" val="3284300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ED2C-2639-4AEC-9889-BD5C5E64C650}"/>
              </a:ext>
            </a:extLst>
          </p:cNvPr>
          <p:cNvSpPr>
            <a:spLocks noGrp="1"/>
          </p:cNvSpPr>
          <p:nvPr>
            <p:ph type="title"/>
          </p:nvPr>
        </p:nvSpPr>
        <p:spPr/>
        <p:txBody>
          <a:bodyPr/>
          <a:lstStyle/>
          <a:p>
            <a:pPr algn="ctr"/>
            <a:r>
              <a:rPr lang="en-US" b="1" dirty="0"/>
              <a:t>Sample Shipment Summary</a:t>
            </a:r>
            <a:endParaRPr lang="en-US" dirty="0"/>
          </a:p>
        </p:txBody>
      </p:sp>
      <p:graphicFrame>
        <p:nvGraphicFramePr>
          <p:cNvPr id="10" name="Table 10">
            <a:extLst>
              <a:ext uri="{FF2B5EF4-FFF2-40B4-BE49-F238E27FC236}">
                <a16:creationId xmlns:a16="http://schemas.microsoft.com/office/drawing/2014/main" id="{32C54B88-C928-40F6-A148-A587BDD0A5DE}"/>
              </a:ext>
            </a:extLst>
          </p:cNvPr>
          <p:cNvGraphicFramePr>
            <a:graphicFrameLocks noGrp="1"/>
          </p:cNvGraphicFramePr>
          <p:nvPr>
            <p:ph idx="1"/>
            <p:extLst>
              <p:ext uri="{D42A27DB-BD31-4B8C-83A1-F6EECF244321}">
                <p14:modId xmlns:p14="http://schemas.microsoft.com/office/powerpoint/2010/main" val="4166427217"/>
              </p:ext>
            </p:extLst>
          </p:nvPr>
        </p:nvGraphicFramePr>
        <p:xfrm>
          <a:off x="189471" y="2232660"/>
          <a:ext cx="11813058" cy="2392680"/>
        </p:xfrm>
        <a:graphic>
          <a:graphicData uri="http://schemas.openxmlformats.org/drawingml/2006/table">
            <a:tbl>
              <a:tblPr firstRow="1" bandRow="1">
                <a:tableStyleId>{5C22544A-7EE6-4342-B048-85BDC9FD1C3A}</a:tableStyleId>
              </a:tblPr>
              <a:tblGrid>
                <a:gridCol w="3023286">
                  <a:extLst>
                    <a:ext uri="{9D8B030D-6E8A-4147-A177-3AD203B41FA5}">
                      <a16:colId xmlns:a16="http://schemas.microsoft.com/office/drawing/2014/main" val="2744205440"/>
                    </a:ext>
                  </a:extLst>
                </a:gridCol>
                <a:gridCol w="1219200">
                  <a:extLst>
                    <a:ext uri="{9D8B030D-6E8A-4147-A177-3AD203B41FA5}">
                      <a16:colId xmlns:a16="http://schemas.microsoft.com/office/drawing/2014/main" val="3274624123"/>
                    </a:ext>
                  </a:extLst>
                </a:gridCol>
                <a:gridCol w="1622854">
                  <a:extLst>
                    <a:ext uri="{9D8B030D-6E8A-4147-A177-3AD203B41FA5}">
                      <a16:colId xmlns:a16="http://schemas.microsoft.com/office/drawing/2014/main" val="3941498961"/>
                    </a:ext>
                  </a:extLst>
                </a:gridCol>
                <a:gridCol w="2702011">
                  <a:extLst>
                    <a:ext uri="{9D8B030D-6E8A-4147-A177-3AD203B41FA5}">
                      <a16:colId xmlns:a16="http://schemas.microsoft.com/office/drawing/2014/main" val="16971081"/>
                    </a:ext>
                  </a:extLst>
                </a:gridCol>
                <a:gridCol w="1664043">
                  <a:extLst>
                    <a:ext uri="{9D8B030D-6E8A-4147-A177-3AD203B41FA5}">
                      <a16:colId xmlns:a16="http://schemas.microsoft.com/office/drawing/2014/main" val="4291937674"/>
                    </a:ext>
                  </a:extLst>
                </a:gridCol>
                <a:gridCol w="1581664">
                  <a:extLst>
                    <a:ext uri="{9D8B030D-6E8A-4147-A177-3AD203B41FA5}">
                      <a16:colId xmlns:a16="http://schemas.microsoft.com/office/drawing/2014/main" val="2518787373"/>
                    </a:ext>
                  </a:extLst>
                </a:gridCol>
              </a:tblGrid>
              <a:tr h="370840">
                <a:tc>
                  <a:txBody>
                    <a:bodyPr/>
                    <a:lstStyle/>
                    <a:p>
                      <a:pPr algn="ctr"/>
                      <a:r>
                        <a:rPr lang="en-US" dirty="0"/>
                        <a:t>Collection Tube</a:t>
                      </a:r>
                    </a:p>
                  </a:txBody>
                  <a:tcPr anchor="ctr"/>
                </a:tc>
                <a:tc>
                  <a:txBody>
                    <a:bodyPr/>
                    <a:lstStyle/>
                    <a:p>
                      <a:pPr algn="ctr"/>
                      <a:r>
                        <a:rPr lang="en-US" dirty="0"/>
                        <a:t>Drawn At</a:t>
                      </a:r>
                    </a:p>
                  </a:txBody>
                  <a:tcPr anchor="ctr"/>
                </a:tc>
                <a:tc>
                  <a:txBody>
                    <a:bodyPr/>
                    <a:lstStyle/>
                    <a:p>
                      <a:pPr algn="ctr"/>
                      <a:r>
                        <a:rPr lang="en-US" dirty="0"/>
                        <a:t>Specimen Type</a:t>
                      </a:r>
                    </a:p>
                  </a:txBody>
                  <a:tcPr anchor="ctr"/>
                </a:tc>
                <a:tc>
                  <a:txBody>
                    <a:bodyPr/>
                    <a:lstStyle/>
                    <a:p>
                      <a:pPr algn="ctr"/>
                      <a:r>
                        <a:rPr lang="en-US" dirty="0"/>
                        <a:t>Aliquot Volume</a:t>
                      </a:r>
                    </a:p>
                  </a:txBody>
                  <a:tcPr anchor="ctr"/>
                </a:tc>
                <a:tc>
                  <a:txBody>
                    <a:bodyPr/>
                    <a:lstStyle/>
                    <a:p>
                      <a:pPr algn="ctr"/>
                      <a:r>
                        <a:rPr lang="en-US" dirty="0"/>
                        <a:t>Total Number of Aliquots</a:t>
                      </a:r>
                    </a:p>
                  </a:txBody>
                  <a:tcPr anchor="ctr"/>
                </a:tc>
                <a:tc>
                  <a:txBody>
                    <a:bodyPr/>
                    <a:lstStyle/>
                    <a:p>
                      <a:pPr algn="ctr"/>
                      <a:r>
                        <a:rPr lang="en-US" dirty="0"/>
                        <a:t>Shipping Temperature</a:t>
                      </a:r>
                    </a:p>
                  </a:txBody>
                  <a:tcPr anchor="ctr"/>
                </a:tc>
                <a:extLst>
                  <a:ext uri="{0D108BD9-81ED-4DB2-BD59-A6C34878D82A}">
                    <a16:rowId xmlns:a16="http://schemas.microsoft.com/office/drawing/2014/main" val="3595768782"/>
                  </a:ext>
                </a:extLst>
              </a:tr>
              <a:tr h="370840">
                <a:tc>
                  <a:txBody>
                    <a:bodyPr/>
                    <a:lstStyle/>
                    <a:p>
                      <a:pPr algn="ctr"/>
                      <a:r>
                        <a:rPr lang="en-US" dirty="0"/>
                        <a:t>2 Sodium Heparin (Green-Top) Blood Collection Tubes (10 ml)</a:t>
                      </a:r>
                    </a:p>
                  </a:txBody>
                  <a:tcPr anchor="ctr">
                    <a:solidFill>
                      <a:schemeClr val="accent3">
                        <a:lumMod val="60000"/>
                        <a:lumOff val="40000"/>
                      </a:schemeClr>
                    </a:solidFill>
                  </a:tcPr>
                </a:tc>
                <a:tc>
                  <a:txBody>
                    <a:bodyPr/>
                    <a:lstStyle/>
                    <a:p>
                      <a:pPr algn="ctr"/>
                      <a:r>
                        <a:rPr lang="en-US" dirty="0"/>
                        <a:t>Each visit</a:t>
                      </a:r>
                    </a:p>
                  </a:txBody>
                  <a:tcPr anchor="ctr">
                    <a:solidFill>
                      <a:schemeClr val="accent3">
                        <a:lumMod val="60000"/>
                        <a:lumOff val="40000"/>
                      </a:schemeClr>
                    </a:solidFill>
                  </a:tcPr>
                </a:tc>
                <a:tc>
                  <a:txBody>
                    <a:bodyPr/>
                    <a:lstStyle/>
                    <a:p>
                      <a:pPr algn="ctr"/>
                      <a:r>
                        <a:rPr lang="en-US" dirty="0"/>
                        <a:t>Whole Blood</a:t>
                      </a:r>
                    </a:p>
                  </a:txBody>
                  <a:tcPr anchor="ctr">
                    <a:solidFill>
                      <a:schemeClr val="accent3">
                        <a:lumMod val="60000"/>
                        <a:lumOff val="40000"/>
                      </a:schemeClr>
                    </a:solidFill>
                  </a:tcPr>
                </a:tc>
                <a:tc>
                  <a:txBody>
                    <a:bodyPr/>
                    <a:lstStyle/>
                    <a:p>
                      <a:pPr algn="ctr"/>
                      <a:r>
                        <a:rPr lang="en-US" dirty="0"/>
                        <a:t>N/A</a:t>
                      </a:r>
                    </a:p>
                  </a:txBody>
                  <a:tcPr anchor="ctr">
                    <a:solidFill>
                      <a:schemeClr val="accent3">
                        <a:lumMod val="60000"/>
                        <a:lumOff val="40000"/>
                      </a:schemeClr>
                    </a:solidFill>
                  </a:tcPr>
                </a:tc>
                <a:tc>
                  <a:txBody>
                    <a:bodyPr/>
                    <a:lstStyle/>
                    <a:p>
                      <a:pPr algn="ctr"/>
                      <a:r>
                        <a:rPr lang="en-US" dirty="0"/>
                        <a:t>N/A</a:t>
                      </a:r>
                    </a:p>
                  </a:txBody>
                  <a:tcPr anchor="ctr">
                    <a:solidFill>
                      <a:schemeClr val="accent3">
                        <a:lumMod val="60000"/>
                        <a:lumOff val="40000"/>
                      </a:schemeClr>
                    </a:solidFill>
                  </a:tcPr>
                </a:tc>
                <a:tc>
                  <a:txBody>
                    <a:bodyPr/>
                    <a:lstStyle/>
                    <a:p>
                      <a:pPr algn="ctr"/>
                      <a:r>
                        <a:rPr lang="en-US" dirty="0"/>
                        <a:t>Ambient</a:t>
                      </a:r>
                    </a:p>
                  </a:txBody>
                  <a:tcPr anchor="ctr">
                    <a:solidFill>
                      <a:schemeClr val="accent3">
                        <a:lumMod val="60000"/>
                        <a:lumOff val="40000"/>
                      </a:schemeClr>
                    </a:solidFill>
                  </a:tcPr>
                </a:tc>
                <a:extLst>
                  <a:ext uri="{0D108BD9-81ED-4DB2-BD59-A6C34878D82A}">
                    <a16:rowId xmlns:a16="http://schemas.microsoft.com/office/drawing/2014/main" val="1960385038"/>
                  </a:ext>
                </a:extLst>
              </a:tr>
              <a:tr h="370840">
                <a:tc rowSpan="2">
                  <a:txBody>
                    <a:bodyPr/>
                    <a:lstStyle/>
                    <a:p>
                      <a:pPr algn="ctr"/>
                      <a:r>
                        <a:rPr lang="en-US" dirty="0"/>
                        <a:t>1, 2, or 3 EDTA (Purple-Top) Blood Collection Tubes (10 ml)</a:t>
                      </a:r>
                    </a:p>
                  </a:txBody>
                  <a:tcPr anchor="ctr">
                    <a:solidFill>
                      <a:schemeClr val="tx1">
                        <a:lumMod val="20000"/>
                        <a:lumOff val="80000"/>
                      </a:schemeClr>
                    </a:solidFill>
                  </a:tcPr>
                </a:tc>
                <a:tc>
                  <a:txBody>
                    <a:bodyPr/>
                    <a:lstStyle/>
                    <a:p>
                      <a:pPr algn="ctr"/>
                      <a:r>
                        <a:rPr lang="en-US" dirty="0"/>
                        <a:t>Each visit</a:t>
                      </a:r>
                    </a:p>
                  </a:txBody>
                  <a:tcPr anchor="ctr">
                    <a:solidFill>
                      <a:schemeClr val="tx1">
                        <a:lumMod val="20000"/>
                        <a:lumOff val="80000"/>
                      </a:schemeClr>
                    </a:solidFill>
                  </a:tcPr>
                </a:tc>
                <a:tc>
                  <a:txBody>
                    <a:bodyPr/>
                    <a:lstStyle/>
                    <a:p>
                      <a:pPr algn="ctr"/>
                      <a:r>
                        <a:rPr lang="en-US" dirty="0"/>
                        <a:t>Plasma</a:t>
                      </a:r>
                    </a:p>
                  </a:txBody>
                  <a:tcPr anchor="ctr">
                    <a:solidFill>
                      <a:schemeClr val="tx1">
                        <a:lumMod val="20000"/>
                        <a:lumOff val="80000"/>
                      </a:schemeClr>
                    </a:solidFill>
                  </a:tcPr>
                </a:tc>
                <a:tc>
                  <a:txBody>
                    <a:bodyPr/>
                    <a:lstStyle/>
                    <a:p>
                      <a:pPr algn="ctr"/>
                      <a:r>
                        <a:rPr lang="en-US" dirty="0"/>
                        <a:t>1.5 ml plasma aliquots</a:t>
                      </a:r>
                    </a:p>
                  </a:txBody>
                  <a:tcPr anchor="ctr">
                    <a:solidFill>
                      <a:schemeClr val="tx1">
                        <a:lumMod val="20000"/>
                        <a:lumOff val="80000"/>
                      </a:schemeClr>
                    </a:solidFill>
                  </a:tcPr>
                </a:tc>
                <a:tc>
                  <a:txBody>
                    <a:bodyPr/>
                    <a:lstStyle/>
                    <a:p>
                      <a:pPr algn="ctr"/>
                      <a:r>
                        <a:rPr lang="en-US" dirty="0"/>
                        <a:t>Up to 10</a:t>
                      </a:r>
                    </a:p>
                  </a:txBody>
                  <a:tcPr anchor="ctr">
                    <a:solidFill>
                      <a:schemeClr val="tx1">
                        <a:lumMod val="20000"/>
                        <a:lumOff val="80000"/>
                      </a:schemeClr>
                    </a:solidFill>
                  </a:tcPr>
                </a:tc>
                <a:tc>
                  <a:txBody>
                    <a:bodyPr/>
                    <a:lstStyle/>
                    <a:p>
                      <a:pPr algn="ctr"/>
                      <a:r>
                        <a:rPr lang="en-US" dirty="0"/>
                        <a:t>Frozen</a:t>
                      </a:r>
                    </a:p>
                  </a:txBody>
                  <a:tcPr anchor="ctr">
                    <a:solidFill>
                      <a:schemeClr val="tx1">
                        <a:lumMod val="20000"/>
                        <a:lumOff val="80000"/>
                      </a:schemeClr>
                    </a:solidFill>
                  </a:tcPr>
                </a:tc>
                <a:extLst>
                  <a:ext uri="{0D108BD9-81ED-4DB2-BD59-A6C34878D82A}">
                    <a16:rowId xmlns:a16="http://schemas.microsoft.com/office/drawing/2014/main" val="1436562259"/>
                  </a:ext>
                </a:extLst>
              </a:tr>
              <a:tr h="370840">
                <a:tc vMerge="1">
                  <a:txBody>
                    <a:bodyPr/>
                    <a:lstStyle/>
                    <a:p>
                      <a:endParaRPr lang="en-US" dirty="0"/>
                    </a:p>
                  </a:txBody>
                  <a:tcPr/>
                </a:tc>
                <a:tc>
                  <a:txBody>
                    <a:bodyPr/>
                    <a:lstStyle/>
                    <a:p>
                      <a:pPr algn="ctr"/>
                      <a:r>
                        <a:rPr lang="en-US" dirty="0"/>
                        <a:t>Each visit</a:t>
                      </a:r>
                    </a:p>
                  </a:txBody>
                  <a:tcPr anchor="ctr">
                    <a:solidFill>
                      <a:schemeClr val="tx1">
                        <a:lumMod val="20000"/>
                        <a:lumOff val="80000"/>
                      </a:schemeClr>
                    </a:solidFill>
                  </a:tcPr>
                </a:tc>
                <a:tc>
                  <a:txBody>
                    <a:bodyPr/>
                    <a:lstStyle/>
                    <a:p>
                      <a:pPr algn="ctr"/>
                      <a:r>
                        <a:rPr lang="en-US" dirty="0"/>
                        <a:t>Buffy Coat</a:t>
                      </a:r>
                    </a:p>
                  </a:txBody>
                  <a:tcPr anchor="ctr">
                    <a:solidFill>
                      <a:schemeClr val="tx1">
                        <a:lumMod val="20000"/>
                        <a:lumOff val="80000"/>
                      </a:schemeClr>
                    </a:solidFill>
                  </a:tcPr>
                </a:tc>
                <a:tc>
                  <a:txBody>
                    <a:bodyPr/>
                    <a:lstStyle/>
                    <a:p>
                      <a:pPr algn="ctr"/>
                      <a:r>
                        <a:rPr lang="en-US" dirty="0"/>
                        <a:t>~1.0 ml buffy coat aliquots</a:t>
                      </a:r>
                    </a:p>
                  </a:txBody>
                  <a:tcPr anchor="ctr">
                    <a:solidFill>
                      <a:schemeClr val="tx1">
                        <a:lumMod val="20000"/>
                        <a:lumOff val="80000"/>
                      </a:schemeClr>
                    </a:solidFill>
                  </a:tcPr>
                </a:tc>
                <a:tc>
                  <a:txBody>
                    <a:bodyPr/>
                    <a:lstStyle/>
                    <a:p>
                      <a:pPr algn="ctr"/>
                      <a:r>
                        <a:rPr lang="en-US" dirty="0"/>
                        <a:t>Up to 3</a:t>
                      </a:r>
                    </a:p>
                  </a:txBody>
                  <a:tcPr anchor="ctr">
                    <a:solidFill>
                      <a:schemeClr val="tx1">
                        <a:lumMod val="20000"/>
                        <a:lumOff val="80000"/>
                      </a:schemeClr>
                    </a:solidFill>
                  </a:tcPr>
                </a:tc>
                <a:tc>
                  <a:txBody>
                    <a:bodyPr/>
                    <a:lstStyle/>
                    <a:p>
                      <a:pPr algn="ctr"/>
                      <a:r>
                        <a:rPr lang="en-US" dirty="0"/>
                        <a:t>Frozen</a:t>
                      </a:r>
                    </a:p>
                  </a:txBody>
                  <a:tcPr anchor="ctr">
                    <a:solidFill>
                      <a:schemeClr val="tx1">
                        <a:lumMod val="20000"/>
                        <a:lumOff val="80000"/>
                      </a:schemeClr>
                    </a:solidFill>
                  </a:tcPr>
                </a:tc>
                <a:extLst>
                  <a:ext uri="{0D108BD9-81ED-4DB2-BD59-A6C34878D82A}">
                    <a16:rowId xmlns:a16="http://schemas.microsoft.com/office/drawing/2014/main" val="1639402621"/>
                  </a:ext>
                </a:extLst>
              </a:tr>
              <a:tr h="370840">
                <a:tc>
                  <a:txBody>
                    <a:bodyPr/>
                    <a:lstStyle/>
                    <a:p>
                      <a:pPr algn="ctr"/>
                      <a:r>
                        <a:rPr lang="en-US" dirty="0"/>
                        <a:t>Sterile Container</a:t>
                      </a:r>
                    </a:p>
                  </a:txBody>
                  <a:tcPr anchor="ctr">
                    <a:solidFill>
                      <a:srgbClr val="DFD4E3"/>
                    </a:solidFill>
                  </a:tcPr>
                </a:tc>
                <a:tc>
                  <a:txBody>
                    <a:bodyPr/>
                    <a:lstStyle/>
                    <a:p>
                      <a:pPr algn="ctr"/>
                      <a:r>
                        <a:rPr lang="en-US" dirty="0"/>
                        <a:t>Each visit</a:t>
                      </a:r>
                    </a:p>
                  </a:txBody>
                  <a:tcPr anchor="ctr">
                    <a:solidFill>
                      <a:srgbClr val="DFD4E3"/>
                    </a:solidFill>
                  </a:tcPr>
                </a:tc>
                <a:tc>
                  <a:txBody>
                    <a:bodyPr/>
                    <a:lstStyle/>
                    <a:p>
                      <a:pPr algn="ctr"/>
                      <a:r>
                        <a:rPr lang="en-US" dirty="0"/>
                        <a:t>CSF</a:t>
                      </a:r>
                    </a:p>
                  </a:txBody>
                  <a:tcPr anchor="ctr">
                    <a:solidFill>
                      <a:srgbClr val="DFD4E3"/>
                    </a:solidFill>
                  </a:tcPr>
                </a:tc>
                <a:tc>
                  <a:txBody>
                    <a:bodyPr/>
                    <a:lstStyle/>
                    <a:p>
                      <a:pPr algn="ctr"/>
                      <a:r>
                        <a:rPr lang="en-US" dirty="0"/>
                        <a:t>1.5 ml CSF aliquots</a:t>
                      </a:r>
                    </a:p>
                  </a:txBody>
                  <a:tcPr anchor="ctr">
                    <a:solidFill>
                      <a:srgbClr val="DFD4E3"/>
                    </a:solidFill>
                  </a:tcPr>
                </a:tc>
                <a:tc>
                  <a:txBody>
                    <a:bodyPr/>
                    <a:lstStyle/>
                    <a:p>
                      <a:pPr algn="ctr"/>
                      <a:r>
                        <a:rPr lang="en-US" dirty="0"/>
                        <a:t>Up to 14</a:t>
                      </a:r>
                    </a:p>
                  </a:txBody>
                  <a:tcPr anchor="ctr">
                    <a:solidFill>
                      <a:srgbClr val="DFD4E3"/>
                    </a:solidFill>
                  </a:tcPr>
                </a:tc>
                <a:tc>
                  <a:txBody>
                    <a:bodyPr/>
                    <a:lstStyle/>
                    <a:p>
                      <a:pPr algn="ctr"/>
                      <a:r>
                        <a:rPr lang="en-US" dirty="0"/>
                        <a:t>Frozen</a:t>
                      </a:r>
                    </a:p>
                  </a:txBody>
                  <a:tcPr anchor="ctr">
                    <a:solidFill>
                      <a:srgbClr val="DFD4E3"/>
                    </a:solidFill>
                  </a:tcPr>
                </a:tc>
                <a:extLst>
                  <a:ext uri="{0D108BD9-81ED-4DB2-BD59-A6C34878D82A}">
                    <a16:rowId xmlns:a16="http://schemas.microsoft.com/office/drawing/2014/main" val="198697125"/>
                  </a:ext>
                </a:extLst>
              </a:tr>
            </a:tbl>
          </a:graphicData>
        </a:graphic>
      </p:graphicFrame>
    </p:spTree>
    <p:extLst>
      <p:ext uri="{BB962C8B-B14F-4D97-AF65-F5344CB8AC3E}">
        <p14:creationId xmlns:p14="http://schemas.microsoft.com/office/powerpoint/2010/main" val="160234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7A26-CA44-4B7E-91FF-058241E7FA28}"/>
              </a:ext>
            </a:extLst>
          </p:cNvPr>
          <p:cNvSpPr>
            <a:spLocks noGrp="1"/>
          </p:cNvSpPr>
          <p:nvPr>
            <p:ph type="title"/>
          </p:nvPr>
        </p:nvSpPr>
        <p:spPr>
          <a:xfrm>
            <a:off x="457200" y="2286000"/>
            <a:ext cx="3200400" cy="2286000"/>
          </a:xfrm>
        </p:spPr>
        <p:txBody>
          <a:bodyPr anchor="ctr">
            <a:normAutofit/>
          </a:bodyPr>
          <a:lstStyle/>
          <a:p>
            <a:pPr algn="ctr"/>
            <a:r>
              <a:rPr lang="en-US" b="1" dirty="0"/>
              <a:t>Ambient Shipment Packaging</a:t>
            </a:r>
            <a:endParaRPr lang="en-US" dirty="0"/>
          </a:p>
        </p:txBody>
      </p:sp>
      <p:graphicFrame>
        <p:nvGraphicFramePr>
          <p:cNvPr id="5" name="Content Placeholder 2" descr="Four vertically stacked gray text boxes with rounded corners.&#10;Box 1: Purple cartoon truck with speed lines behind it. Red text reads: Only Monday-Thursday collection and same day shipping. Blue text reads: Plan ahead to schedule UPS.&#10;Box 2. A purple 3D cartoon of a shipping box. Red text reads: Samples must be received at NCRAD one day after collection.&#10;Box 3: A purple &quot;No&quot; symbol (circle with diagonal line). Red text reads: Do NOT draw or ship ambient samples on Friday&#10;Box 4: A purple check mark. Blue text reads: Include copy of Blood Sample Shipment and Notification Form.">
            <a:extLst>
              <a:ext uri="{FF2B5EF4-FFF2-40B4-BE49-F238E27FC236}">
                <a16:creationId xmlns:a16="http://schemas.microsoft.com/office/drawing/2014/main" id="{6C85A84E-992F-4557-8A98-2909663E3047}"/>
              </a:ext>
            </a:extLst>
          </p:cNvPr>
          <p:cNvGraphicFramePr>
            <a:graphicFrameLocks noGrp="1"/>
          </p:cNvGraphicFramePr>
          <p:nvPr>
            <p:ph idx="1"/>
            <p:extLst>
              <p:ext uri="{D42A27DB-BD31-4B8C-83A1-F6EECF244321}">
                <p14:modId xmlns:p14="http://schemas.microsoft.com/office/powerpoint/2010/main" val="1669507534"/>
              </p:ext>
            </p:extLst>
          </p:nvPr>
        </p:nvGraphicFramePr>
        <p:xfrm>
          <a:off x="4251489" y="439281"/>
          <a:ext cx="7843101" cy="5876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348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3274" y="507617"/>
            <a:ext cx="738809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n-ea"/>
                <a:cs typeface="+mn-cs"/>
              </a:rPr>
              <a:t>Preparing Ambient Shipments</a:t>
            </a:r>
            <a:endParaRPr kumimoji="0" lang="en-US" sz="3200" b="0" i="0" u="none" strike="noStrike" kern="1200" cap="none" spc="0" normalizeH="0" baseline="0" noProof="0" dirty="0">
              <a:ln>
                <a:noFill/>
              </a:ln>
              <a:solidFill>
                <a:schemeClr val="tx1"/>
              </a:solidFill>
              <a:effectLst/>
              <a:uLnTx/>
              <a:uFillTx/>
              <a:latin typeface="+mj-lt"/>
              <a:ea typeface="+mn-ea"/>
              <a:cs typeface="+mn-cs"/>
            </a:endParaRPr>
          </a:p>
        </p:txBody>
      </p:sp>
      <p:grpSp>
        <p:nvGrpSpPr>
          <p:cNvPr id="8" name="Group 7" descr="Starting top left: A photo depicting a clear plastic biohazard bag with two upright green-capped Sodium Heparin (NaHep) tubes wrapped side-by-side in an absorbent sheet protruding halfway out of the bag’s opening. A gray arrow points to a photo on the top right depicting  the inside of the ambient shipper (a cardboard box containing a snuggly fitting rectangular white styrofoam bin). Inside the styrofoam bin is a blue and white plastic refrigerant pack placed on top of a clear plastic biohazard bag with samples inside. The samples are wrapped in an opaque white absorbent pad. An gray arrow points from the top right photo to a bottom right photo depicting the outside of the ambient shipper (a rectangular, white cardboard box) with a blue and white UN3373 Biological Substance Category B sticker on top of the box. A third gray arrow points from the bottom right photo to the bottom left photo depicting the UPS Laboratory Pak:  a large white plastic envelope with the UPS logo (a brown shield with a gold border with &quot;UPS&quot; written in gold lettering in the center) in the top right corner. &quot;Laboratory Pak&quot; is written in blue across the middle of the envelope, below is a black bar labeled &quot;Biological substance, Category B&quot; in white lettering. Across the bottom of the envelope is a rectangular field of diagonal dark and light blue alternating stripes. On the left of this field is a white diamond with black borders, in the center of the diamond &quot;UN3373&quot; is written in blue. To the righ of the diamond &quot;OVERPACK&quot; is written in white.">
            <a:extLst>
              <a:ext uri="{FF2B5EF4-FFF2-40B4-BE49-F238E27FC236}">
                <a16:creationId xmlns:a16="http://schemas.microsoft.com/office/drawing/2014/main" id="{C7BE42B1-BF20-30FB-F97B-0B5936E7E46B}"/>
              </a:ext>
            </a:extLst>
          </p:cNvPr>
          <p:cNvGrpSpPr/>
          <p:nvPr/>
        </p:nvGrpSpPr>
        <p:grpSpPr>
          <a:xfrm>
            <a:off x="392222" y="1437115"/>
            <a:ext cx="5823215" cy="4187182"/>
            <a:chOff x="392222" y="1437115"/>
            <a:chExt cx="5823215" cy="4187182"/>
          </a:xfrm>
        </p:grpSpPr>
        <p:pic>
          <p:nvPicPr>
            <p:cNvPr id="5" name="Picture 4"/>
            <p:cNvPicPr/>
            <p:nvPr/>
          </p:nvPicPr>
          <p:blipFill rotWithShape="1">
            <a:blip r:embed="rId2">
              <a:extLst>
                <a:ext uri="{28A0092B-C50C-407E-A947-70E740481C1C}">
                  <a14:useLocalDpi xmlns:a14="http://schemas.microsoft.com/office/drawing/2010/main" val="0"/>
                </a:ext>
              </a:extLst>
            </a:blip>
            <a:srcRect l="7856" t="7020" r="9648" b="37396"/>
            <a:stretch/>
          </p:blipFill>
          <p:spPr bwMode="auto">
            <a:xfrm>
              <a:off x="1049184" y="1437115"/>
              <a:ext cx="1676400" cy="1751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5142" t="49694" r="2601" b="4605"/>
            <a:stretch/>
          </p:blipFill>
          <p:spPr bwMode="auto">
            <a:xfrm>
              <a:off x="3964555" y="1437115"/>
              <a:ext cx="2184400" cy="144851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t="6144" r="2721" b="2209"/>
            <a:stretch/>
          </p:blipFill>
          <p:spPr bwMode="auto">
            <a:xfrm>
              <a:off x="4041923" y="3806275"/>
              <a:ext cx="2173514" cy="1405933"/>
            </a:xfrm>
            <a:prstGeom prst="rect">
              <a:avLst/>
            </a:prstGeom>
            <a:ln>
              <a:noFill/>
            </a:ln>
            <a:extLst>
              <a:ext uri="{53640926-AAD7-44D8-BBD7-CCE9431645EC}">
                <a14:shadowObscured xmlns:a14="http://schemas.microsoft.com/office/drawing/2010/main"/>
              </a:ext>
            </a:extLst>
          </p:spPr>
        </p:pic>
        <p:sp>
          <p:nvSpPr>
            <p:cNvPr id="12" name="Left Arrow 11"/>
            <p:cNvSpPr/>
            <p:nvPr/>
          </p:nvSpPr>
          <p:spPr>
            <a:xfrm rot="10800000">
              <a:off x="2835343" y="1992884"/>
              <a:ext cx="1019453" cy="639861"/>
            </a:xfrm>
            <a:prstGeom prst="left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392222" y="3394187"/>
              <a:ext cx="2990324" cy="2230110"/>
            </a:xfrm>
            <a:prstGeom prst="rect">
              <a:avLst/>
            </a:prstGeom>
          </p:spPr>
        </p:pic>
        <p:sp>
          <p:nvSpPr>
            <p:cNvPr id="16" name="Left Arrow 15"/>
            <p:cNvSpPr/>
            <p:nvPr/>
          </p:nvSpPr>
          <p:spPr>
            <a:xfrm rot="16200000">
              <a:off x="4618953" y="3011841"/>
              <a:ext cx="1019453" cy="639861"/>
            </a:xfrm>
            <a:prstGeom prst="left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3210891" y="4189310"/>
              <a:ext cx="1019453" cy="639861"/>
            </a:xfrm>
            <a:prstGeom prst="left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4294967295"/>
          </p:nvPr>
        </p:nvSpPr>
        <p:spPr>
          <a:xfrm>
            <a:off x="7272338" y="1436688"/>
            <a:ext cx="4919662" cy="3308350"/>
          </a:xfrm>
        </p:spPr>
        <p:txBody>
          <a:bodyPr>
            <a:noAutofit/>
          </a:bodyPr>
          <a:lstStyle/>
          <a:p>
            <a:pPr>
              <a:buFont typeface="Wingdings" panose="05000000000000000000" pitchFamily="2" charset="2"/>
              <a:buChar char="§"/>
            </a:pPr>
            <a:r>
              <a:rPr lang="en-US" sz="2400" dirty="0"/>
              <a:t>Place the ambient PBMC tubes in the absorbent slots and biohazard bag.</a:t>
            </a:r>
          </a:p>
          <a:p>
            <a:pPr>
              <a:buFont typeface="Wingdings" panose="05000000000000000000" pitchFamily="2" charset="2"/>
              <a:buChar char="§"/>
            </a:pPr>
            <a:r>
              <a:rPr lang="en-US" sz="2400" dirty="0"/>
              <a:t>Place the bag inside the small shipping box, and then set the refrigerant pack on top of it.</a:t>
            </a:r>
          </a:p>
          <a:p>
            <a:pPr>
              <a:buFont typeface="Wingdings" panose="05000000000000000000" pitchFamily="2" charset="2"/>
              <a:buChar char="§"/>
            </a:pPr>
            <a:r>
              <a:rPr lang="en-US" sz="2400" dirty="0"/>
              <a:t>Place small shipping box within a provided UPS Laboratory Pak, seal, and place UPS label on outside of package.</a:t>
            </a:r>
          </a:p>
        </p:txBody>
      </p:sp>
      <p:sp>
        <p:nvSpPr>
          <p:cNvPr id="4" name="TextBox 3"/>
          <p:cNvSpPr txBox="1"/>
          <p:nvPr/>
        </p:nvSpPr>
        <p:spPr>
          <a:xfrm>
            <a:off x="7552979" y="5212208"/>
            <a:ext cx="3746127" cy="646331"/>
          </a:xfrm>
          <a:prstGeom prst="rect">
            <a:avLst/>
          </a:prstGeom>
          <a:noFill/>
          <a:ln>
            <a:solidFill>
              <a:schemeClr val="accent1"/>
            </a:solidFill>
          </a:ln>
        </p:spPr>
        <p:txBody>
          <a:bodyPr wrap="square" rtlCol="0">
            <a:spAutoFit/>
          </a:bodyPr>
          <a:lstStyle/>
          <a:p>
            <a:pPr algn="ctr"/>
            <a:r>
              <a:rPr lang="en-US" dirty="0"/>
              <a:t>*Gel packs must be put in a freezer at minimum the night before shipping.</a:t>
            </a:r>
          </a:p>
        </p:txBody>
      </p:sp>
    </p:spTree>
    <p:extLst>
      <p:ext uri="{BB962C8B-B14F-4D97-AF65-F5344CB8AC3E}">
        <p14:creationId xmlns:p14="http://schemas.microsoft.com/office/powerpoint/2010/main" val="2990372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7A26-CA44-4B7E-91FF-058241E7FA28}"/>
              </a:ext>
            </a:extLst>
          </p:cNvPr>
          <p:cNvSpPr>
            <a:spLocks noGrp="1"/>
          </p:cNvSpPr>
          <p:nvPr>
            <p:ph type="title"/>
          </p:nvPr>
        </p:nvSpPr>
        <p:spPr>
          <a:xfrm>
            <a:off x="457200" y="2286000"/>
            <a:ext cx="3200400" cy="2286000"/>
          </a:xfrm>
        </p:spPr>
        <p:txBody>
          <a:bodyPr anchor="ctr">
            <a:normAutofit/>
          </a:bodyPr>
          <a:lstStyle/>
          <a:p>
            <a:pPr algn="ctr"/>
            <a:r>
              <a:rPr lang="en-US" b="1" dirty="0"/>
              <a:t>Preparing Frozen Shipments</a:t>
            </a:r>
            <a:endParaRPr lang="en-US" dirty="0"/>
          </a:p>
        </p:txBody>
      </p:sp>
      <p:graphicFrame>
        <p:nvGraphicFramePr>
          <p:cNvPr id="5" name="Content Placeholder 2" descr="Four vertically stacked gray text boxes with rounded corners.&#10;Box 1: Purple cartoon triangle with a gray snowflake in the center. Blue text reads: All samples shipped frozen to NCRAD Text color switches to red: Monday-Wednesday ONLY&#10;Box 2. A purple cartoon of a round bottomed mercury thermometer, mercury half way up thermometer. Blue text reads: Hold packaged samples in a -80°C freezer until pickup&#10;Box 3: A purple check mark. Blue text reads: Include copy of Blood Sample Shipment and Notification Form.&#10;Box 4: A purple cartoon tube rack containing three open top vials filled with liquid. Blue text reads: Batch samples together (3 or 8 cryoboxes).">
            <a:extLst>
              <a:ext uri="{FF2B5EF4-FFF2-40B4-BE49-F238E27FC236}">
                <a16:creationId xmlns:a16="http://schemas.microsoft.com/office/drawing/2014/main" id="{6C85A84E-992F-4557-8A98-2909663E3047}"/>
              </a:ext>
            </a:extLst>
          </p:cNvPr>
          <p:cNvGraphicFramePr>
            <a:graphicFrameLocks noGrp="1"/>
          </p:cNvGraphicFramePr>
          <p:nvPr>
            <p:ph idx="1"/>
            <p:extLst>
              <p:ext uri="{D42A27DB-BD31-4B8C-83A1-F6EECF244321}">
                <p14:modId xmlns:p14="http://schemas.microsoft.com/office/powerpoint/2010/main" val="1485225280"/>
              </p:ext>
            </p:extLst>
          </p:nvPr>
        </p:nvGraphicFramePr>
        <p:xfrm>
          <a:off x="4232635" y="207390"/>
          <a:ext cx="7867645" cy="6183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725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6AAA1F-1E7F-48A6-BBB9-023EB10C0165}"/>
              </a:ext>
            </a:extLst>
          </p:cNvPr>
          <p:cNvSpPr>
            <a:spLocks noGrp="1"/>
          </p:cNvSpPr>
          <p:nvPr>
            <p:ph type="title"/>
          </p:nvPr>
        </p:nvSpPr>
        <p:spPr/>
        <p:txBody>
          <a:bodyPr anchor="b">
            <a:normAutofit/>
          </a:bodyPr>
          <a:lstStyle/>
          <a:p>
            <a:pPr algn="ctr"/>
            <a:r>
              <a:rPr lang="en-US" b="1" dirty="0"/>
              <a:t>Packaging Samples</a:t>
            </a:r>
            <a:endParaRPr lang="en-US" dirty="0"/>
          </a:p>
        </p:txBody>
      </p:sp>
      <p:sp>
        <p:nvSpPr>
          <p:cNvPr id="6" name="Content Placeholder 5">
            <a:extLst>
              <a:ext uri="{FF2B5EF4-FFF2-40B4-BE49-F238E27FC236}">
                <a16:creationId xmlns:a16="http://schemas.microsoft.com/office/drawing/2014/main" id="{CABC2CB9-0005-4AEB-850F-8A9ED089E007}"/>
              </a:ext>
            </a:extLst>
          </p:cNvPr>
          <p:cNvSpPr>
            <a:spLocks noGrp="1"/>
          </p:cNvSpPr>
          <p:nvPr>
            <p:ph type="body" sz="half" idx="2"/>
          </p:nvPr>
        </p:nvSpPr>
        <p:spPr/>
        <p:txBody>
          <a:bodyPr>
            <a:normAutofit/>
          </a:bodyPr>
          <a:lstStyle/>
          <a:p>
            <a:endParaRPr lang="en-US" sz="2000" dirty="0"/>
          </a:p>
          <a:p>
            <a:r>
              <a:rPr lang="en-US" sz="2000" dirty="0"/>
              <a:t>Use the biohazard bag to package the 25-Slot cryobox</a:t>
            </a:r>
          </a:p>
        </p:txBody>
      </p:sp>
      <p:pic>
        <p:nvPicPr>
          <p:cNvPr id="10" name="Content Placeholder 9" descr="Photo depicting a white Argos 25-cell cryovial box inside a clear plastic biohazard bag. The box is labeled with a NCRAD Kit Number label and rests partially on a small white absorbent sheet.">
            <a:extLst>
              <a:ext uri="{FF2B5EF4-FFF2-40B4-BE49-F238E27FC236}">
                <a16:creationId xmlns:a16="http://schemas.microsoft.com/office/drawing/2014/main" id="{B95871DB-B0D8-4B5A-92A2-6A82CA16309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588599" y="987425"/>
            <a:ext cx="3361378" cy="4873625"/>
          </a:xfrm>
          <a:prstGeom prst="rect">
            <a:avLst/>
          </a:prstGeom>
          <a:noFill/>
        </p:spPr>
      </p:pic>
    </p:spTree>
    <p:extLst>
      <p:ext uri="{BB962C8B-B14F-4D97-AF65-F5344CB8AC3E}">
        <p14:creationId xmlns:p14="http://schemas.microsoft.com/office/powerpoint/2010/main" val="1591141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43D1-CEF8-41F6-A23A-B5EFE1488AA9}"/>
              </a:ext>
            </a:extLst>
          </p:cNvPr>
          <p:cNvSpPr>
            <a:spLocks noGrp="1"/>
          </p:cNvSpPr>
          <p:nvPr>
            <p:ph type="title"/>
          </p:nvPr>
        </p:nvSpPr>
        <p:spPr>
          <a:xfrm>
            <a:off x="457200" y="0"/>
            <a:ext cx="3200400" cy="2286000"/>
          </a:xfrm>
        </p:spPr>
        <p:txBody>
          <a:bodyPr anchor="b">
            <a:normAutofit/>
          </a:bodyPr>
          <a:lstStyle/>
          <a:p>
            <a:pPr algn="ctr"/>
            <a:r>
              <a:rPr lang="en-US" b="1" spc="0" dirty="0"/>
              <a:t>Frozen Shipment Packaging</a:t>
            </a:r>
            <a:endParaRPr lang="en-US" dirty="0"/>
          </a:p>
        </p:txBody>
      </p:sp>
      <p:sp>
        <p:nvSpPr>
          <p:cNvPr id="4" name="Text Placeholder 3">
            <a:extLst>
              <a:ext uri="{FF2B5EF4-FFF2-40B4-BE49-F238E27FC236}">
                <a16:creationId xmlns:a16="http://schemas.microsoft.com/office/drawing/2014/main" id="{0A9431F2-3A6A-41FC-82DE-22C2987C896B}"/>
              </a:ext>
            </a:extLst>
          </p:cNvPr>
          <p:cNvSpPr>
            <a:spLocks noGrp="1"/>
          </p:cNvSpPr>
          <p:nvPr>
            <p:ph type="body" sz="half" idx="2"/>
          </p:nvPr>
        </p:nvSpPr>
        <p:spPr>
          <a:xfrm>
            <a:off x="457200" y="2364794"/>
            <a:ext cx="3200400" cy="4143011"/>
          </a:xfrm>
        </p:spPr>
        <p:txBody>
          <a:bodyPr>
            <a:noAutofit/>
          </a:bodyPr>
          <a:lstStyle/>
          <a:p>
            <a:pPr marL="342900" indent="-342900">
              <a:buFont typeface="Wingdings" panose="05000000000000000000" pitchFamily="2" charset="2"/>
              <a:buChar char="§"/>
            </a:pPr>
            <a:r>
              <a:rPr lang="en-US" sz="2000" dirty="0"/>
              <a:t>Place 2-3 inches of dry ice in the bottom of the Styrofoam shipping container, then insert the cryoboxes laying upright.</a:t>
            </a:r>
          </a:p>
          <a:p>
            <a:pPr marL="342900" indent="-342900">
              <a:buFont typeface="Wingdings" panose="05000000000000000000" pitchFamily="2" charset="2"/>
              <a:buChar char="§"/>
            </a:pPr>
            <a:r>
              <a:rPr lang="en-US" sz="2000" dirty="0"/>
              <a:t>Fully cover the cryoboxes with about 2 inches of dry ice in the provided shipper.</a:t>
            </a:r>
          </a:p>
          <a:p>
            <a:pPr marL="342900" indent="-342900">
              <a:buFont typeface="Wingdings" panose="05000000000000000000" pitchFamily="2" charset="2"/>
              <a:buChar char="§"/>
            </a:pPr>
            <a:r>
              <a:rPr lang="en-US" sz="2000" dirty="0"/>
              <a:t>Each Styrofoam shipper must contain about 45 lbs (20 kg) of dry ice.</a:t>
            </a:r>
          </a:p>
          <a:p>
            <a:pPr marL="342900" indent="-342900">
              <a:buFont typeface="Wingdings" panose="05000000000000000000" pitchFamily="2" charset="2"/>
              <a:buChar char="§"/>
            </a:pPr>
            <a:r>
              <a:rPr lang="en-US" sz="2000" dirty="0"/>
              <a:t>Fill shipper to the top with dry ice!</a:t>
            </a:r>
          </a:p>
        </p:txBody>
      </p:sp>
      <p:pic>
        <p:nvPicPr>
          <p:cNvPr id="5" name="Content Placeholder 4" descr="Photo of an overhead view of an open frozen shipping container, brown cardboard flaps surround an open square white styrofoam container filling the cardboard box. The styrofoam container is filled to capacity with dry ice pellets.">
            <a:extLst>
              <a:ext uri="{FF2B5EF4-FFF2-40B4-BE49-F238E27FC236}">
                <a16:creationId xmlns:a16="http://schemas.microsoft.com/office/drawing/2014/main" id="{8F146E12-276A-4D9F-84F8-84F62FD3A0CC}"/>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6465446" y="1564850"/>
            <a:ext cx="3885183" cy="3131839"/>
          </a:xfrm>
          <a:prstGeom prst="rect">
            <a:avLst/>
          </a:prstGeom>
          <a:noFill/>
          <a:ln>
            <a:noFill/>
          </a:ln>
        </p:spPr>
      </p:pic>
    </p:spTree>
    <p:extLst>
      <p:ext uri="{BB962C8B-B14F-4D97-AF65-F5344CB8AC3E}">
        <p14:creationId xmlns:p14="http://schemas.microsoft.com/office/powerpoint/2010/main" val="2409344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7547-BAB5-4382-ABD2-A1658ECBB3B2}"/>
              </a:ext>
            </a:extLst>
          </p:cNvPr>
          <p:cNvSpPr>
            <a:spLocks noGrp="1"/>
          </p:cNvSpPr>
          <p:nvPr>
            <p:ph type="title"/>
          </p:nvPr>
        </p:nvSpPr>
        <p:spPr/>
        <p:txBody>
          <a:bodyPr>
            <a:normAutofit fontScale="90000"/>
          </a:bodyPr>
          <a:lstStyle/>
          <a:p>
            <a:pPr algn="ctr"/>
            <a:r>
              <a:rPr lang="en-US" b="1" spc="0" dirty="0">
                <a:solidFill>
                  <a:schemeClr val="bg1"/>
                </a:solidFill>
              </a:rPr>
              <a:t>Frozen Shipping – Dry Ice Requirements</a:t>
            </a:r>
            <a:endParaRPr lang="en-US" dirty="0">
              <a:solidFill>
                <a:schemeClr val="bg1"/>
              </a:solidFill>
            </a:endParaRPr>
          </a:p>
        </p:txBody>
      </p:sp>
      <p:sp>
        <p:nvSpPr>
          <p:cNvPr id="4" name="Text Placeholder 3">
            <a:extLst>
              <a:ext uri="{FF2B5EF4-FFF2-40B4-BE49-F238E27FC236}">
                <a16:creationId xmlns:a16="http://schemas.microsoft.com/office/drawing/2014/main" id="{717C57D8-C2BC-4BDF-8FD7-B308B78192B0}"/>
              </a:ext>
            </a:extLst>
          </p:cNvPr>
          <p:cNvSpPr>
            <a:spLocks noGrp="1"/>
          </p:cNvSpPr>
          <p:nvPr>
            <p:ph type="body" sz="half" idx="2"/>
          </p:nvPr>
        </p:nvSpPr>
        <p:spPr/>
        <p:txBody>
          <a:bodyPr>
            <a:normAutofit/>
          </a:bodyPr>
          <a:lstStyle/>
          <a:p>
            <a:endParaRPr lang="en-US" sz="2000" dirty="0">
              <a:solidFill>
                <a:schemeClr val="bg1"/>
              </a:solidFill>
              <a:ea typeface="Verdana" pitchFamily="34" charset="0"/>
              <a:cs typeface="Verdana" pitchFamily="34" charset="0"/>
            </a:endParaRPr>
          </a:p>
          <a:p>
            <a:r>
              <a:rPr lang="en-US" sz="2000" dirty="0">
                <a:solidFill>
                  <a:schemeClr val="bg1"/>
                </a:solidFill>
                <a:ea typeface="Verdana" pitchFamily="34" charset="0"/>
                <a:cs typeface="Verdana" pitchFamily="34" charset="0"/>
              </a:rPr>
              <a:t>Dry Ice label should not be covered with other stickers and must be completed or the shipping carrier will reject/return your package!</a:t>
            </a:r>
          </a:p>
        </p:txBody>
      </p:sp>
      <p:grpSp>
        <p:nvGrpSpPr>
          <p:cNvPr id="12" name="Group 11" descr="Photo of a blue UPS Dry Ice label. A vertical white stripe divides the label into one large section and one thin (approximately one quarter the label width) section. The left section contains white text reading &quot;DRY ICE For Diagnostic or Medical Purposes Only No shipping pages required.&#10;Contains [blank white rectangular field where weight is to be hand entered] kg of Dry Ice.&quot;&#10;On the top right is a white UPS logo (a shield with &quot;UPS&quot; written in the center.)&#10;A red arrow points to a black &quot;20&quot; entered in the white weight field from red text reading: Net weight of dry ice in kg">
            <a:extLst>
              <a:ext uri="{FF2B5EF4-FFF2-40B4-BE49-F238E27FC236}">
                <a16:creationId xmlns:a16="http://schemas.microsoft.com/office/drawing/2014/main" id="{78D425A8-8EBD-B754-3ED0-28C4E48F3D27}"/>
              </a:ext>
            </a:extLst>
          </p:cNvPr>
          <p:cNvGrpSpPr/>
          <p:nvPr/>
        </p:nvGrpSpPr>
        <p:grpSpPr>
          <a:xfrm>
            <a:off x="4361003" y="1495425"/>
            <a:ext cx="7067468" cy="3867150"/>
            <a:chOff x="4115906" y="1495425"/>
            <a:chExt cx="7067468" cy="3867150"/>
          </a:xfrm>
        </p:grpSpPr>
        <p:pic>
          <p:nvPicPr>
            <p:cNvPr id="3" name="Content Placeholder 6">
              <a:extLst>
                <a:ext uri="{FF2B5EF4-FFF2-40B4-BE49-F238E27FC236}">
                  <a16:creationId xmlns:a16="http://schemas.microsoft.com/office/drawing/2014/main" id="{8BC869D3-6248-CCF4-19E8-0DF77A2F2597}"/>
                </a:ext>
              </a:extLst>
            </p:cNvPr>
            <p:cNvPicPr>
              <a:picLocks noChangeAspect="1"/>
            </p:cNvPicPr>
            <p:nvPr/>
          </p:nvPicPr>
          <p:blipFill rotWithShape="1">
            <a:blip r:embed="rId2"/>
            <a:stretch/>
          </p:blipFill>
          <p:spPr>
            <a:xfrm>
              <a:off x="5335024" y="1495425"/>
              <a:ext cx="5848350" cy="3867150"/>
            </a:xfrm>
            <a:prstGeom prst="rect">
              <a:avLst/>
            </a:prstGeom>
          </p:spPr>
        </p:pic>
        <p:sp>
          <p:nvSpPr>
            <p:cNvPr id="6" name="TextBox 5">
              <a:extLst>
                <a:ext uri="{FF2B5EF4-FFF2-40B4-BE49-F238E27FC236}">
                  <a16:creationId xmlns:a16="http://schemas.microsoft.com/office/drawing/2014/main" id="{AE1957F9-7C50-4983-B0F9-76FDFB157D85}"/>
                </a:ext>
              </a:extLst>
            </p:cNvPr>
            <p:cNvSpPr txBox="1"/>
            <p:nvPr/>
          </p:nvSpPr>
          <p:spPr>
            <a:xfrm>
              <a:off x="6973201" y="4148569"/>
              <a:ext cx="6166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20</a:t>
              </a:r>
            </a:p>
          </p:txBody>
        </p:sp>
        <p:sp>
          <p:nvSpPr>
            <p:cNvPr id="7" name="TextBox 6">
              <a:extLst>
                <a:ext uri="{FF2B5EF4-FFF2-40B4-BE49-F238E27FC236}">
                  <a16:creationId xmlns:a16="http://schemas.microsoft.com/office/drawing/2014/main" id="{2D9A2DA7-AA86-4E6F-BF30-48F74959AA46}"/>
                </a:ext>
              </a:extLst>
            </p:cNvPr>
            <p:cNvSpPr txBox="1"/>
            <p:nvPr/>
          </p:nvSpPr>
          <p:spPr>
            <a:xfrm>
              <a:off x="4115906" y="3854634"/>
              <a:ext cx="133843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Net weight of dry ice in </a:t>
              </a:r>
              <a:r>
                <a:rPr kumimoji="0" lang="en-US" sz="16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kg</a:t>
              </a:r>
            </a:p>
          </p:txBody>
        </p:sp>
        <p:cxnSp>
          <p:nvCxnSpPr>
            <p:cNvPr id="8" name="Straight Arrow Connector 7">
              <a:extLst>
                <a:ext uri="{FF2B5EF4-FFF2-40B4-BE49-F238E27FC236}">
                  <a16:creationId xmlns:a16="http://schemas.microsoft.com/office/drawing/2014/main" id="{0E409895-18A2-44CD-A2A4-94D059ED1AFB}"/>
                </a:ext>
              </a:extLst>
            </p:cNvPr>
            <p:cNvCxnSpPr>
              <a:cxnSpLocks/>
            </p:cNvCxnSpPr>
            <p:nvPr/>
          </p:nvCxnSpPr>
          <p:spPr>
            <a:xfrm flipV="1">
              <a:off x="5335024" y="4270133"/>
              <a:ext cx="1564293"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6948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C1662-CF1F-4DB0-A6B0-67764B02CD02}"/>
              </a:ext>
            </a:extLst>
          </p:cNvPr>
          <p:cNvSpPr>
            <a:spLocks noGrp="1"/>
          </p:cNvSpPr>
          <p:nvPr>
            <p:ph type="ctrTitle"/>
          </p:nvPr>
        </p:nvSpPr>
        <p:spPr/>
        <p:txBody>
          <a:bodyPr>
            <a:normAutofit fontScale="90000"/>
          </a:bodyPr>
          <a:lstStyle/>
          <a:p>
            <a:pPr algn="ctr"/>
            <a:r>
              <a:rPr lang="en-US" sz="7200" b="1" dirty="0"/>
              <a:t>Creating Airbills/Scheduling Pickups</a:t>
            </a:r>
            <a:endParaRPr lang="en-US" sz="7200" dirty="0"/>
          </a:p>
        </p:txBody>
      </p:sp>
      <p:sp>
        <p:nvSpPr>
          <p:cNvPr id="5" name="Subtitle 4">
            <a:extLst>
              <a:ext uri="{FF2B5EF4-FFF2-40B4-BE49-F238E27FC236}">
                <a16:creationId xmlns:a16="http://schemas.microsoft.com/office/drawing/2014/main" id="{566EBFD8-E0B8-4CF5-B9C8-734A5A68DF5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902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8252-8894-4948-A19D-301027107FA3}"/>
              </a:ext>
            </a:extLst>
          </p:cNvPr>
          <p:cNvSpPr>
            <a:spLocks noGrp="1"/>
          </p:cNvSpPr>
          <p:nvPr>
            <p:ph type="title"/>
          </p:nvPr>
        </p:nvSpPr>
        <p:spPr/>
        <p:txBody>
          <a:bodyPr/>
          <a:lstStyle/>
          <a:p>
            <a:pPr algn="ctr"/>
            <a:r>
              <a:rPr lang="en-US" b="1" dirty="0"/>
              <a:t>Generating GUIDs</a:t>
            </a:r>
            <a:endParaRPr lang="en-US" dirty="0"/>
          </a:p>
        </p:txBody>
      </p:sp>
      <p:sp>
        <p:nvSpPr>
          <p:cNvPr id="3" name="Content Placeholder 2">
            <a:extLst>
              <a:ext uri="{FF2B5EF4-FFF2-40B4-BE49-F238E27FC236}">
                <a16:creationId xmlns:a16="http://schemas.microsoft.com/office/drawing/2014/main" id="{2E9E1182-FA89-44D8-9C59-F39F6ABC26E5}"/>
              </a:ext>
            </a:extLst>
          </p:cNvPr>
          <p:cNvSpPr>
            <a:spLocks noGrp="1"/>
          </p:cNvSpPr>
          <p:nvPr>
            <p:ph idx="1"/>
          </p:nvPr>
        </p:nvSpPr>
        <p:spPr>
          <a:xfrm>
            <a:off x="769620" y="2028614"/>
            <a:ext cx="10652760" cy="4023360"/>
          </a:xfrm>
        </p:spPr>
        <p:txBody>
          <a:bodyPr>
            <a:normAutofit fontScale="77500" lnSpcReduction="20000"/>
          </a:bodyPr>
          <a:lstStyle/>
          <a:p>
            <a:pPr marL="514350" indent="-514350">
              <a:buFont typeface="+mj-lt"/>
              <a:buAutoNum type="arabicPeriod"/>
            </a:pPr>
            <a:r>
              <a:rPr lang="en-US" dirty="0"/>
              <a:t>Create an account: </a:t>
            </a:r>
            <a:r>
              <a:rPr lang="en-US" u="sng" dirty="0">
                <a:hlinkClick r:id="rId2"/>
              </a:rPr>
              <a:t>https://bricsguid.nia.nih.gov/portal/jsp/login.jsp</a:t>
            </a:r>
            <a:endParaRPr lang="en-US" u="sng" dirty="0"/>
          </a:p>
          <a:p>
            <a:pPr marL="514350" indent="-514350">
              <a:buFont typeface="+mj-lt"/>
              <a:buAutoNum type="arabicPeriod"/>
            </a:pPr>
            <a:r>
              <a:rPr lang="en-US" dirty="0"/>
              <a:t>Once you have an account, go to the GUID Tool – Create GUID</a:t>
            </a:r>
          </a:p>
          <a:p>
            <a:pPr marL="514350" indent="-514350">
              <a:buFont typeface="+mj-lt"/>
              <a:buAutoNum type="arabicPeriod"/>
            </a:pPr>
            <a:r>
              <a:rPr lang="en-US" dirty="0"/>
              <a:t>To open the ‘Launch GUID Tool’ you will need to have Java installed on your device</a:t>
            </a:r>
          </a:p>
          <a:p>
            <a:pPr marL="514350" indent="-514350">
              <a:buFont typeface="+mj-lt"/>
              <a:buAutoNum type="arabicPeriod"/>
            </a:pPr>
            <a:r>
              <a:rPr lang="en-US" dirty="0"/>
              <a:t>When the GUID Tool is open, you will need all of the following information (ADCFB MOP Appendix A): </a:t>
            </a:r>
          </a:p>
          <a:p>
            <a:pPr marL="857250" lvl="1" indent="-182563"/>
            <a:r>
              <a:rPr lang="en-US" dirty="0"/>
              <a:t>Complete legal given (first)name of participant at </a:t>
            </a:r>
            <a:r>
              <a:rPr lang="en-US" b="1" dirty="0"/>
              <a:t>birth</a:t>
            </a:r>
          </a:p>
          <a:p>
            <a:pPr marL="857250" lvl="1" indent="-182563"/>
            <a:r>
              <a:rPr lang="en-US" dirty="0"/>
              <a:t>The participant’s middle name, if applicable</a:t>
            </a:r>
          </a:p>
          <a:p>
            <a:pPr marL="857250" lvl="1" indent="-182563"/>
            <a:r>
              <a:rPr lang="en-US" dirty="0"/>
              <a:t>Complete legal family (last) name of subject at </a:t>
            </a:r>
            <a:r>
              <a:rPr lang="en-US" b="1" dirty="0"/>
              <a:t>birth</a:t>
            </a:r>
            <a:endParaRPr lang="en-US" dirty="0"/>
          </a:p>
          <a:p>
            <a:pPr marL="857250" lvl="1" indent="-182563"/>
            <a:r>
              <a:rPr lang="en-US" dirty="0"/>
              <a:t>Day of birth</a:t>
            </a:r>
          </a:p>
          <a:p>
            <a:pPr marL="857250" lvl="1" indent="-182563"/>
            <a:r>
              <a:rPr lang="en-US" dirty="0"/>
              <a:t>Month of birth</a:t>
            </a:r>
          </a:p>
          <a:p>
            <a:pPr marL="857250" lvl="1" indent="-182563"/>
            <a:r>
              <a:rPr lang="en-US" dirty="0"/>
              <a:t>Year of birth</a:t>
            </a:r>
          </a:p>
          <a:p>
            <a:pPr marL="857250" lvl="1" indent="-182563"/>
            <a:r>
              <a:rPr lang="en-US" dirty="0"/>
              <a:t>Name of city/municipality in which subject was born</a:t>
            </a:r>
          </a:p>
          <a:p>
            <a:pPr marL="857250" lvl="1" indent="-182563"/>
            <a:r>
              <a:rPr lang="en-US" dirty="0"/>
              <a:t>Country of birth</a:t>
            </a:r>
          </a:p>
        </p:txBody>
      </p:sp>
    </p:spTree>
    <p:extLst>
      <p:ext uri="{BB962C8B-B14F-4D97-AF65-F5344CB8AC3E}">
        <p14:creationId xmlns:p14="http://schemas.microsoft.com/office/powerpoint/2010/main" val="32160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D3CB-7A43-44B6-908A-8E2471DAA8EA}"/>
              </a:ext>
            </a:extLst>
          </p:cNvPr>
          <p:cNvSpPr>
            <a:spLocks noGrp="1"/>
          </p:cNvSpPr>
          <p:nvPr>
            <p:ph type="title"/>
          </p:nvPr>
        </p:nvSpPr>
        <p:spPr>
          <a:xfrm>
            <a:off x="469907" y="2286000"/>
            <a:ext cx="3200400" cy="2286000"/>
          </a:xfrm>
        </p:spPr>
        <p:txBody>
          <a:bodyPr anchor="ctr">
            <a:normAutofit/>
          </a:bodyPr>
          <a:lstStyle/>
          <a:p>
            <a:pPr algn="ctr"/>
            <a:r>
              <a:rPr lang="en-US" dirty="0"/>
              <a:t>UPS ShipExec</a:t>
            </a:r>
            <a:r>
              <a:rPr lang="en-US" baseline="30000" dirty="0"/>
              <a:t>TM</a:t>
            </a:r>
            <a:r>
              <a:rPr lang="en-US" dirty="0"/>
              <a:t> Thin Client Website</a:t>
            </a:r>
          </a:p>
        </p:txBody>
      </p:sp>
      <p:grpSp>
        <p:nvGrpSpPr>
          <p:cNvPr id="5" name="Group 4" descr="2 green vertically stacked text boxes with rounded corners.&#10;Box 1: A green cartoon browser window. Blue text reads: Log into the ShipExec Thin Client: https://kits.iu.edu/UPS&#10;Box 2: A green cartoon truck. Blue text reads: Click on the “Shipping” dropdown and click on “Shipping and Rating”&#10;Below the text boxes, a screenshot of the blue header of the ShipExec website showing the white Shipping, History, and End of Day buttons. The gray &quot;ShipExec&quot; logo with a gray cartoon cube over the &quot;S&quot; in ShipExec is on the left.&#10;Shipping is outlined with a green box.">
            <a:extLst>
              <a:ext uri="{FF2B5EF4-FFF2-40B4-BE49-F238E27FC236}">
                <a16:creationId xmlns:a16="http://schemas.microsoft.com/office/drawing/2014/main" id="{469AA9F2-6C47-CE18-E064-29D7E9DCC280}"/>
              </a:ext>
            </a:extLst>
          </p:cNvPr>
          <p:cNvGrpSpPr/>
          <p:nvPr/>
        </p:nvGrpSpPr>
        <p:grpSpPr>
          <a:xfrm>
            <a:off x="4919738" y="0"/>
            <a:ext cx="6492240" cy="5257800"/>
            <a:chOff x="2449916" y="-657667"/>
            <a:chExt cx="6492240" cy="5257800"/>
          </a:xfrm>
        </p:grpSpPr>
        <p:pic>
          <p:nvPicPr>
            <p:cNvPr id="7" name="Picture 6">
              <a:extLst>
                <a:ext uri="{FF2B5EF4-FFF2-40B4-BE49-F238E27FC236}">
                  <a16:creationId xmlns:a16="http://schemas.microsoft.com/office/drawing/2014/main" id="{1CA33936-E41E-45DE-96FC-2C739626E3CC}"/>
                </a:ext>
              </a:extLst>
            </p:cNvPr>
            <p:cNvPicPr>
              <a:picLocks noChangeAspect="1"/>
            </p:cNvPicPr>
            <p:nvPr/>
          </p:nvPicPr>
          <p:blipFill>
            <a:blip r:embed="rId2"/>
            <a:stretch>
              <a:fillRect/>
            </a:stretch>
          </p:blipFill>
          <p:spPr>
            <a:xfrm>
              <a:off x="3749248" y="4114358"/>
              <a:ext cx="4238625" cy="485775"/>
            </a:xfrm>
            <a:prstGeom prst="rect">
              <a:avLst/>
            </a:prstGeom>
          </p:spPr>
        </p:pic>
        <p:grpSp>
          <p:nvGrpSpPr>
            <p:cNvPr id="4" name="Group 3">
              <a:extLst>
                <a:ext uri="{FF2B5EF4-FFF2-40B4-BE49-F238E27FC236}">
                  <a16:creationId xmlns:a16="http://schemas.microsoft.com/office/drawing/2014/main" id="{1B70E8D7-3A1C-15B4-6BEC-8F430CA54B98}"/>
                </a:ext>
              </a:extLst>
            </p:cNvPr>
            <p:cNvGrpSpPr/>
            <p:nvPr/>
          </p:nvGrpSpPr>
          <p:grpSpPr>
            <a:xfrm>
              <a:off x="2449916" y="-657667"/>
              <a:ext cx="6492240" cy="5257800"/>
              <a:chOff x="4995153" y="0"/>
              <a:chExt cx="6492240" cy="5257800"/>
            </a:xfrm>
          </p:grpSpPr>
          <p:graphicFrame>
            <p:nvGraphicFramePr>
              <p:cNvPr id="6" name="Text Placeholder 3">
                <a:extLst>
                  <a:ext uri="{FF2B5EF4-FFF2-40B4-BE49-F238E27FC236}">
                    <a16:creationId xmlns:a16="http://schemas.microsoft.com/office/drawing/2014/main" id="{19A43AD7-BF43-41B2-9059-C7D17FBF16CF}"/>
                  </a:ext>
                </a:extLst>
              </p:cNvPr>
              <p:cNvGraphicFramePr/>
              <p:nvPr>
                <p:extLst>
                  <p:ext uri="{D42A27DB-BD31-4B8C-83A1-F6EECF244321}">
                    <p14:modId xmlns:p14="http://schemas.microsoft.com/office/powerpoint/2010/main" val="524222713"/>
                  </p:ext>
                </p:extLst>
              </p:nvPr>
            </p:nvGraphicFramePr>
            <p:xfrm>
              <a:off x="4995153" y="0"/>
              <a:ext cx="649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E57A461F-96C5-89EA-9EF5-EF00E8A3A704}"/>
                  </a:ext>
                </a:extLst>
              </p:cNvPr>
              <p:cNvSpPr/>
              <p:nvPr/>
            </p:nvSpPr>
            <p:spPr>
              <a:xfrm>
                <a:off x="7795967" y="4772025"/>
                <a:ext cx="914400" cy="485775"/>
              </a:xfrm>
              <a:prstGeom prst="rect">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021381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7E4FAD-0648-41DD-9AE1-5C0AC9F4448C}"/>
              </a:ext>
            </a:extLst>
          </p:cNvPr>
          <p:cNvSpPr>
            <a:spLocks noGrp="1"/>
          </p:cNvSpPr>
          <p:nvPr>
            <p:ph type="title"/>
          </p:nvPr>
        </p:nvSpPr>
        <p:spPr/>
        <p:txBody>
          <a:bodyPr/>
          <a:lstStyle/>
          <a:p>
            <a:pPr algn="ctr"/>
            <a:r>
              <a:rPr lang="en-US" dirty="0"/>
              <a:t>Finding Your Contact Information</a:t>
            </a:r>
          </a:p>
        </p:txBody>
      </p:sp>
      <p:sp>
        <p:nvSpPr>
          <p:cNvPr id="11" name="Content Placeholder 2">
            <a:extLst>
              <a:ext uri="{FF2B5EF4-FFF2-40B4-BE49-F238E27FC236}">
                <a16:creationId xmlns:a16="http://schemas.microsoft.com/office/drawing/2014/main" id="{DAC5D96A-8C6C-469B-8973-FDB9887132E0}"/>
              </a:ext>
            </a:extLst>
          </p:cNvPr>
          <p:cNvSpPr>
            <a:spLocks noGrp="1"/>
          </p:cNvSpPr>
          <p:nvPr>
            <p:ph sz="half" idx="1"/>
          </p:nvPr>
        </p:nvSpPr>
        <p:spPr/>
        <p:txBody>
          <a:bodyPr/>
          <a:lstStyle/>
          <a:p>
            <a:pPr>
              <a:buFont typeface="Wingdings" panose="05000000000000000000" pitchFamily="2" charset="2"/>
              <a:buChar char="§"/>
            </a:pPr>
            <a:r>
              <a:rPr lang="en-US" dirty="0"/>
              <a:t>On the right side of the screen, find and choose the name of your study from the “Study Group” drop down menu</a:t>
            </a:r>
          </a:p>
          <a:p>
            <a:pPr marL="800100" lvl="1" indent="-342900">
              <a:buFont typeface="Wingdings" panose="05000000000000000000" pitchFamily="2" charset="2"/>
              <a:buChar char="§"/>
            </a:pPr>
            <a:r>
              <a:rPr lang="en-US" sz="2000" i="1" dirty="0"/>
              <a:t>This step </a:t>
            </a:r>
            <a:r>
              <a:rPr lang="en-US" sz="2000" i="1" u="sng" dirty="0"/>
              <a:t>must</a:t>
            </a:r>
            <a:r>
              <a:rPr lang="en-US" sz="2000" i="1" dirty="0"/>
              <a:t> be done 1</a:t>
            </a:r>
            <a:r>
              <a:rPr lang="en-US" sz="2000" i="1" baseline="30000" dirty="0"/>
              <a:t>st</a:t>
            </a:r>
            <a:endParaRPr lang="en-US" sz="2000" i="1" dirty="0"/>
          </a:p>
          <a:p>
            <a:endParaRPr lang="en-US" dirty="0"/>
          </a:p>
        </p:txBody>
      </p:sp>
      <p:grpSp>
        <p:nvGrpSpPr>
          <p:cNvPr id="2" name="Group 1" descr="A screenshot of the Shipment Information section of the ShipExec website showing blanks for Study Group Weight (in LB), Dry Ice Weight (in LB), and Description of Return (&quot;Biological Specimens&quot; is entered). A green arrow points down to the Study Group entry drop down. A blue &quot;Pickup Request &quot; button is in the bottom left corner.">
            <a:extLst>
              <a:ext uri="{FF2B5EF4-FFF2-40B4-BE49-F238E27FC236}">
                <a16:creationId xmlns:a16="http://schemas.microsoft.com/office/drawing/2014/main" id="{F164E190-82EC-79E9-7CBE-0B583C3CB257}"/>
              </a:ext>
            </a:extLst>
          </p:cNvPr>
          <p:cNvGrpSpPr/>
          <p:nvPr/>
        </p:nvGrpSpPr>
        <p:grpSpPr>
          <a:xfrm>
            <a:off x="755143" y="3789574"/>
            <a:ext cx="4992114" cy="1682921"/>
            <a:chOff x="755143" y="3789574"/>
            <a:chExt cx="4992114" cy="1682921"/>
          </a:xfrm>
        </p:grpSpPr>
        <p:pic>
          <p:nvPicPr>
            <p:cNvPr id="8" name="Picture 7">
              <a:extLst>
                <a:ext uri="{FF2B5EF4-FFF2-40B4-BE49-F238E27FC236}">
                  <a16:creationId xmlns:a16="http://schemas.microsoft.com/office/drawing/2014/main" id="{C674995D-1F05-489A-8BA5-E3DE81427B6C}"/>
                </a:ext>
              </a:extLst>
            </p:cNvPr>
            <p:cNvPicPr>
              <a:picLocks noChangeAspect="1"/>
            </p:cNvPicPr>
            <p:nvPr/>
          </p:nvPicPr>
          <p:blipFill rotWithShape="1">
            <a:blip r:embed="rId2"/>
            <a:srcRect t="1492" r="1043" b="1"/>
            <a:stretch/>
          </p:blipFill>
          <p:spPr>
            <a:xfrm>
              <a:off x="755143" y="4021738"/>
              <a:ext cx="4992114" cy="1450757"/>
            </a:xfrm>
            <a:prstGeom prst="rect">
              <a:avLst/>
            </a:prstGeom>
          </p:spPr>
        </p:pic>
        <p:sp>
          <p:nvSpPr>
            <p:cNvPr id="10" name="Down Arrow 5">
              <a:extLst>
                <a:ext uri="{FF2B5EF4-FFF2-40B4-BE49-F238E27FC236}">
                  <a16:creationId xmlns:a16="http://schemas.microsoft.com/office/drawing/2014/main" id="{153388B2-E4B6-480F-B4F3-54A9C874B5D8}"/>
                </a:ext>
              </a:extLst>
            </p:cNvPr>
            <p:cNvSpPr/>
            <p:nvPr/>
          </p:nvSpPr>
          <p:spPr>
            <a:xfrm>
              <a:off x="4661706" y="3789574"/>
              <a:ext cx="298933" cy="591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Content Placeholder 3">
            <a:extLst>
              <a:ext uri="{FF2B5EF4-FFF2-40B4-BE49-F238E27FC236}">
                <a16:creationId xmlns:a16="http://schemas.microsoft.com/office/drawing/2014/main" id="{A4C81A08-8B54-45CF-BCB6-1B2AEAE87075}"/>
              </a:ext>
            </a:extLst>
          </p:cNvPr>
          <p:cNvSpPr>
            <a:spLocks noGrp="1"/>
          </p:cNvSpPr>
          <p:nvPr>
            <p:ph sz="half" idx="2"/>
          </p:nvPr>
        </p:nvSpPr>
        <p:spPr/>
        <p:txBody>
          <a:bodyPr/>
          <a:lstStyle/>
          <a:p>
            <a:pPr>
              <a:buFont typeface="Wingdings" panose="05000000000000000000" pitchFamily="2" charset="2"/>
              <a:buChar char="§"/>
            </a:pPr>
            <a:r>
              <a:rPr lang="en-US" dirty="0"/>
              <a:t>On the left side of the screen, Click on the magnifying glass icon</a:t>
            </a:r>
          </a:p>
        </p:txBody>
      </p:sp>
      <p:grpSp>
        <p:nvGrpSpPr>
          <p:cNvPr id="3" name="Group 2" descr="A screenshot of the Ship From section of the ShipExec website showing blanks for Company, Contact, Address 1, Address 2, Address 3, City, State/Province, Postal Code, County/Territory, and Phone fields. A magnifying glass icon is at the top left. A green arrow points from the right toward the magnifying glass.">
            <a:extLst>
              <a:ext uri="{FF2B5EF4-FFF2-40B4-BE49-F238E27FC236}">
                <a16:creationId xmlns:a16="http://schemas.microsoft.com/office/drawing/2014/main" id="{D69A5C86-A02E-6041-45AC-226AEC77D2EF}"/>
              </a:ext>
            </a:extLst>
          </p:cNvPr>
          <p:cNvGrpSpPr/>
          <p:nvPr/>
        </p:nvGrpSpPr>
        <p:grpSpPr>
          <a:xfrm>
            <a:off x="6352986" y="2996119"/>
            <a:ext cx="5743928" cy="3299229"/>
            <a:chOff x="6352986" y="2996119"/>
            <a:chExt cx="5743928" cy="3299229"/>
          </a:xfrm>
        </p:grpSpPr>
        <p:pic>
          <p:nvPicPr>
            <p:cNvPr id="12" name="Picture 11">
              <a:extLst>
                <a:ext uri="{FF2B5EF4-FFF2-40B4-BE49-F238E27FC236}">
                  <a16:creationId xmlns:a16="http://schemas.microsoft.com/office/drawing/2014/main" id="{64478C06-7024-447D-B3F2-4A1C8C0DB69F}"/>
                </a:ext>
              </a:extLst>
            </p:cNvPr>
            <p:cNvPicPr>
              <a:picLocks noChangeAspect="1"/>
            </p:cNvPicPr>
            <p:nvPr/>
          </p:nvPicPr>
          <p:blipFill>
            <a:blip r:embed="rId3"/>
            <a:stretch>
              <a:fillRect/>
            </a:stretch>
          </p:blipFill>
          <p:spPr>
            <a:xfrm>
              <a:off x="6352986" y="2996119"/>
              <a:ext cx="5743928" cy="3299229"/>
            </a:xfrm>
            <a:prstGeom prst="rect">
              <a:avLst/>
            </a:prstGeom>
          </p:spPr>
        </p:pic>
        <p:sp>
          <p:nvSpPr>
            <p:cNvPr id="14" name="Down Arrow 5">
              <a:extLst>
                <a:ext uri="{FF2B5EF4-FFF2-40B4-BE49-F238E27FC236}">
                  <a16:creationId xmlns:a16="http://schemas.microsoft.com/office/drawing/2014/main" id="{4C4769E4-7A18-4616-851E-633E1C13CC5A}"/>
                </a:ext>
              </a:extLst>
            </p:cNvPr>
            <p:cNvSpPr/>
            <p:nvPr/>
          </p:nvSpPr>
          <p:spPr>
            <a:xfrm rot="5400000">
              <a:off x="7102707" y="3152404"/>
              <a:ext cx="298933" cy="975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35480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55B715-5AAF-45AA-8D3C-4F650BBB478F}"/>
              </a:ext>
            </a:extLst>
          </p:cNvPr>
          <p:cNvSpPr>
            <a:spLocks noGrp="1"/>
          </p:cNvSpPr>
          <p:nvPr>
            <p:ph type="title"/>
          </p:nvPr>
        </p:nvSpPr>
        <p:spPr>
          <a:xfrm>
            <a:off x="838200" y="365125"/>
            <a:ext cx="10515600" cy="893659"/>
          </a:xfrm>
        </p:spPr>
        <p:txBody>
          <a:bodyPr>
            <a:normAutofit fontScale="90000"/>
          </a:bodyPr>
          <a:lstStyle/>
          <a:p>
            <a:pPr algn="ctr"/>
            <a:r>
              <a:rPr lang="en-US" dirty="0"/>
              <a:t>Finding Your Contact Information, Continued</a:t>
            </a:r>
          </a:p>
        </p:txBody>
      </p:sp>
      <p:sp>
        <p:nvSpPr>
          <p:cNvPr id="6" name="Content Placeholder 5">
            <a:extLst>
              <a:ext uri="{FF2B5EF4-FFF2-40B4-BE49-F238E27FC236}">
                <a16:creationId xmlns:a16="http://schemas.microsoft.com/office/drawing/2014/main" id="{6E48F0A4-6A45-42AF-AC41-1DCA832FFE25}"/>
              </a:ext>
            </a:extLst>
          </p:cNvPr>
          <p:cNvSpPr>
            <a:spLocks noGrp="1"/>
          </p:cNvSpPr>
          <p:nvPr>
            <p:ph sz="half" idx="1"/>
          </p:nvPr>
        </p:nvSpPr>
        <p:spPr/>
        <p:txBody>
          <a:bodyPr>
            <a:normAutofit fontScale="77500" lnSpcReduction="20000"/>
          </a:bodyPr>
          <a:lstStyle/>
          <a:p>
            <a:pPr>
              <a:spcAft>
                <a:spcPts val="600"/>
              </a:spcAft>
              <a:buFont typeface="Wingdings" panose="05000000000000000000" pitchFamily="2" charset="2"/>
              <a:buChar char="§"/>
            </a:pPr>
            <a:r>
              <a:rPr lang="en-US" dirty="0"/>
              <a:t>On the right side of the screen, a list of all the site addresses within the study you selected should populate</a:t>
            </a:r>
          </a:p>
          <a:p>
            <a:pPr>
              <a:spcAft>
                <a:spcPts val="600"/>
              </a:spcAft>
              <a:buFont typeface="Wingdings" panose="05000000000000000000" pitchFamily="2" charset="2"/>
              <a:buChar char="§"/>
            </a:pPr>
            <a:r>
              <a:rPr lang="en-US" dirty="0"/>
              <a:t>User can filter the search for their address further by filling in the “Company”, “Contact”, or “Address 1” fields</a:t>
            </a:r>
          </a:p>
          <a:p>
            <a:pPr>
              <a:spcAft>
                <a:spcPts val="600"/>
              </a:spcAft>
              <a:buFont typeface="Wingdings" panose="05000000000000000000" pitchFamily="2" charset="2"/>
              <a:buChar char="§"/>
            </a:pPr>
            <a:r>
              <a:rPr lang="en-US" dirty="0"/>
              <a:t>Hit “Search” when ready.</a:t>
            </a:r>
          </a:p>
          <a:p>
            <a:pPr>
              <a:spcAft>
                <a:spcPts val="600"/>
              </a:spcAft>
              <a:buFont typeface="Wingdings" panose="05000000000000000000" pitchFamily="2" charset="2"/>
              <a:buChar char="§"/>
            </a:pPr>
            <a:r>
              <a:rPr lang="en-US" dirty="0"/>
              <a:t>Once you have found your site address, click on the “Select” button to the left of the address</a:t>
            </a:r>
          </a:p>
          <a:p>
            <a:pPr>
              <a:spcAft>
                <a:spcPts val="600"/>
              </a:spcAft>
              <a:buFont typeface="Wingdings" panose="05000000000000000000" pitchFamily="2" charset="2"/>
              <a:buChar char="§"/>
            </a:pPr>
            <a:r>
              <a:rPr lang="en-US" dirty="0"/>
              <a:t>If any information needs to be updated, please reach out to the NCRAD Coordinator of your study</a:t>
            </a:r>
          </a:p>
        </p:txBody>
      </p:sp>
      <p:pic>
        <p:nvPicPr>
          <p:cNvPr id="8" name="Content Placeholder 7" descr="A screenshot of the Search Address section of the ShipExec website showing blanks for several Address Book identifiers. &quot;ADCFB (NCRAD) is entered in the Group section. A white &quot;XClear&quot; button is in the bottom left corner with a blue &quot;Search&quot; button with a magnifying glass on its right. Address book entries under group &quot;ADCFB (NCRAD)&quot; are listed on the right side. Each has a blue &quot;Select&quot; button to its left.">
            <a:extLst>
              <a:ext uri="{FF2B5EF4-FFF2-40B4-BE49-F238E27FC236}">
                <a16:creationId xmlns:a16="http://schemas.microsoft.com/office/drawing/2014/main" id="{BF95275A-C3DC-4BA7-A7A9-1976B596AB78}"/>
              </a:ext>
            </a:extLst>
          </p:cNvPr>
          <p:cNvPicPr>
            <a:picLocks noGrp="1" noChangeAspect="1"/>
          </p:cNvPicPr>
          <p:nvPr>
            <p:ph sz="half" idx="2"/>
          </p:nvPr>
        </p:nvPicPr>
        <p:blipFill rotWithShape="1">
          <a:blip r:embed="rId2"/>
          <a:stretch/>
        </p:blipFill>
        <p:spPr>
          <a:xfrm>
            <a:off x="6236261" y="1391991"/>
            <a:ext cx="5117539" cy="4351338"/>
          </a:xfrm>
          <a:prstGeom prst="rect">
            <a:avLst/>
          </a:prstGeom>
          <a:noFill/>
        </p:spPr>
      </p:pic>
    </p:spTree>
    <p:extLst>
      <p:ext uri="{BB962C8B-B14F-4D97-AF65-F5344CB8AC3E}">
        <p14:creationId xmlns:p14="http://schemas.microsoft.com/office/powerpoint/2010/main" val="1882525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0B39-EB8B-420A-97AA-C043E2807163}"/>
              </a:ext>
            </a:extLst>
          </p:cNvPr>
          <p:cNvSpPr>
            <a:spLocks noGrp="1"/>
          </p:cNvSpPr>
          <p:nvPr>
            <p:ph type="title"/>
          </p:nvPr>
        </p:nvSpPr>
        <p:spPr/>
        <p:txBody>
          <a:bodyPr anchor="b">
            <a:normAutofit/>
          </a:bodyPr>
          <a:lstStyle/>
          <a:p>
            <a:pPr algn="ctr"/>
            <a:r>
              <a:rPr lang="en-US" dirty="0"/>
              <a:t>Verify Information</a:t>
            </a:r>
          </a:p>
        </p:txBody>
      </p:sp>
      <p:pic>
        <p:nvPicPr>
          <p:cNvPr id="7" name="Content Placeholder 6" descr="A screenshot of the Ship From and Shipment information sections of the ShipExec website with address information and Study Group information entered.">
            <a:extLst>
              <a:ext uri="{FF2B5EF4-FFF2-40B4-BE49-F238E27FC236}">
                <a16:creationId xmlns:a16="http://schemas.microsoft.com/office/drawing/2014/main" id="{FF80FF13-6727-4AC5-9004-A0125605FD96}"/>
              </a:ext>
            </a:extLst>
          </p:cNvPr>
          <p:cNvPicPr>
            <a:picLocks noGrp="1" noChangeAspect="1"/>
          </p:cNvPicPr>
          <p:nvPr>
            <p:ph sz="half" idx="1"/>
          </p:nvPr>
        </p:nvPicPr>
        <p:blipFill rotWithShape="1">
          <a:blip r:embed="rId2"/>
          <a:stretch/>
        </p:blipFill>
        <p:spPr>
          <a:xfrm>
            <a:off x="2798974" y="2941163"/>
            <a:ext cx="6813555" cy="1969134"/>
          </a:xfrm>
          <a:prstGeom prst="rect">
            <a:avLst/>
          </a:prstGeom>
          <a:noFill/>
        </p:spPr>
      </p:pic>
      <p:sp>
        <p:nvSpPr>
          <p:cNvPr id="11" name="Text Placeholder 3">
            <a:extLst>
              <a:ext uri="{FF2B5EF4-FFF2-40B4-BE49-F238E27FC236}">
                <a16:creationId xmlns:a16="http://schemas.microsoft.com/office/drawing/2014/main" id="{DCBB084A-B2D6-42F6-8B47-79AFE3F56337}"/>
              </a:ext>
            </a:extLst>
          </p:cNvPr>
          <p:cNvSpPr>
            <a:spLocks noGrp="1"/>
          </p:cNvSpPr>
          <p:nvPr>
            <p:ph sz="half" idx="2"/>
          </p:nvPr>
        </p:nvSpPr>
        <p:spPr>
          <a:xfrm>
            <a:off x="1196502" y="1845735"/>
            <a:ext cx="9959178" cy="4023360"/>
          </a:xfrm>
        </p:spPr>
        <p:txBody>
          <a:bodyPr>
            <a:normAutofit/>
          </a:bodyPr>
          <a:lstStyle/>
          <a:p>
            <a:pPr>
              <a:buFont typeface="Wingdings" panose="05000000000000000000" pitchFamily="2" charset="2"/>
              <a:buChar char="§"/>
            </a:pPr>
            <a:r>
              <a:rPr lang="en-US" dirty="0"/>
              <a:t>Please verify that both the shipping information AND study reference are correct for this shipment</a:t>
            </a:r>
          </a:p>
        </p:txBody>
      </p:sp>
    </p:spTree>
    <p:extLst>
      <p:ext uri="{BB962C8B-B14F-4D97-AF65-F5344CB8AC3E}">
        <p14:creationId xmlns:p14="http://schemas.microsoft.com/office/powerpoint/2010/main" val="2811936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8F3B-1555-4EA1-8BF5-3E55E2DAE36B}"/>
              </a:ext>
            </a:extLst>
          </p:cNvPr>
          <p:cNvSpPr>
            <a:spLocks noGrp="1"/>
          </p:cNvSpPr>
          <p:nvPr>
            <p:ph type="title"/>
          </p:nvPr>
        </p:nvSpPr>
        <p:spPr/>
        <p:txBody>
          <a:bodyPr/>
          <a:lstStyle/>
          <a:p>
            <a:pPr algn="ctr"/>
            <a:r>
              <a:rPr lang="en-US" dirty="0"/>
              <a:t>Entering Shipment Information</a:t>
            </a:r>
          </a:p>
        </p:txBody>
      </p:sp>
      <p:sp>
        <p:nvSpPr>
          <p:cNvPr id="3" name="Content Placeholder 2">
            <a:extLst>
              <a:ext uri="{FF2B5EF4-FFF2-40B4-BE49-F238E27FC236}">
                <a16:creationId xmlns:a16="http://schemas.microsoft.com/office/drawing/2014/main" id="{3F13D600-255F-4EBC-B238-5BB17D81F9DA}"/>
              </a:ext>
            </a:extLst>
          </p:cNvPr>
          <p:cNvSpPr>
            <a:spLocks noGrp="1"/>
          </p:cNvSpPr>
          <p:nvPr>
            <p:ph sz="half" idx="1"/>
          </p:nvPr>
        </p:nvSpPr>
        <p:spPr/>
        <p:txBody>
          <a:bodyPr/>
          <a:lstStyle/>
          <a:p>
            <a:pPr marL="227013" indent="-227013">
              <a:buFont typeface="Arial" panose="020B0604020202020204" pitchFamily="34" charset="0"/>
              <a:buChar char="•"/>
            </a:pPr>
            <a:r>
              <a:rPr lang="en-US" sz="2200" b="1" dirty="0"/>
              <a:t>Ambient shipments</a:t>
            </a:r>
          </a:p>
          <a:p>
            <a:pPr marL="458788" lvl="1" indent="-231775">
              <a:buFont typeface="Arial" panose="020B0604020202020204" pitchFamily="34" charset="0"/>
              <a:buChar char="•"/>
            </a:pPr>
            <a:r>
              <a:rPr lang="en-US" sz="2000" dirty="0">
                <a:solidFill>
                  <a:schemeClr val="tx1"/>
                </a:solidFill>
              </a:rPr>
              <a:t>Enter the total weight of your package in the “Weight” field, leave the “Dry Ice Weight” field empty!</a:t>
            </a:r>
            <a:endParaRPr lang="en-US" sz="2000" i="1" dirty="0">
              <a:solidFill>
                <a:schemeClr val="tx1"/>
              </a:solidFill>
            </a:endParaRPr>
          </a:p>
          <a:p>
            <a:pPr marL="227013" lvl="1" indent="-227013">
              <a:buFont typeface="Arial" panose="020B0604020202020204" pitchFamily="34" charset="0"/>
              <a:buChar char="•"/>
            </a:pPr>
            <a:r>
              <a:rPr lang="en-US" sz="2200" b="1" dirty="0">
                <a:solidFill>
                  <a:schemeClr val="tx1"/>
                </a:solidFill>
              </a:rPr>
              <a:t>Frozen shipments</a:t>
            </a:r>
          </a:p>
          <a:p>
            <a:pPr marL="458788" lvl="2" indent="-173038">
              <a:buFont typeface="Arial" panose="020B0604020202020204" pitchFamily="34" charset="0"/>
              <a:buChar char="•"/>
            </a:pPr>
            <a:r>
              <a:rPr lang="en-US" sz="1800" dirty="0">
                <a:solidFill>
                  <a:schemeClr val="tx1"/>
                </a:solidFill>
              </a:rPr>
              <a:t>Enter the total weight of your package in the “Weight” field</a:t>
            </a:r>
          </a:p>
          <a:p>
            <a:pPr marL="458788" lvl="2" indent="-173038">
              <a:buFont typeface="Arial" panose="020B0604020202020204" pitchFamily="34" charset="0"/>
              <a:buChar char="•"/>
            </a:pPr>
            <a:r>
              <a:rPr lang="en-US" sz="1800" dirty="0">
                <a:solidFill>
                  <a:schemeClr val="tx1"/>
                </a:solidFill>
              </a:rPr>
              <a:t>Enter the dry ice weight in the “Dry Ice Weight” field</a:t>
            </a:r>
          </a:p>
          <a:p>
            <a:pPr marL="641668" lvl="3" indent="-173038">
              <a:buFont typeface="Arial" panose="020B0604020202020204" pitchFamily="34" charset="0"/>
              <a:buChar char="•"/>
            </a:pPr>
            <a:r>
              <a:rPr lang="en-US" sz="1800" dirty="0"/>
              <a:t>The “Dry Ice Weight” field cannot be higher than the “Weight” field (will receive an error message)</a:t>
            </a:r>
          </a:p>
        </p:txBody>
      </p:sp>
      <p:pic>
        <p:nvPicPr>
          <p:cNvPr id="5" name="Content Placeholder 4" descr="A screenshot of the Shipment Information section of the ShipExec website showing blanks for Study Group Weight (in LB), Dry Ice Weight (in LB), and Description of Return (&quot;Biological Specimens&quot; is entered).  A blue &quot;Pickup Request &quot; button is in the bottom left corner.">
            <a:extLst>
              <a:ext uri="{FF2B5EF4-FFF2-40B4-BE49-F238E27FC236}">
                <a16:creationId xmlns:a16="http://schemas.microsoft.com/office/drawing/2014/main" id="{3EE80976-4B8F-412F-A9D3-57C713544445}"/>
              </a:ext>
            </a:extLst>
          </p:cNvPr>
          <p:cNvPicPr>
            <a:picLocks noGrp="1" noChangeAspect="1"/>
          </p:cNvPicPr>
          <p:nvPr>
            <p:ph sz="half" idx="2"/>
          </p:nvPr>
        </p:nvPicPr>
        <p:blipFill rotWithShape="1">
          <a:blip r:embed="rId2"/>
          <a:srcRect t="1492" r="1043" b="1"/>
          <a:stretch/>
        </p:blipFill>
        <p:spPr>
          <a:xfrm>
            <a:off x="6172202" y="2576936"/>
            <a:ext cx="5864051" cy="1704127"/>
          </a:xfrm>
          <a:prstGeom prst="rect">
            <a:avLst/>
          </a:prstGeom>
        </p:spPr>
      </p:pic>
    </p:spTree>
    <p:extLst>
      <p:ext uri="{BB962C8B-B14F-4D97-AF65-F5344CB8AC3E}">
        <p14:creationId xmlns:p14="http://schemas.microsoft.com/office/powerpoint/2010/main" val="397288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BB29-46A7-4BD4-91A7-DD95D3B78CBF}"/>
              </a:ext>
            </a:extLst>
          </p:cNvPr>
          <p:cNvSpPr>
            <a:spLocks noGrp="1"/>
          </p:cNvSpPr>
          <p:nvPr>
            <p:ph type="title"/>
          </p:nvPr>
        </p:nvSpPr>
        <p:spPr/>
        <p:txBody>
          <a:bodyPr/>
          <a:lstStyle/>
          <a:p>
            <a:pPr algn="ctr"/>
            <a:r>
              <a:rPr lang="en-US" dirty="0"/>
              <a:t>Need to request UPS Pickup?</a:t>
            </a:r>
          </a:p>
        </p:txBody>
      </p:sp>
      <p:sp>
        <p:nvSpPr>
          <p:cNvPr id="3" name="Content Placeholder 2">
            <a:extLst>
              <a:ext uri="{FF2B5EF4-FFF2-40B4-BE49-F238E27FC236}">
                <a16:creationId xmlns:a16="http://schemas.microsoft.com/office/drawing/2014/main" id="{CF970A56-E78E-4259-B72C-1625DF8C6735}"/>
              </a:ext>
            </a:extLst>
          </p:cNvPr>
          <p:cNvSpPr>
            <a:spLocks noGrp="1"/>
          </p:cNvSpPr>
          <p:nvPr>
            <p:ph sz="half" idx="1"/>
          </p:nvPr>
        </p:nvSpPr>
        <p:spPr/>
        <p:txBody>
          <a:bodyPr>
            <a:normAutofit fontScale="92500" lnSpcReduction="10000"/>
          </a:bodyPr>
          <a:lstStyle/>
          <a:p>
            <a:pPr marL="227013" indent="-227013">
              <a:buFont typeface="Arial" panose="020B0604020202020204" pitchFamily="34" charset="0"/>
              <a:buChar char="•"/>
            </a:pPr>
            <a:r>
              <a:rPr lang="en-US" sz="2200" dirty="0"/>
              <a:t>Click on the “Pickup Request” button</a:t>
            </a:r>
          </a:p>
          <a:p>
            <a:pPr marL="227013" indent="-227013">
              <a:buFont typeface="Arial" panose="020B0604020202020204" pitchFamily="34" charset="0"/>
              <a:buChar char="•"/>
            </a:pPr>
            <a:r>
              <a:rPr lang="en-US" sz="2200" dirty="0"/>
              <a:t>Fill out all fields for the pickup request</a:t>
            </a:r>
          </a:p>
          <a:p>
            <a:pPr marL="227013" indent="-227013">
              <a:buFont typeface="Arial" panose="020B0604020202020204" pitchFamily="34" charset="0"/>
              <a:buChar char="•"/>
            </a:pPr>
            <a:r>
              <a:rPr lang="en-US" sz="2200" dirty="0"/>
              <a:t>Enter in the “Earliest Time Ready” and “Latest Time Ready” in 24-hour format</a:t>
            </a:r>
          </a:p>
          <a:p>
            <a:pPr marL="519621" lvl="1" indent="-227013">
              <a:buFont typeface="Arial" panose="020B0604020202020204" pitchFamily="34" charset="0"/>
              <a:buChar char="•"/>
            </a:pPr>
            <a:r>
              <a:rPr lang="en-US" sz="2000" dirty="0"/>
              <a:t>Users must schedule pickup minimum 1 hour before “Earliest Time Ready”</a:t>
            </a:r>
          </a:p>
          <a:p>
            <a:pPr marL="227013" indent="-227013">
              <a:buFont typeface="Arial" panose="020B0604020202020204" pitchFamily="34" charset="0"/>
              <a:buChar char="•"/>
            </a:pPr>
            <a:r>
              <a:rPr lang="en-US" sz="2200" dirty="0"/>
              <a:t>Choose a name and number that is the best to contact if the UPS driver has questions related to picking up your package</a:t>
            </a:r>
          </a:p>
          <a:p>
            <a:pPr marL="227013" indent="-227013">
              <a:buFont typeface="Arial" panose="020B0604020202020204" pitchFamily="34" charset="0"/>
              <a:buChar char="•"/>
            </a:pPr>
            <a:r>
              <a:rPr lang="en-US" sz="2200" dirty="0"/>
              <a:t>Entering the Room Number and Floor will help the UPS driver locate your package</a:t>
            </a:r>
          </a:p>
          <a:p>
            <a:pPr marL="519621" lvl="1" indent="-227013">
              <a:buFont typeface="Arial" panose="020B0604020202020204" pitchFamily="34" charset="0"/>
              <a:buChar char="•"/>
            </a:pPr>
            <a:r>
              <a:rPr lang="en-US" sz="2000" dirty="0"/>
              <a:t>Room number field is free text</a:t>
            </a:r>
          </a:p>
          <a:p>
            <a:pPr marL="519621" lvl="1" indent="-227013">
              <a:buFont typeface="Arial" panose="020B0604020202020204" pitchFamily="34" charset="0"/>
              <a:buChar char="•"/>
            </a:pPr>
            <a:r>
              <a:rPr lang="en-US" sz="2000" dirty="0"/>
              <a:t>Floor field is numerical only</a:t>
            </a:r>
          </a:p>
          <a:p>
            <a:pPr marL="227013" indent="-227013">
              <a:buFont typeface="Arial" panose="020B0604020202020204" pitchFamily="34" charset="0"/>
              <a:buChar char="•"/>
            </a:pPr>
            <a:r>
              <a:rPr lang="en-US" sz="2200" dirty="0"/>
              <a:t>Hit “Save” when done</a:t>
            </a:r>
          </a:p>
        </p:txBody>
      </p:sp>
      <p:pic>
        <p:nvPicPr>
          <p:cNvPr id="5" name="Picture 4" descr="A screenshot of the Shipment Information section of the ShipExec website showing blanks for Study Group Weight (in LB), Dry Ice Weight (in LB), and Description of Return (&quot;Biological Specimens&quot; is entered).  A blue &quot;Pickup Request &quot; button is in the bottom left corner.">
            <a:extLst>
              <a:ext uri="{FF2B5EF4-FFF2-40B4-BE49-F238E27FC236}">
                <a16:creationId xmlns:a16="http://schemas.microsoft.com/office/drawing/2014/main" id="{5EBD8723-AF2E-433F-BFC5-664F2F019500}"/>
              </a:ext>
            </a:extLst>
          </p:cNvPr>
          <p:cNvPicPr>
            <a:picLocks noChangeAspect="1"/>
          </p:cNvPicPr>
          <p:nvPr/>
        </p:nvPicPr>
        <p:blipFill rotWithShape="1">
          <a:blip r:embed="rId2"/>
          <a:srcRect t="1492" r="1043" b="1"/>
          <a:stretch/>
        </p:blipFill>
        <p:spPr>
          <a:xfrm>
            <a:off x="6009489" y="1791547"/>
            <a:ext cx="5365033" cy="1559131"/>
          </a:xfrm>
          <a:prstGeom prst="rect">
            <a:avLst/>
          </a:prstGeom>
        </p:spPr>
      </p:pic>
      <p:pic>
        <p:nvPicPr>
          <p:cNvPr id="6" name="Picture 5" descr="A screenshot of the Create Pickup Request section of the ShipExec website showing blanks for Pickup Date, Earliest Time Ready, Latest Time Ready, Contact Name, Contact Phone, Payment method (should always be &quot;Pay by shipper account&quot;), Room Number, and Floor. A gray &quot;Cancel&quot; button is in the bottom right corner and a blue &quot;Save&quot; button is to its left.">
            <a:extLst>
              <a:ext uri="{FF2B5EF4-FFF2-40B4-BE49-F238E27FC236}">
                <a16:creationId xmlns:a16="http://schemas.microsoft.com/office/drawing/2014/main" id="{2A560215-FC83-48E0-9EE3-D7AB424F1F8A}"/>
              </a:ext>
            </a:extLst>
          </p:cNvPr>
          <p:cNvPicPr>
            <a:picLocks noChangeAspect="1"/>
          </p:cNvPicPr>
          <p:nvPr/>
        </p:nvPicPr>
        <p:blipFill>
          <a:blip r:embed="rId3"/>
          <a:stretch>
            <a:fillRect/>
          </a:stretch>
        </p:blipFill>
        <p:spPr>
          <a:xfrm>
            <a:off x="6780179" y="3404865"/>
            <a:ext cx="3823655" cy="2680433"/>
          </a:xfrm>
          <a:prstGeom prst="rect">
            <a:avLst/>
          </a:prstGeom>
        </p:spPr>
      </p:pic>
    </p:spTree>
    <p:extLst>
      <p:ext uri="{BB962C8B-B14F-4D97-AF65-F5344CB8AC3E}">
        <p14:creationId xmlns:p14="http://schemas.microsoft.com/office/powerpoint/2010/main" val="87156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0C88-E90C-4851-8318-E4E58F7E142E}"/>
              </a:ext>
            </a:extLst>
          </p:cNvPr>
          <p:cNvSpPr>
            <a:spLocks noGrp="1"/>
          </p:cNvSpPr>
          <p:nvPr>
            <p:ph type="title"/>
          </p:nvPr>
        </p:nvSpPr>
        <p:spPr/>
        <p:txBody>
          <a:bodyPr/>
          <a:lstStyle/>
          <a:p>
            <a:pPr algn="ctr"/>
            <a:r>
              <a:rPr lang="en-US" dirty="0"/>
              <a:t>Shipping Packages</a:t>
            </a:r>
          </a:p>
        </p:txBody>
      </p:sp>
      <p:sp>
        <p:nvSpPr>
          <p:cNvPr id="3" name="Content Placeholder 2">
            <a:extLst>
              <a:ext uri="{FF2B5EF4-FFF2-40B4-BE49-F238E27FC236}">
                <a16:creationId xmlns:a16="http://schemas.microsoft.com/office/drawing/2014/main" id="{B5B6062E-3DC5-4679-8A41-6E55B6F0E19F}"/>
              </a:ext>
            </a:extLst>
          </p:cNvPr>
          <p:cNvSpPr>
            <a:spLocks noGrp="1"/>
          </p:cNvSpPr>
          <p:nvPr>
            <p:ph sz="half" idx="1"/>
          </p:nvPr>
        </p:nvSpPr>
        <p:spPr/>
        <p:txBody>
          <a:bodyPr/>
          <a:lstStyle/>
          <a:p>
            <a:pPr>
              <a:buFont typeface="Wingdings" panose="05000000000000000000" pitchFamily="2" charset="2"/>
              <a:buChar char="§"/>
            </a:pPr>
            <a:r>
              <a:rPr lang="en-US" dirty="0"/>
              <a:t>If all fields in “Ship From” and “Shipment Information” fields are completed, and pickup request is completed (if necessary), click Ship in the bottom right corner of the page</a:t>
            </a:r>
          </a:p>
        </p:txBody>
      </p:sp>
      <p:grpSp>
        <p:nvGrpSpPr>
          <p:cNvPr id="4" name="Group 3" descr="Screenshot of a blue &quot;Ship&quot; button on the right with a blue &quot;Reset&quot; button to its left. Both buttons are in a red field.  A green arrow points down to the Ship button.">
            <a:extLst>
              <a:ext uri="{FF2B5EF4-FFF2-40B4-BE49-F238E27FC236}">
                <a16:creationId xmlns:a16="http://schemas.microsoft.com/office/drawing/2014/main" id="{7DBD6604-D1E9-B085-CECF-F9D4A51D4260}"/>
              </a:ext>
            </a:extLst>
          </p:cNvPr>
          <p:cNvGrpSpPr/>
          <p:nvPr/>
        </p:nvGrpSpPr>
        <p:grpSpPr>
          <a:xfrm>
            <a:off x="8043577" y="2592371"/>
            <a:ext cx="2444415" cy="1647100"/>
            <a:chOff x="8043577" y="2592371"/>
            <a:chExt cx="2444415" cy="1647100"/>
          </a:xfrm>
        </p:grpSpPr>
        <p:pic>
          <p:nvPicPr>
            <p:cNvPr id="5" name="Picture 4">
              <a:extLst>
                <a:ext uri="{FF2B5EF4-FFF2-40B4-BE49-F238E27FC236}">
                  <a16:creationId xmlns:a16="http://schemas.microsoft.com/office/drawing/2014/main" id="{45022BE2-28DA-4F4B-962A-C91FD9667BC2}"/>
                </a:ext>
              </a:extLst>
            </p:cNvPr>
            <p:cNvPicPr>
              <a:picLocks noChangeAspect="1"/>
            </p:cNvPicPr>
            <p:nvPr/>
          </p:nvPicPr>
          <p:blipFill rotWithShape="1">
            <a:blip r:embed="rId2"/>
            <a:srcRect l="91308" t="87731"/>
            <a:stretch/>
          </p:blipFill>
          <p:spPr>
            <a:xfrm>
              <a:off x="8043577" y="2776820"/>
              <a:ext cx="2444415" cy="1462651"/>
            </a:xfrm>
            <a:prstGeom prst="rect">
              <a:avLst/>
            </a:prstGeom>
          </p:spPr>
        </p:pic>
        <p:sp>
          <p:nvSpPr>
            <p:cNvPr id="6" name="Down Arrow 5">
              <a:extLst>
                <a:ext uri="{FF2B5EF4-FFF2-40B4-BE49-F238E27FC236}">
                  <a16:creationId xmlns:a16="http://schemas.microsoft.com/office/drawing/2014/main" id="{C5837230-1B96-45A6-B918-0355BB037573}"/>
                </a:ext>
              </a:extLst>
            </p:cNvPr>
            <p:cNvSpPr/>
            <p:nvPr/>
          </p:nvSpPr>
          <p:spPr>
            <a:xfrm>
              <a:off x="9567728" y="2592371"/>
              <a:ext cx="518952" cy="959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31846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0FF1-61EC-4AC4-B40A-02B197B0C819}"/>
              </a:ext>
            </a:extLst>
          </p:cNvPr>
          <p:cNvSpPr>
            <a:spLocks noGrp="1"/>
          </p:cNvSpPr>
          <p:nvPr>
            <p:ph type="title"/>
          </p:nvPr>
        </p:nvSpPr>
        <p:spPr/>
        <p:txBody>
          <a:bodyPr anchor="b">
            <a:normAutofit/>
          </a:bodyPr>
          <a:lstStyle/>
          <a:p>
            <a:pPr algn="ctr"/>
            <a:r>
              <a:rPr lang="en-US" dirty="0"/>
              <a:t>Accessing Airbill</a:t>
            </a:r>
          </a:p>
        </p:txBody>
      </p:sp>
      <p:sp>
        <p:nvSpPr>
          <p:cNvPr id="9" name="Text Placeholder 2">
            <a:extLst>
              <a:ext uri="{FF2B5EF4-FFF2-40B4-BE49-F238E27FC236}">
                <a16:creationId xmlns:a16="http://schemas.microsoft.com/office/drawing/2014/main" id="{63FD013D-42C4-449B-9738-22F51F2C16AF}"/>
              </a:ext>
            </a:extLst>
          </p:cNvPr>
          <p:cNvSpPr>
            <a:spLocks noGrp="1"/>
          </p:cNvSpPr>
          <p:nvPr>
            <p:ph type="body" idx="1"/>
          </p:nvPr>
        </p:nvSpPr>
        <p:spPr/>
        <p:txBody>
          <a:bodyPr/>
          <a:lstStyle/>
          <a:p>
            <a:pPr algn="ctr"/>
            <a:r>
              <a:rPr lang="en-US" b="1" dirty="0"/>
              <a:t>Shipment Receipt</a:t>
            </a:r>
          </a:p>
        </p:txBody>
      </p:sp>
      <p:pic>
        <p:nvPicPr>
          <p:cNvPr id="10" name="Content Placeholder 9" descr="A screenshot of a ShipExec Shipment Receipt. Athe the top is the Transaction Date and Pickup No (circled in red). Below these information listed includes Ship To, Shipper, and Ship From details. Below Address information is Shipment Information. Service type is listed. Package information like Tracking Number and Weight are listed at the bottom.">
            <a:extLst>
              <a:ext uri="{FF2B5EF4-FFF2-40B4-BE49-F238E27FC236}">
                <a16:creationId xmlns:a16="http://schemas.microsoft.com/office/drawing/2014/main" id="{C8A9CB4B-6657-4E90-A914-CB9317789C15}"/>
              </a:ext>
            </a:extLst>
          </p:cNvPr>
          <p:cNvPicPr>
            <a:picLocks noGrp="1" noChangeAspect="1"/>
          </p:cNvPicPr>
          <p:nvPr>
            <p:ph sz="half" idx="2"/>
          </p:nvPr>
        </p:nvPicPr>
        <p:blipFill>
          <a:blip r:embed="rId2"/>
          <a:stretch>
            <a:fillRect/>
          </a:stretch>
        </p:blipFill>
        <p:spPr>
          <a:xfrm>
            <a:off x="1096962" y="2582334"/>
            <a:ext cx="4938712" cy="2603112"/>
          </a:xfrm>
          <a:prstGeom prst="rect">
            <a:avLst/>
          </a:prstGeom>
          <a:effectLst>
            <a:outerShdw blurRad="50800" dist="38100" dir="2700000" algn="tl" rotWithShape="0">
              <a:prstClr val="black">
                <a:alpha val="40000"/>
              </a:prstClr>
            </a:outerShdw>
          </a:effectLst>
        </p:spPr>
      </p:pic>
      <p:sp>
        <p:nvSpPr>
          <p:cNvPr id="12" name="Oval 11" descr="A screenshot of a ShipExec Shipment Receipt. Athe the top is the Transaction Date and Pickup No (circled in red). Below these information listed includes Ship To, Shipper, and Ship From details. Below Address information is Shipment Information. Service type is listed. Package information like Tracking Number and Weight are listed at the bottom.">
            <a:extLst>
              <a:ext uri="{FF2B5EF4-FFF2-40B4-BE49-F238E27FC236}">
                <a16:creationId xmlns:a16="http://schemas.microsoft.com/office/drawing/2014/main" id="{A7AE662A-2800-4941-8D16-972B03FC16BD}"/>
              </a:ext>
            </a:extLst>
          </p:cNvPr>
          <p:cNvSpPr/>
          <p:nvPr/>
        </p:nvSpPr>
        <p:spPr>
          <a:xfrm>
            <a:off x="4222470" y="2835918"/>
            <a:ext cx="1395567" cy="3950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3D6BAC9-192E-4E4B-BB08-9A3C8A374436}"/>
              </a:ext>
            </a:extLst>
          </p:cNvPr>
          <p:cNvSpPr/>
          <p:nvPr/>
        </p:nvSpPr>
        <p:spPr>
          <a:xfrm>
            <a:off x="1096962" y="5291908"/>
            <a:ext cx="4999037" cy="738664"/>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US" sz="1400" dirty="0"/>
              <a:t>Check Pickup Status by going to UPS.com, click on Shipping, select Schedule a Pickup, and “Pickup Status”. Enter in the Pickup No. listed on receipt into PRN field and submit.</a:t>
            </a:r>
          </a:p>
        </p:txBody>
      </p:sp>
      <p:sp>
        <p:nvSpPr>
          <p:cNvPr id="13" name="Text Placeholder 4">
            <a:extLst>
              <a:ext uri="{FF2B5EF4-FFF2-40B4-BE49-F238E27FC236}">
                <a16:creationId xmlns:a16="http://schemas.microsoft.com/office/drawing/2014/main" id="{C3ADFFF1-F241-4308-93DA-1D88B91FA4CF}"/>
              </a:ext>
            </a:extLst>
          </p:cNvPr>
          <p:cNvSpPr>
            <a:spLocks noGrp="1"/>
          </p:cNvSpPr>
          <p:nvPr>
            <p:ph type="body" sz="quarter" idx="3"/>
          </p:nvPr>
        </p:nvSpPr>
        <p:spPr/>
        <p:txBody>
          <a:bodyPr/>
          <a:lstStyle/>
          <a:p>
            <a:pPr algn="ctr"/>
            <a:r>
              <a:rPr lang="en-US" b="1" dirty="0"/>
              <a:t>Airbill</a:t>
            </a:r>
          </a:p>
        </p:txBody>
      </p:sp>
      <p:pic>
        <p:nvPicPr>
          <p:cNvPr id="14" name="Content Placeholder 13" descr="A sample UPS airbill. Shipper information is listed in the top left. Top center lists total package weight in LBS, beneath the weight is a large &quot;RS&quot; for Return Shipment. Top right lists package number of total number of packages in the shipment.&#10;Below the shipper address is a SHIP TO field with the destination contact and address information.&#10;Below address information is a QR code and barcode, the service type, and tracking number. Below this is a large 1D shipment barcode. In the bottom left is Billing information, dry ice weight in KG and the Reference Number.">
            <a:extLst>
              <a:ext uri="{FF2B5EF4-FFF2-40B4-BE49-F238E27FC236}">
                <a16:creationId xmlns:a16="http://schemas.microsoft.com/office/drawing/2014/main" id="{FB26645D-6F4B-4CEB-8824-701D0E121437}"/>
              </a:ext>
            </a:extLst>
          </p:cNvPr>
          <p:cNvPicPr>
            <a:picLocks noGrp="1" noChangeAspect="1"/>
          </p:cNvPicPr>
          <p:nvPr>
            <p:ph sz="quarter" idx="4"/>
          </p:nvPr>
        </p:nvPicPr>
        <p:blipFill>
          <a:blip r:embed="rId3"/>
          <a:stretch>
            <a:fillRect/>
          </a:stretch>
        </p:blipFill>
        <p:spPr>
          <a:xfrm>
            <a:off x="7387011" y="2505075"/>
            <a:ext cx="2753566" cy="3684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0767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940DA4-0979-4253-A792-FD5BCDB1E464}"/>
              </a:ext>
            </a:extLst>
          </p:cNvPr>
          <p:cNvSpPr>
            <a:spLocks noGrp="1"/>
          </p:cNvSpPr>
          <p:nvPr>
            <p:ph type="title"/>
          </p:nvPr>
        </p:nvSpPr>
        <p:spPr/>
        <p:txBody>
          <a:bodyPr/>
          <a:lstStyle/>
          <a:p>
            <a:pPr algn="ctr"/>
            <a:r>
              <a:rPr lang="en-US" dirty="0"/>
              <a:t>Accessing Airbill, Continued</a:t>
            </a:r>
          </a:p>
        </p:txBody>
      </p:sp>
      <p:sp>
        <p:nvSpPr>
          <p:cNvPr id="8" name="Content Placeholder 7">
            <a:extLst>
              <a:ext uri="{FF2B5EF4-FFF2-40B4-BE49-F238E27FC236}">
                <a16:creationId xmlns:a16="http://schemas.microsoft.com/office/drawing/2014/main" id="{74A6E862-B817-4C4B-847C-6DE31B071B02}"/>
              </a:ext>
            </a:extLst>
          </p:cNvPr>
          <p:cNvSpPr>
            <a:spLocks noGrp="1"/>
          </p:cNvSpPr>
          <p:nvPr>
            <p:ph sz="half" idx="1"/>
          </p:nvPr>
        </p:nvSpPr>
        <p:spPr/>
        <p:txBody>
          <a:bodyPr/>
          <a:lstStyle/>
          <a:p>
            <a:pPr>
              <a:buFont typeface="Wingdings" panose="05000000000000000000" pitchFamily="2" charset="2"/>
              <a:buChar char="§"/>
            </a:pPr>
            <a:r>
              <a:rPr lang="en-US" dirty="0"/>
              <a:t>Print out the UPS air waybill.</a:t>
            </a:r>
          </a:p>
          <a:p>
            <a:pPr>
              <a:buFont typeface="Wingdings" panose="05000000000000000000" pitchFamily="2" charset="2"/>
              <a:buChar char="§"/>
            </a:pPr>
            <a:r>
              <a:rPr lang="en-US" dirty="0"/>
              <a:t>Fold the UPS air waybill and slide it inside the plastic UPS sleeve (NCRAD will provide these in shipping kits).</a:t>
            </a:r>
          </a:p>
          <a:p>
            <a:pPr>
              <a:buFont typeface="Wingdings" panose="05000000000000000000" pitchFamily="2" charset="2"/>
              <a:buChar char="§"/>
            </a:pPr>
            <a:r>
              <a:rPr lang="en-US" dirty="0"/>
              <a:t>Peel the back off the plastic UPS sleeve and stick the sleeve to your package, making sure it is laying as flat as possible along the surface of the package.</a:t>
            </a:r>
          </a:p>
        </p:txBody>
      </p:sp>
      <p:pic>
        <p:nvPicPr>
          <p:cNvPr id="10" name="Content Placeholder 9" descr="A sample UPS airbill. Shipper information is listed in the top left. Top center lists total package weight in LBS, beneath the weight is a large &quot;RS&quot; for Return Shipment. Top right lists package number of total number of packages in the shipment.&#10;Below the shipper address is a SHIP TO field with the destination contact and address information.&#10;Below address information is a QR code and barcode, the service type, and tracking number. Below this is a large 1D shipment barcode. In the bottom left is Billing information, dry ice weight in KG and the Reference Number.">
            <a:extLst>
              <a:ext uri="{FF2B5EF4-FFF2-40B4-BE49-F238E27FC236}">
                <a16:creationId xmlns:a16="http://schemas.microsoft.com/office/drawing/2014/main" id="{D7FC42C7-3358-4730-B452-5095B648A0EC}"/>
              </a:ext>
            </a:extLst>
          </p:cNvPr>
          <p:cNvPicPr>
            <a:picLocks noGrp="1" noChangeAspect="1"/>
          </p:cNvPicPr>
          <p:nvPr>
            <p:ph sz="half" idx="2"/>
          </p:nvPr>
        </p:nvPicPr>
        <p:blipFill>
          <a:blip r:embed="rId2"/>
          <a:stretch>
            <a:fillRect/>
          </a:stretch>
        </p:blipFill>
        <p:spPr>
          <a:xfrm>
            <a:off x="7108799" y="1825625"/>
            <a:ext cx="3251842" cy="4351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8796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B741-7938-4128-A664-FC4B9A624A5A}"/>
              </a:ext>
            </a:extLst>
          </p:cNvPr>
          <p:cNvSpPr>
            <a:spLocks noGrp="1"/>
          </p:cNvSpPr>
          <p:nvPr>
            <p:ph type="title"/>
          </p:nvPr>
        </p:nvSpPr>
        <p:spPr/>
        <p:txBody>
          <a:bodyPr/>
          <a:lstStyle/>
          <a:p>
            <a:pPr algn="ctr"/>
            <a:r>
              <a:rPr lang="en-US" dirty="0"/>
              <a:t>Reprint Airbills/Voiding Shipments</a:t>
            </a:r>
          </a:p>
        </p:txBody>
      </p:sp>
      <p:sp>
        <p:nvSpPr>
          <p:cNvPr id="3" name="Content Placeholder 2">
            <a:extLst>
              <a:ext uri="{FF2B5EF4-FFF2-40B4-BE49-F238E27FC236}">
                <a16:creationId xmlns:a16="http://schemas.microsoft.com/office/drawing/2014/main" id="{F1EA9178-784D-4987-A3C8-6BA2D2A85DB7}"/>
              </a:ext>
            </a:extLst>
          </p:cNvPr>
          <p:cNvSpPr>
            <a:spLocks noGrp="1"/>
          </p:cNvSpPr>
          <p:nvPr>
            <p:ph sz="half" idx="1"/>
          </p:nvPr>
        </p:nvSpPr>
        <p:spPr/>
        <p:txBody>
          <a:bodyPr/>
          <a:lstStyle/>
          <a:p>
            <a:pPr>
              <a:buFont typeface="Arial" panose="020B0604020202020204" pitchFamily="34" charset="0"/>
              <a:buChar char="•"/>
            </a:pPr>
            <a:r>
              <a:rPr lang="en-US" dirty="0"/>
              <a:t>To reprint airbill or void a shipment, click “History” at the top of the ShipExec Thin Client portal</a:t>
            </a:r>
          </a:p>
          <a:p>
            <a:pPr marL="0" indent="0">
              <a:buNone/>
            </a:pPr>
            <a:endParaRPr lang="en-US" dirty="0"/>
          </a:p>
          <a:p>
            <a:pPr marL="0" indent="0">
              <a:buNone/>
            </a:pPr>
            <a:endParaRPr lang="en-US" dirty="0"/>
          </a:p>
          <a:p>
            <a:pPr>
              <a:buFont typeface="Arial" panose="020B0604020202020204" pitchFamily="34" charset="0"/>
              <a:buChar char="•"/>
            </a:pPr>
            <a:r>
              <a:rPr lang="en-US" dirty="0"/>
              <a:t>If your shipment doesn’t automatically pop up, enter in the date of shipment and then click “Search”</a:t>
            </a:r>
          </a:p>
          <a:p>
            <a:endParaRPr lang="en-US" dirty="0"/>
          </a:p>
        </p:txBody>
      </p:sp>
      <p:grpSp>
        <p:nvGrpSpPr>
          <p:cNvPr id="4" name="Group 3" descr="At top, a screenshot of the blue header of the ShipExec website showing the white Shipping, History, and End of Day buttons. The gray &quot;ShipExec&quot; logo with a gray cartoon cube over the &quot;S&quot; in ShipExec is on the left. A green arrow points up to &quot;History.&quot;&#10;Below, a screenshot of the History search fields including Start Ship Date, End Ship Date, and Tracking Number, among many other options. A green arrow points to Start and End Ship Date options.&#10;In the bottom right is a white &quot;Clear&quot; button with a blue &quot;Search&quot; button to its left.">
            <a:extLst>
              <a:ext uri="{FF2B5EF4-FFF2-40B4-BE49-F238E27FC236}">
                <a16:creationId xmlns:a16="http://schemas.microsoft.com/office/drawing/2014/main" id="{5D156A39-D1C9-BCCB-E0B7-CAA37C83A1FF}"/>
              </a:ext>
            </a:extLst>
          </p:cNvPr>
          <p:cNvGrpSpPr/>
          <p:nvPr/>
        </p:nvGrpSpPr>
        <p:grpSpPr>
          <a:xfrm>
            <a:off x="5708578" y="1484345"/>
            <a:ext cx="4703327" cy="4692618"/>
            <a:chOff x="5708578" y="1484345"/>
            <a:chExt cx="4703327" cy="4692618"/>
          </a:xfrm>
        </p:grpSpPr>
        <p:pic>
          <p:nvPicPr>
            <p:cNvPr id="5" name="Picture 4">
              <a:extLst>
                <a:ext uri="{FF2B5EF4-FFF2-40B4-BE49-F238E27FC236}">
                  <a16:creationId xmlns:a16="http://schemas.microsoft.com/office/drawing/2014/main" id="{E8686ABE-385A-4056-896A-41F40AFFB680}"/>
                </a:ext>
              </a:extLst>
            </p:cNvPr>
            <p:cNvPicPr>
              <a:picLocks noChangeAspect="1"/>
            </p:cNvPicPr>
            <p:nvPr/>
          </p:nvPicPr>
          <p:blipFill>
            <a:blip r:embed="rId2"/>
            <a:stretch>
              <a:fillRect/>
            </a:stretch>
          </p:blipFill>
          <p:spPr>
            <a:xfrm>
              <a:off x="7201104" y="1484345"/>
              <a:ext cx="2990969" cy="350711"/>
            </a:xfrm>
            <a:prstGeom prst="rect">
              <a:avLst/>
            </a:prstGeom>
          </p:spPr>
        </p:pic>
        <p:pic>
          <p:nvPicPr>
            <p:cNvPr id="6" name="Picture 5">
              <a:extLst>
                <a:ext uri="{FF2B5EF4-FFF2-40B4-BE49-F238E27FC236}">
                  <a16:creationId xmlns:a16="http://schemas.microsoft.com/office/drawing/2014/main" id="{B649C026-D2E4-4D5B-8229-DDFF6A6DF691}"/>
                </a:ext>
              </a:extLst>
            </p:cNvPr>
            <p:cNvPicPr>
              <a:picLocks noChangeAspect="1"/>
            </p:cNvPicPr>
            <p:nvPr/>
          </p:nvPicPr>
          <p:blipFill>
            <a:blip r:embed="rId3"/>
            <a:stretch>
              <a:fillRect/>
            </a:stretch>
          </p:blipFill>
          <p:spPr>
            <a:xfrm>
              <a:off x="7135116" y="2416138"/>
              <a:ext cx="3276789" cy="3760825"/>
            </a:xfrm>
            <a:prstGeom prst="rect">
              <a:avLst/>
            </a:prstGeom>
          </p:spPr>
        </p:pic>
        <p:sp>
          <p:nvSpPr>
            <p:cNvPr id="7" name="Down Arrow 5">
              <a:extLst>
                <a:ext uri="{FF2B5EF4-FFF2-40B4-BE49-F238E27FC236}">
                  <a16:creationId xmlns:a16="http://schemas.microsoft.com/office/drawing/2014/main" id="{642ECCA7-A427-4A4F-A2CD-8E82EB9F0ACB}"/>
                </a:ext>
              </a:extLst>
            </p:cNvPr>
            <p:cNvSpPr/>
            <p:nvPr/>
          </p:nvSpPr>
          <p:spPr>
            <a:xfrm rot="14193517">
              <a:off x="6290986" y="2300060"/>
              <a:ext cx="424059" cy="1588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6">
              <a:extLst>
                <a:ext uri="{FF2B5EF4-FFF2-40B4-BE49-F238E27FC236}">
                  <a16:creationId xmlns:a16="http://schemas.microsoft.com/office/drawing/2014/main" id="{A67B4B95-F4BD-4859-A8CE-C0BEEE691691}"/>
                </a:ext>
              </a:extLst>
            </p:cNvPr>
            <p:cNvSpPr/>
            <p:nvPr/>
          </p:nvSpPr>
          <p:spPr>
            <a:xfrm rot="10800000">
              <a:off x="8907144" y="1769063"/>
              <a:ext cx="410365" cy="56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4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CACF-41EC-4C5C-ABB2-B467F5F1312A}"/>
              </a:ext>
            </a:extLst>
          </p:cNvPr>
          <p:cNvSpPr>
            <a:spLocks noGrp="1"/>
          </p:cNvSpPr>
          <p:nvPr>
            <p:ph type="title"/>
          </p:nvPr>
        </p:nvSpPr>
        <p:spPr/>
        <p:txBody>
          <a:bodyPr/>
          <a:lstStyle/>
          <a:p>
            <a:pPr algn="ctr"/>
            <a:r>
              <a:rPr lang="en-US" b="1" dirty="0"/>
              <a:t>ADCFB Kits</a:t>
            </a:r>
            <a:endParaRPr lang="en-US" dirty="0"/>
          </a:p>
        </p:txBody>
      </p:sp>
      <p:sp>
        <p:nvSpPr>
          <p:cNvPr id="5" name="Text Placeholder 4">
            <a:extLst>
              <a:ext uri="{FF2B5EF4-FFF2-40B4-BE49-F238E27FC236}">
                <a16:creationId xmlns:a16="http://schemas.microsoft.com/office/drawing/2014/main" id="{995CDDE9-C163-4291-8EFF-3FE0B2C7CF7A}"/>
              </a:ext>
            </a:extLst>
          </p:cNvPr>
          <p:cNvSpPr>
            <a:spLocks noGrp="1"/>
          </p:cNvSpPr>
          <p:nvPr>
            <p:ph type="body" sz="half" idx="2"/>
          </p:nvPr>
        </p:nvSpPr>
        <p:spPr/>
        <p:txBody>
          <a:bodyPr>
            <a:normAutofit/>
          </a:bodyPr>
          <a:lstStyle/>
          <a:p>
            <a:endParaRPr lang="en-US" sz="2000" dirty="0"/>
          </a:p>
          <a:p>
            <a:r>
              <a:rPr lang="en-US" sz="2000" dirty="0"/>
              <a:t>Depending on approved blood volume, sites may choose between five blood collection kits.</a:t>
            </a:r>
          </a:p>
          <a:p>
            <a:endParaRPr lang="en-US" sz="2000" dirty="0"/>
          </a:p>
          <a:p>
            <a:r>
              <a:rPr lang="en-US" sz="2000" dirty="0"/>
              <a:t>If desired, sites may also collect and send CSF samples at each annual visit</a:t>
            </a:r>
          </a:p>
        </p:txBody>
      </p:sp>
      <p:graphicFrame>
        <p:nvGraphicFramePr>
          <p:cNvPr id="4" name="Table 4">
            <a:extLst>
              <a:ext uri="{FF2B5EF4-FFF2-40B4-BE49-F238E27FC236}">
                <a16:creationId xmlns:a16="http://schemas.microsoft.com/office/drawing/2014/main" id="{D3C5E168-F13A-4AE8-99B7-7B1713EA0EF2}"/>
              </a:ext>
            </a:extLst>
          </p:cNvPr>
          <p:cNvGraphicFramePr>
            <a:graphicFrameLocks noGrp="1"/>
          </p:cNvGraphicFramePr>
          <p:nvPr>
            <p:ph idx="1"/>
            <p:extLst>
              <p:ext uri="{D42A27DB-BD31-4B8C-83A1-F6EECF244321}">
                <p14:modId xmlns:p14="http://schemas.microsoft.com/office/powerpoint/2010/main" val="2462400493"/>
              </p:ext>
            </p:extLst>
          </p:nvPr>
        </p:nvGraphicFramePr>
        <p:xfrm>
          <a:off x="4361905" y="1706212"/>
          <a:ext cx="6708137" cy="1813972"/>
        </p:xfrm>
        <a:graphic>
          <a:graphicData uri="http://schemas.openxmlformats.org/drawingml/2006/table">
            <a:tbl>
              <a:tblPr firstRow="1" bandRow="1">
                <a:tableStyleId>{5C22544A-7EE6-4342-B048-85BDC9FD1C3A}</a:tableStyleId>
              </a:tblPr>
              <a:tblGrid>
                <a:gridCol w="2342644">
                  <a:extLst>
                    <a:ext uri="{9D8B030D-6E8A-4147-A177-3AD203B41FA5}">
                      <a16:colId xmlns:a16="http://schemas.microsoft.com/office/drawing/2014/main" val="2705182023"/>
                    </a:ext>
                  </a:extLst>
                </a:gridCol>
                <a:gridCol w="898985">
                  <a:extLst>
                    <a:ext uri="{9D8B030D-6E8A-4147-A177-3AD203B41FA5}">
                      <a16:colId xmlns:a16="http://schemas.microsoft.com/office/drawing/2014/main" val="1089324055"/>
                    </a:ext>
                  </a:extLst>
                </a:gridCol>
                <a:gridCol w="921341">
                  <a:extLst>
                    <a:ext uri="{9D8B030D-6E8A-4147-A177-3AD203B41FA5}">
                      <a16:colId xmlns:a16="http://schemas.microsoft.com/office/drawing/2014/main" val="2213523349"/>
                    </a:ext>
                  </a:extLst>
                </a:gridCol>
                <a:gridCol w="885825">
                  <a:extLst>
                    <a:ext uri="{9D8B030D-6E8A-4147-A177-3AD203B41FA5}">
                      <a16:colId xmlns:a16="http://schemas.microsoft.com/office/drawing/2014/main" val="3763479642"/>
                    </a:ext>
                  </a:extLst>
                </a:gridCol>
                <a:gridCol w="914400">
                  <a:extLst>
                    <a:ext uri="{9D8B030D-6E8A-4147-A177-3AD203B41FA5}">
                      <a16:colId xmlns:a16="http://schemas.microsoft.com/office/drawing/2014/main" val="3686496598"/>
                    </a:ext>
                  </a:extLst>
                </a:gridCol>
                <a:gridCol w="744942">
                  <a:extLst>
                    <a:ext uri="{9D8B030D-6E8A-4147-A177-3AD203B41FA5}">
                      <a16:colId xmlns:a16="http://schemas.microsoft.com/office/drawing/2014/main" val="2149845762"/>
                    </a:ext>
                  </a:extLst>
                </a:gridCol>
              </a:tblGrid>
              <a:tr h="330612">
                <a:tc rowSpan="2">
                  <a:txBody>
                    <a:bodyPr/>
                    <a:lstStyle/>
                    <a:p>
                      <a:pPr marL="0" marR="0" algn="ctr">
                        <a:lnSpc>
                          <a:spcPct val="107000"/>
                        </a:lnSpc>
                        <a:spcBef>
                          <a:spcPts val="0"/>
                        </a:spcBef>
                        <a:spcAft>
                          <a:spcPts val="0"/>
                        </a:spcAft>
                      </a:pPr>
                      <a:r>
                        <a:rPr lang="en-US" sz="1800" dirty="0">
                          <a:effectLst/>
                        </a:rPr>
                        <a:t> Biospecimen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tc gridSpan="5">
                  <a:txBody>
                    <a:bodyPr/>
                    <a:lstStyle/>
                    <a:p>
                      <a:pPr marL="0" marR="0" algn="ctr">
                        <a:lnSpc>
                          <a:spcPct val="107000"/>
                        </a:lnSpc>
                        <a:spcBef>
                          <a:spcPts val="0"/>
                        </a:spcBef>
                        <a:spcAft>
                          <a:spcPts val="0"/>
                        </a:spcAft>
                      </a:pPr>
                      <a:r>
                        <a:rPr lang="en-US" sz="1800" dirty="0">
                          <a:effectLst/>
                        </a:rPr>
                        <a:t>Total Blood Volume Collected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tc hMerge="1">
                  <a:txBody>
                    <a:bodyPr/>
                    <a:lstStyle/>
                    <a:p>
                      <a:pPr marL="0" marR="0" algn="ctr">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extLst>
                  <a:ext uri="{0D108BD9-81ED-4DB2-BD59-A6C34878D82A}">
                    <a16:rowId xmlns:a16="http://schemas.microsoft.com/office/drawing/2014/main" val="3117927189"/>
                  </a:ext>
                </a:extLst>
              </a:tr>
              <a:tr h="370840">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rPr>
                        <a:t>10 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 ml</a:t>
                      </a:r>
                    </a:p>
                  </a:txBody>
                  <a:tcPr marL="69498" marR="69498" marT="0" marB="0" anchor="ctr"/>
                </a:tc>
                <a:tc>
                  <a:txBody>
                    <a:bodyPr/>
                    <a:lstStyle/>
                    <a:p>
                      <a:pPr marL="0" marR="0" algn="ctr">
                        <a:lnSpc>
                          <a:spcPct val="107000"/>
                        </a:lnSpc>
                        <a:spcBef>
                          <a:spcPts val="0"/>
                        </a:spcBef>
                        <a:spcAft>
                          <a:spcPts val="0"/>
                        </a:spcAft>
                      </a:pPr>
                      <a:r>
                        <a:rPr lang="en-US" sz="1800" dirty="0">
                          <a:effectLst/>
                        </a:rPr>
                        <a:t>30 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40 ml</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50 ml</a:t>
                      </a:r>
                    </a:p>
                  </a:txBody>
                  <a:tcPr marL="69498" marR="69498" marT="0" marB="0" anchor="ctr"/>
                </a:tc>
                <a:extLst>
                  <a:ext uri="{0D108BD9-81ED-4DB2-BD59-A6C34878D82A}">
                    <a16:rowId xmlns:a16="http://schemas.microsoft.com/office/drawing/2014/main" val="3055699754"/>
                  </a:ext>
                </a:extLst>
              </a:tr>
              <a:tr h="370840">
                <a:tc>
                  <a:txBody>
                    <a:bodyPr/>
                    <a:lstStyle/>
                    <a:p>
                      <a:pPr marL="0" marR="0" algn="ctr">
                        <a:lnSpc>
                          <a:spcPct val="107000"/>
                        </a:lnSpc>
                        <a:spcBef>
                          <a:spcPts val="0"/>
                        </a:spcBef>
                        <a:spcAft>
                          <a:spcPts val="0"/>
                        </a:spcAft>
                      </a:pPr>
                      <a:r>
                        <a:rPr lang="en-US" sz="1800" dirty="0">
                          <a:effectLst/>
                        </a:rPr>
                        <a:t>Plasma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extLst>
                  <a:ext uri="{0D108BD9-81ED-4DB2-BD59-A6C34878D82A}">
                    <a16:rowId xmlns:a16="http://schemas.microsoft.com/office/drawing/2014/main" val="3910939008"/>
                  </a:ext>
                </a:extLst>
              </a:tr>
              <a:tr h="37084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Buffy Coat (DNA)</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extLst>
                  <a:ext uri="{0D108BD9-81ED-4DB2-BD59-A6C34878D82A}">
                    <a16:rowId xmlns:a16="http://schemas.microsoft.com/office/drawing/2014/main" val="4250235062"/>
                  </a:ext>
                </a:extLst>
              </a:tr>
              <a:tr h="37084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PBMC</a:t>
                      </a:r>
                    </a:p>
                  </a:txBody>
                  <a:tcPr marL="69498" marR="69498"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69498" marR="69498" marT="0" marB="0" anchor="ctr"/>
                </a:tc>
                <a:extLst>
                  <a:ext uri="{0D108BD9-81ED-4DB2-BD59-A6C34878D82A}">
                    <a16:rowId xmlns:a16="http://schemas.microsoft.com/office/drawing/2014/main" val="2087114865"/>
                  </a:ext>
                </a:extLst>
              </a:tr>
            </a:tbl>
          </a:graphicData>
        </a:graphic>
      </p:graphicFrame>
      <p:graphicFrame>
        <p:nvGraphicFramePr>
          <p:cNvPr id="7" name="Table 7">
            <a:extLst>
              <a:ext uri="{FF2B5EF4-FFF2-40B4-BE49-F238E27FC236}">
                <a16:creationId xmlns:a16="http://schemas.microsoft.com/office/drawing/2014/main" id="{18F4462E-9C49-41EA-88C6-37278E82B648}"/>
              </a:ext>
            </a:extLst>
          </p:cNvPr>
          <p:cNvGraphicFramePr>
            <a:graphicFrameLocks noGrp="1"/>
          </p:cNvGraphicFramePr>
          <p:nvPr>
            <p:extLst>
              <p:ext uri="{D42A27DB-BD31-4B8C-83A1-F6EECF244321}">
                <p14:modId xmlns:p14="http://schemas.microsoft.com/office/powerpoint/2010/main" val="480494716"/>
              </p:ext>
            </p:extLst>
          </p:nvPr>
        </p:nvGraphicFramePr>
        <p:xfrm>
          <a:off x="6457092" y="4244802"/>
          <a:ext cx="3750960" cy="741680"/>
        </p:xfrm>
        <a:graphic>
          <a:graphicData uri="http://schemas.openxmlformats.org/drawingml/2006/table">
            <a:tbl>
              <a:tblPr firstRow="1" bandRow="1">
                <a:tableStyleId>{5C22544A-7EE6-4342-B048-85BDC9FD1C3A}</a:tableStyleId>
              </a:tblPr>
              <a:tblGrid>
                <a:gridCol w="1765641">
                  <a:extLst>
                    <a:ext uri="{9D8B030D-6E8A-4147-A177-3AD203B41FA5}">
                      <a16:colId xmlns:a16="http://schemas.microsoft.com/office/drawing/2014/main" val="3514719572"/>
                    </a:ext>
                  </a:extLst>
                </a:gridCol>
                <a:gridCol w="1985319">
                  <a:extLst>
                    <a:ext uri="{9D8B030D-6E8A-4147-A177-3AD203B41FA5}">
                      <a16:colId xmlns:a16="http://schemas.microsoft.com/office/drawing/2014/main" val="647155792"/>
                    </a:ext>
                  </a:extLst>
                </a:gridCol>
              </a:tblGrid>
              <a:tr h="370840">
                <a:tc>
                  <a:txBody>
                    <a:bodyPr/>
                    <a:lstStyle/>
                    <a:p>
                      <a:pPr algn="ctr"/>
                      <a:r>
                        <a:rPr lang="en-US" dirty="0"/>
                        <a:t>Biospecimen</a:t>
                      </a:r>
                    </a:p>
                  </a:txBody>
                  <a:tcPr anchor="ctr"/>
                </a:tc>
                <a:tc>
                  <a:txBody>
                    <a:bodyPr/>
                    <a:lstStyle/>
                    <a:p>
                      <a:pPr algn="ctr"/>
                      <a:r>
                        <a:rPr lang="en-US" dirty="0"/>
                        <a:t>Annual visits</a:t>
                      </a:r>
                    </a:p>
                  </a:txBody>
                  <a:tcPr anchor="ctr"/>
                </a:tc>
                <a:extLst>
                  <a:ext uri="{0D108BD9-81ED-4DB2-BD59-A6C34878D82A}">
                    <a16:rowId xmlns:a16="http://schemas.microsoft.com/office/drawing/2014/main" val="94974441"/>
                  </a:ext>
                </a:extLst>
              </a:tr>
              <a:tr h="370840">
                <a:tc>
                  <a:txBody>
                    <a:bodyPr/>
                    <a:lstStyle/>
                    <a:p>
                      <a:pPr algn="ctr"/>
                      <a:r>
                        <a:rPr lang="en-US" dirty="0"/>
                        <a:t>CSF</a:t>
                      </a:r>
                    </a:p>
                  </a:txBody>
                  <a:tcPr anchor="ctr"/>
                </a:tc>
                <a:tc>
                  <a:txBody>
                    <a:bodyPr/>
                    <a:lstStyle/>
                    <a:p>
                      <a:pPr algn="ctr"/>
                      <a:r>
                        <a:rPr lang="en-US" dirty="0"/>
                        <a:t>X</a:t>
                      </a:r>
                    </a:p>
                  </a:txBody>
                  <a:tcPr anchor="ctr"/>
                </a:tc>
                <a:extLst>
                  <a:ext uri="{0D108BD9-81ED-4DB2-BD59-A6C34878D82A}">
                    <a16:rowId xmlns:a16="http://schemas.microsoft.com/office/drawing/2014/main" val="2357961247"/>
                  </a:ext>
                </a:extLst>
              </a:tr>
            </a:tbl>
          </a:graphicData>
        </a:graphic>
      </p:graphicFrame>
    </p:spTree>
    <p:extLst>
      <p:ext uri="{BB962C8B-B14F-4D97-AF65-F5344CB8AC3E}">
        <p14:creationId xmlns:p14="http://schemas.microsoft.com/office/powerpoint/2010/main" val="2954300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E36FAB-C0FA-4599-9277-F07AFDAC6AE5}"/>
              </a:ext>
            </a:extLst>
          </p:cNvPr>
          <p:cNvSpPr>
            <a:spLocks noGrp="1"/>
          </p:cNvSpPr>
          <p:nvPr>
            <p:ph type="title"/>
          </p:nvPr>
        </p:nvSpPr>
        <p:spPr/>
        <p:txBody>
          <a:bodyPr anchor="b">
            <a:normAutofit/>
          </a:bodyPr>
          <a:lstStyle/>
          <a:p>
            <a:pPr algn="ctr"/>
            <a:r>
              <a:rPr lang="en-US" dirty="0"/>
              <a:t>Reprint Airbill</a:t>
            </a:r>
          </a:p>
        </p:txBody>
      </p:sp>
      <p:sp>
        <p:nvSpPr>
          <p:cNvPr id="14" name="Content Placeholder 2">
            <a:extLst>
              <a:ext uri="{FF2B5EF4-FFF2-40B4-BE49-F238E27FC236}">
                <a16:creationId xmlns:a16="http://schemas.microsoft.com/office/drawing/2014/main" id="{09D7899C-E459-48FA-B977-F9A1C20ABAE0}"/>
              </a:ext>
            </a:extLst>
          </p:cNvPr>
          <p:cNvSpPr>
            <a:spLocks noGrp="1"/>
          </p:cNvSpPr>
          <p:nvPr>
            <p:ph sz="half" idx="1"/>
          </p:nvPr>
        </p:nvSpPr>
        <p:spPr/>
        <p:txBody>
          <a:bodyPr/>
          <a:lstStyle/>
          <a:p>
            <a:pPr>
              <a:buFont typeface="Wingdings" panose="05000000000000000000" pitchFamily="2" charset="2"/>
              <a:buChar char="§"/>
            </a:pPr>
            <a:r>
              <a:rPr lang="en-US" dirty="0"/>
              <a:t>Click the print icon to reprint airbill</a:t>
            </a:r>
          </a:p>
        </p:txBody>
      </p:sp>
      <p:grpSp>
        <p:nvGrpSpPr>
          <p:cNvPr id="2" name="Group 1" descr="A screenshot of the specifications of a processed shipment in ShipExec as produced by a History search. Fields included are Action, Global MSN, Tracking Number, Shipper Reference, Consignee Reference, Ship Date, Weight, Rated Weight, and Dimension. Action includes from left to right a blue magnifying glass icon, a blue circle with an X, and a blue printer icon. A green arrow points down to the printer icon.">
            <a:extLst>
              <a:ext uri="{FF2B5EF4-FFF2-40B4-BE49-F238E27FC236}">
                <a16:creationId xmlns:a16="http://schemas.microsoft.com/office/drawing/2014/main" id="{1016DD56-FD35-94F2-9C8F-A2245E6C5A16}"/>
              </a:ext>
            </a:extLst>
          </p:cNvPr>
          <p:cNvGrpSpPr/>
          <p:nvPr/>
        </p:nvGrpSpPr>
        <p:grpSpPr>
          <a:xfrm>
            <a:off x="1354261" y="2545429"/>
            <a:ext cx="9635881" cy="1767141"/>
            <a:chOff x="1278059" y="2234153"/>
            <a:chExt cx="9635881" cy="1767141"/>
          </a:xfrm>
        </p:grpSpPr>
        <p:pic>
          <p:nvPicPr>
            <p:cNvPr id="8" name="Picture 7">
              <a:extLst>
                <a:ext uri="{FF2B5EF4-FFF2-40B4-BE49-F238E27FC236}">
                  <a16:creationId xmlns:a16="http://schemas.microsoft.com/office/drawing/2014/main" id="{D601F63D-C307-483A-9888-A3A3ADEA03F6}"/>
                </a:ext>
              </a:extLst>
            </p:cNvPr>
            <p:cNvPicPr>
              <a:picLocks noChangeAspect="1"/>
            </p:cNvPicPr>
            <p:nvPr/>
          </p:nvPicPr>
          <p:blipFill>
            <a:blip r:embed="rId2"/>
            <a:stretch>
              <a:fillRect/>
            </a:stretch>
          </p:blipFill>
          <p:spPr>
            <a:xfrm>
              <a:off x="1278059" y="2796313"/>
              <a:ext cx="9635881" cy="1204981"/>
            </a:xfrm>
            <a:prstGeom prst="rect">
              <a:avLst/>
            </a:prstGeom>
            <a:effectLst>
              <a:outerShdw blurRad="50800" dist="38100" dir="2700000" algn="tl" rotWithShape="0">
                <a:prstClr val="black">
                  <a:alpha val="40000"/>
                </a:prstClr>
              </a:outerShdw>
            </a:effectLst>
          </p:spPr>
        </p:pic>
        <p:sp>
          <p:nvSpPr>
            <p:cNvPr id="10" name="Down Arrow 4">
              <a:extLst>
                <a:ext uri="{FF2B5EF4-FFF2-40B4-BE49-F238E27FC236}">
                  <a16:creationId xmlns:a16="http://schemas.microsoft.com/office/drawing/2014/main" id="{850231D0-3374-420F-8E94-839C188004B3}"/>
                </a:ext>
              </a:extLst>
            </p:cNvPr>
            <p:cNvSpPr/>
            <p:nvPr/>
          </p:nvSpPr>
          <p:spPr>
            <a:xfrm>
              <a:off x="1994624" y="2234153"/>
              <a:ext cx="541186" cy="1204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44777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463B-E9DE-4A80-A93F-922F974C887C}"/>
              </a:ext>
            </a:extLst>
          </p:cNvPr>
          <p:cNvSpPr>
            <a:spLocks noGrp="1"/>
          </p:cNvSpPr>
          <p:nvPr>
            <p:ph type="title"/>
          </p:nvPr>
        </p:nvSpPr>
        <p:spPr/>
        <p:txBody>
          <a:bodyPr/>
          <a:lstStyle/>
          <a:p>
            <a:pPr algn="ctr"/>
            <a:r>
              <a:rPr lang="en-US" dirty="0"/>
              <a:t>Void Shipment</a:t>
            </a:r>
          </a:p>
        </p:txBody>
      </p:sp>
      <p:sp>
        <p:nvSpPr>
          <p:cNvPr id="3" name="Content Placeholder 2">
            <a:extLst>
              <a:ext uri="{FF2B5EF4-FFF2-40B4-BE49-F238E27FC236}">
                <a16:creationId xmlns:a16="http://schemas.microsoft.com/office/drawing/2014/main" id="{82EA3137-5601-4401-9EE4-E3BEEA88A1E3}"/>
              </a:ext>
            </a:extLst>
          </p:cNvPr>
          <p:cNvSpPr>
            <a:spLocks noGrp="1"/>
          </p:cNvSpPr>
          <p:nvPr>
            <p:ph sz="half" idx="1"/>
          </p:nvPr>
        </p:nvSpPr>
        <p:spPr/>
        <p:txBody>
          <a:bodyPr/>
          <a:lstStyle/>
          <a:p>
            <a:pPr>
              <a:buFont typeface="Wingdings" panose="05000000000000000000" pitchFamily="2" charset="2"/>
              <a:buChar char="§"/>
            </a:pPr>
            <a:r>
              <a:rPr lang="en-US" dirty="0"/>
              <a:t>To void a shipment, click on the “X” symbol</a:t>
            </a:r>
          </a:p>
        </p:txBody>
      </p:sp>
      <p:grpSp>
        <p:nvGrpSpPr>
          <p:cNvPr id="4" name="Group 3" descr="A screenshot of the specifications of a processed shipment in ShipExec as produced by a History search. Fields included are Action, Global MSN, Tracking Number, Shipper Reference, Consignee Reference, Ship Date, Weight, Rated Weight, and Dimension. Action includes from left to right a blue magnifying glass icon, a blue circle with an X, and a blue printer icon. A green arrow points down to the Circle with X icon.">
            <a:extLst>
              <a:ext uri="{FF2B5EF4-FFF2-40B4-BE49-F238E27FC236}">
                <a16:creationId xmlns:a16="http://schemas.microsoft.com/office/drawing/2014/main" id="{62D037E6-0EFD-AE2F-41C0-F9F4879ED3D5}"/>
              </a:ext>
            </a:extLst>
          </p:cNvPr>
          <p:cNvGrpSpPr/>
          <p:nvPr/>
        </p:nvGrpSpPr>
        <p:grpSpPr>
          <a:xfrm>
            <a:off x="1354261" y="2784679"/>
            <a:ext cx="9635881" cy="1800752"/>
            <a:chOff x="1278059" y="2228498"/>
            <a:chExt cx="9635881" cy="1800752"/>
          </a:xfrm>
        </p:grpSpPr>
        <p:pic>
          <p:nvPicPr>
            <p:cNvPr id="5" name="Picture 4">
              <a:extLst>
                <a:ext uri="{FF2B5EF4-FFF2-40B4-BE49-F238E27FC236}">
                  <a16:creationId xmlns:a16="http://schemas.microsoft.com/office/drawing/2014/main" id="{BEA37AEE-79C8-4026-90E1-C13487F46551}"/>
                </a:ext>
              </a:extLst>
            </p:cNvPr>
            <p:cNvPicPr>
              <a:picLocks noChangeAspect="1"/>
            </p:cNvPicPr>
            <p:nvPr/>
          </p:nvPicPr>
          <p:blipFill>
            <a:blip r:embed="rId2"/>
            <a:stretch>
              <a:fillRect/>
            </a:stretch>
          </p:blipFill>
          <p:spPr>
            <a:xfrm>
              <a:off x="1278059" y="2828749"/>
              <a:ext cx="9635881" cy="1200501"/>
            </a:xfrm>
            <a:prstGeom prst="rect">
              <a:avLst/>
            </a:prstGeom>
            <a:effectLst>
              <a:outerShdw blurRad="50800" dist="38100" dir="2700000" algn="tl" rotWithShape="0">
                <a:prstClr val="black">
                  <a:alpha val="40000"/>
                </a:prstClr>
              </a:outerShdw>
            </a:effectLst>
          </p:spPr>
        </p:pic>
        <p:sp>
          <p:nvSpPr>
            <p:cNvPr id="6" name="Down Arrow 4">
              <a:extLst>
                <a:ext uri="{FF2B5EF4-FFF2-40B4-BE49-F238E27FC236}">
                  <a16:creationId xmlns:a16="http://schemas.microsoft.com/office/drawing/2014/main" id="{F19754EB-9DCB-43A5-B290-5DCEAC7F6CCF}"/>
                </a:ext>
              </a:extLst>
            </p:cNvPr>
            <p:cNvSpPr/>
            <p:nvPr/>
          </p:nvSpPr>
          <p:spPr>
            <a:xfrm>
              <a:off x="1655259" y="2228498"/>
              <a:ext cx="541186" cy="1200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4375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C5894F-3A53-4DE9-B988-69FE1163B92B}"/>
              </a:ext>
            </a:extLst>
          </p:cNvPr>
          <p:cNvSpPr>
            <a:spLocks noGrp="1"/>
          </p:cNvSpPr>
          <p:nvPr>
            <p:ph type="ctrTitle"/>
          </p:nvPr>
        </p:nvSpPr>
        <p:spPr/>
        <p:txBody>
          <a:bodyPr>
            <a:normAutofit fontScale="90000"/>
          </a:bodyPr>
          <a:lstStyle/>
          <a:p>
            <a:pPr algn="ctr"/>
            <a:r>
              <a:rPr lang="en-US" b="1" dirty="0"/>
              <a:t>Blood Sample and Shipment Notification Form</a:t>
            </a:r>
            <a:endParaRPr lang="en-US" dirty="0"/>
          </a:p>
        </p:txBody>
      </p:sp>
      <p:sp>
        <p:nvSpPr>
          <p:cNvPr id="11" name="Subtitle 2">
            <a:extLst>
              <a:ext uri="{FF2B5EF4-FFF2-40B4-BE49-F238E27FC236}">
                <a16:creationId xmlns:a16="http://schemas.microsoft.com/office/drawing/2014/main" id="{1F5D40CA-97CF-4EDB-8670-0C8BD7195D5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40654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ree vertically stacked gray text boxes with rounded corners. &#10;Box 1: A purple cartoon envelope, open with a letter poking out.&#10;Box 2: A purple cartoon shipping box.&#10;Box 3: A purple cartoon paper airplane.">
            <a:extLst>
              <a:ext uri="{FF2B5EF4-FFF2-40B4-BE49-F238E27FC236}">
                <a16:creationId xmlns:a16="http://schemas.microsoft.com/office/drawing/2014/main" id="{04557B3C-8785-4D67-AC30-1BEC0E91F13C}"/>
              </a:ext>
            </a:extLst>
          </p:cNvPr>
          <p:cNvSpPr>
            <a:spLocks noGrp="1"/>
          </p:cNvSpPr>
          <p:nvPr>
            <p:ph type="title"/>
          </p:nvPr>
        </p:nvSpPr>
        <p:spPr>
          <a:xfrm>
            <a:off x="465438" y="2286000"/>
            <a:ext cx="3200400" cy="2286000"/>
          </a:xfrm>
        </p:spPr>
        <p:txBody>
          <a:bodyPr anchor="ctr">
            <a:normAutofit fontScale="90000"/>
          </a:bodyPr>
          <a:lstStyle/>
          <a:p>
            <a:pPr algn="ctr"/>
            <a:r>
              <a:rPr lang="en-US" sz="3300" b="1" dirty="0"/>
              <a:t>Blood Sample and Shipment Notification Form </a:t>
            </a:r>
            <a:endParaRPr lang="en-US" sz="3300" dirty="0"/>
          </a:p>
        </p:txBody>
      </p:sp>
      <p:graphicFrame>
        <p:nvGraphicFramePr>
          <p:cNvPr id="7" name="Content Placeholder 2" descr="Three vertically stacked gray text boxes with rounded corners.&#10;Box 1: A purple cartoon envelope, open with a letter poking out. Blue text reads: A copy of the sample form must be emailed or faxed to NCRAD prior to the date of sample arrival.&#10;Box 2: A purple cartoon shipping box. Blue text reads: Please include sample forms in all shipments of frozen and ambient samples.&#10;Box 3: A purple cartoon paper airplane. Blue text reads: Email: alzstudy@iu.edu&#10;&#10;">
            <a:extLst>
              <a:ext uri="{FF2B5EF4-FFF2-40B4-BE49-F238E27FC236}">
                <a16:creationId xmlns:a16="http://schemas.microsoft.com/office/drawing/2014/main" id="{34A4FFB3-9770-4DA9-A310-9F1147C8F734}"/>
              </a:ext>
            </a:extLst>
          </p:cNvPr>
          <p:cNvGraphicFramePr>
            <a:graphicFrameLocks noGrp="1"/>
          </p:cNvGraphicFramePr>
          <p:nvPr>
            <p:ph idx="1"/>
            <p:extLst>
              <p:ext uri="{D42A27DB-BD31-4B8C-83A1-F6EECF244321}">
                <p14:modId xmlns:p14="http://schemas.microsoft.com/office/powerpoint/2010/main" val="2138994012"/>
              </p:ext>
            </p:extLst>
          </p:nvPr>
        </p:nvGraphicFramePr>
        <p:xfrm>
          <a:off x="4317476" y="245097"/>
          <a:ext cx="7786540" cy="6042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841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the Appendix C: Blood Sample and Shipment Notification Form">
            <a:extLst>
              <a:ext uri="{FF2B5EF4-FFF2-40B4-BE49-F238E27FC236}">
                <a16:creationId xmlns:a16="http://schemas.microsoft.com/office/drawing/2014/main" id="{DDF22854-1EF3-BE50-C586-4AA56D11D27E}"/>
              </a:ext>
            </a:extLst>
          </p:cNvPr>
          <p:cNvPicPr>
            <a:picLocks noChangeAspect="1"/>
          </p:cNvPicPr>
          <p:nvPr/>
        </p:nvPicPr>
        <p:blipFill>
          <a:blip r:embed="rId3"/>
          <a:stretch>
            <a:fillRect/>
          </a:stretch>
        </p:blipFill>
        <p:spPr>
          <a:xfrm>
            <a:off x="504270" y="93010"/>
            <a:ext cx="5484639" cy="6142419"/>
          </a:xfrm>
          <a:prstGeom prst="rect">
            <a:avLst/>
          </a:prstGeom>
        </p:spPr>
      </p:pic>
      <p:pic>
        <p:nvPicPr>
          <p:cNvPr id="7" name="Picture 6" descr="A screenshot of the Appendix D: CSF Sample and Shipment Notification Form">
            <a:extLst>
              <a:ext uri="{FF2B5EF4-FFF2-40B4-BE49-F238E27FC236}">
                <a16:creationId xmlns:a16="http://schemas.microsoft.com/office/drawing/2014/main" id="{E29C8FD8-7614-133A-39D7-FD4155337B0E}"/>
              </a:ext>
            </a:extLst>
          </p:cNvPr>
          <p:cNvPicPr>
            <a:picLocks noChangeAspect="1"/>
          </p:cNvPicPr>
          <p:nvPr/>
        </p:nvPicPr>
        <p:blipFill>
          <a:blip r:embed="rId4"/>
          <a:stretch>
            <a:fillRect/>
          </a:stretch>
        </p:blipFill>
        <p:spPr>
          <a:xfrm>
            <a:off x="6203093" y="235670"/>
            <a:ext cx="5322232" cy="5999759"/>
          </a:xfrm>
          <a:prstGeom prst="rect">
            <a:avLst/>
          </a:prstGeom>
        </p:spPr>
      </p:pic>
      <p:sp>
        <p:nvSpPr>
          <p:cNvPr id="2" name="Title 1">
            <a:extLst>
              <a:ext uri="{FF2B5EF4-FFF2-40B4-BE49-F238E27FC236}">
                <a16:creationId xmlns:a16="http://schemas.microsoft.com/office/drawing/2014/main" id="{41DE1868-528C-20C9-2820-4E5C27328E96}"/>
              </a:ext>
            </a:extLst>
          </p:cNvPr>
          <p:cNvSpPr>
            <a:spLocks noGrp="1"/>
          </p:cNvSpPr>
          <p:nvPr>
            <p:ph type="title"/>
          </p:nvPr>
        </p:nvSpPr>
        <p:spPr>
          <a:xfrm>
            <a:off x="277306" y="5946525"/>
            <a:ext cx="11851574" cy="1325563"/>
          </a:xfrm>
        </p:spPr>
        <p:txBody>
          <a:bodyPr>
            <a:normAutofit/>
          </a:bodyPr>
          <a:lstStyle/>
          <a:p>
            <a:pPr algn="ctr"/>
            <a:r>
              <a:rPr lang="en-US" sz="3600" dirty="0">
                <a:solidFill>
                  <a:schemeClr val="bg2"/>
                </a:solidFill>
              </a:rPr>
              <a:t>Example Sample and Shipment Notification Forms</a:t>
            </a:r>
          </a:p>
        </p:txBody>
      </p:sp>
    </p:spTree>
    <p:extLst>
      <p:ext uri="{BB962C8B-B14F-4D97-AF65-F5344CB8AC3E}">
        <p14:creationId xmlns:p14="http://schemas.microsoft.com/office/powerpoint/2010/main" val="533631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29BC0A1-B54A-4F48-AD49-EBD2170FC737}"/>
              </a:ext>
            </a:extLst>
          </p:cNvPr>
          <p:cNvSpPr>
            <a:spLocks noGrp="1"/>
          </p:cNvSpPr>
          <p:nvPr>
            <p:ph type="ctrTitle"/>
          </p:nvPr>
        </p:nvSpPr>
        <p:spPr/>
        <p:txBody>
          <a:bodyPr/>
          <a:lstStyle/>
          <a:p>
            <a:pPr algn="ctr"/>
            <a:r>
              <a:rPr lang="en-US" dirty="0"/>
              <a:t>Noncomformance Issues</a:t>
            </a:r>
          </a:p>
        </p:txBody>
      </p:sp>
    </p:spTree>
    <p:extLst>
      <p:ext uri="{BB962C8B-B14F-4D97-AF65-F5344CB8AC3E}">
        <p14:creationId xmlns:p14="http://schemas.microsoft.com/office/powerpoint/2010/main" val="706969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6839-E272-4284-A8A2-B8E6D3F1BCB0}"/>
              </a:ext>
            </a:extLst>
          </p:cNvPr>
          <p:cNvSpPr>
            <a:spLocks noGrp="1"/>
          </p:cNvSpPr>
          <p:nvPr>
            <p:ph type="title"/>
          </p:nvPr>
        </p:nvSpPr>
        <p:spPr>
          <a:xfrm>
            <a:off x="2714133" y="160514"/>
            <a:ext cx="6580695" cy="1325563"/>
          </a:xfrm>
        </p:spPr>
        <p:txBody>
          <a:bodyPr anchor="b">
            <a:normAutofit/>
          </a:bodyPr>
          <a:lstStyle/>
          <a:p>
            <a:r>
              <a:rPr lang="en-US" dirty="0"/>
              <a:t>Nonconformance Issues 1</a:t>
            </a:r>
          </a:p>
        </p:txBody>
      </p:sp>
      <p:grpSp>
        <p:nvGrpSpPr>
          <p:cNvPr id="4" name="Group 3" descr="A green arrow points from a text box reading: &quot;Sample aliquots and collection tubes frozen at an angle/inverted&quot; to a gray text box reading: &quot;Recommendation: &#10;Place aliquots in Argos boxes/tube rack in freezer upright until shipment.&quot;&#10;">
            <a:extLst>
              <a:ext uri="{FF2B5EF4-FFF2-40B4-BE49-F238E27FC236}">
                <a16:creationId xmlns:a16="http://schemas.microsoft.com/office/drawing/2014/main" id="{BAAAABA6-78BD-C467-5E4E-C48E6EC46685}"/>
              </a:ext>
            </a:extLst>
          </p:cNvPr>
          <p:cNvGrpSpPr/>
          <p:nvPr/>
        </p:nvGrpSpPr>
        <p:grpSpPr>
          <a:xfrm>
            <a:off x="391292" y="1902951"/>
            <a:ext cx="11427872" cy="1262230"/>
            <a:chOff x="391292" y="1902951"/>
            <a:chExt cx="11427872" cy="1262230"/>
          </a:xfrm>
        </p:grpSpPr>
        <p:sp>
          <p:nvSpPr>
            <p:cNvPr id="17" name="Rectangle 16">
              <a:extLst>
                <a:ext uri="{FF2B5EF4-FFF2-40B4-BE49-F238E27FC236}">
                  <a16:creationId xmlns:a16="http://schemas.microsoft.com/office/drawing/2014/main" id="{291C5AE2-E31A-4225-8D58-5338E28BFA44}"/>
                </a:ext>
              </a:extLst>
            </p:cNvPr>
            <p:cNvSpPr/>
            <p:nvPr/>
          </p:nvSpPr>
          <p:spPr>
            <a:xfrm>
              <a:off x="391292" y="1902951"/>
              <a:ext cx="6172200" cy="1262230"/>
            </a:xfrm>
            <a:prstGeom prst="rect">
              <a:avLst/>
            </a:prstGeom>
            <a:noFill/>
            <a:ln w="28575">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Content Placeholder 2" descr="Sample aliquots and collection tubes frozen at an angle/inverted&#10;">
              <a:extLst>
                <a:ext uri="{FF2B5EF4-FFF2-40B4-BE49-F238E27FC236}">
                  <a16:creationId xmlns:a16="http://schemas.microsoft.com/office/drawing/2014/main" id="{F00C8BA5-348C-4B61-8CEE-E14AEE7E5E1A}"/>
                </a:ext>
              </a:extLst>
            </p:cNvPr>
            <p:cNvSpPr txBox="1">
              <a:spLocks/>
            </p:cNvSpPr>
            <p:nvPr/>
          </p:nvSpPr>
          <p:spPr>
            <a:xfrm>
              <a:off x="429392" y="2175059"/>
              <a:ext cx="6096000" cy="755650"/>
            </a:xfrm>
            <a:prstGeom prst="rect">
              <a:avLst/>
            </a:prstGeom>
            <a:solidFill>
              <a:srgbClr val="FDFDF9"/>
            </a:solidFill>
            <a:ln>
              <a:solidFill>
                <a:schemeClr val="bg2">
                  <a:lumMod val="90000"/>
                </a:schemeClr>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dirty="0">
                  <a:solidFill>
                    <a:schemeClr val="accent6"/>
                  </a:solidFill>
                </a:rPr>
                <a:t>Sample aliquots and collection tubes frozen at an angle/inverted</a:t>
              </a:r>
            </a:p>
          </p:txBody>
        </p:sp>
        <p:sp>
          <p:nvSpPr>
            <p:cNvPr id="19" name="TextBox 18">
              <a:extLst>
                <a:ext uri="{FF2B5EF4-FFF2-40B4-BE49-F238E27FC236}">
                  <a16:creationId xmlns:a16="http://schemas.microsoft.com/office/drawing/2014/main" id="{7E4CD6D4-88EC-4D3F-9739-738D0FC20930}"/>
                </a:ext>
              </a:extLst>
            </p:cNvPr>
            <p:cNvSpPr txBox="1"/>
            <p:nvPr/>
          </p:nvSpPr>
          <p:spPr>
            <a:xfrm>
              <a:off x="8108344" y="2087573"/>
              <a:ext cx="3710820" cy="923330"/>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Recommendation: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Place aliquots in Argos boxes/tube rack in freezer </a:t>
              </a:r>
              <a:r>
                <a:rPr kumimoji="0" lang="en-US" sz="1800" b="0" i="1" u="none" strike="noStrike" kern="1200" cap="none" spc="0" normalizeH="0" baseline="0" noProof="0" dirty="0">
                  <a:ln>
                    <a:noFill/>
                  </a:ln>
                  <a:solidFill>
                    <a:srgbClr val="000000"/>
                  </a:solidFill>
                  <a:effectLst/>
                  <a:uLnTx/>
                  <a:uFillTx/>
                  <a:latin typeface="Calibri"/>
                  <a:ea typeface="+mn-ea"/>
                  <a:cs typeface="+mn-cs"/>
                </a:rPr>
                <a:t>upright</a:t>
              </a:r>
              <a:r>
                <a:rPr kumimoji="0" lang="en-US" sz="1800" b="0" i="0" u="none" strike="noStrike" kern="1200" cap="none" spc="0" normalizeH="0" baseline="0" noProof="0" dirty="0">
                  <a:ln>
                    <a:noFill/>
                  </a:ln>
                  <a:solidFill>
                    <a:srgbClr val="000000"/>
                  </a:solidFill>
                  <a:effectLst/>
                  <a:uLnTx/>
                  <a:uFillTx/>
                  <a:latin typeface="Calibri"/>
                  <a:ea typeface="+mn-ea"/>
                  <a:cs typeface="+mn-cs"/>
                </a:rPr>
                <a:t> until shipment</a:t>
              </a:r>
            </a:p>
          </p:txBody>
        </p:sp>
        <p:sp>
          <p:nvSpPr>
            <p:cNvPr id="21" name="Right Arrow 14">
              <a:extLst>
                <a:ext uri="{FF2B5EF4-FFF2-40B4-BE49-F238E27FC236}">
                  <a16:creationId xmlns:a16="http://schemas.microsoft.com/office/drawing/2014/main" id="{33ADB410-2DE5-43AD-B346-16E82F25A86F}"/>
                </a:ext>
              </a:extLst>
            </p:cNvPr>
            <p:cNvSpPr/>
            <p:nvPr/>
          </p:nvSpPr>
          <p:spPr>
            <a:xfrm>
              <a:off x="6877769" y="2229266"/>
              <a:ext cx="833248" cy="609600"/>
            </a:xfrm>
            <a:prstGeom prst="rightArrow">
              <a:avLst/>
            </a:prstGeom>
            <a:solidFill>
              <a:schemeClr val="accent1">
                <a:lumMod val="20000"/>
                <a:lumOff val="8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 name="Group 4" descr="A green arrow points from a text box reading: &quot;Fields left blank on Blood Sample and Shipment Notification Form&#10;&#10;Last time subject ate often left blank/unknown&#10;&#10;Incorrect data reported on Sample and Shipment Notification Forms&#10;&quot; to a gray text box reading: &quot;Recommendation: Complete Sample Notification forms during the participant study visit as samples are processed.&quot;">
            <a:extLst>
              <a:ext uri="{FF2B5EF4-FFF2-40B4-BE49-F238E27FC236}">
                <a16:creationId xmlns:a16="http://schemas.microsoft.com/office/drawing/2014/main" id="{14E3DA83-56A8-9E74-0256-754ABE1701C5}"/>
              </a:ext>
            </a:extLst>
          </p:cNvPr>
          <p:cNvGrpSpPr/>
          <p:nvPr/>
        </p:nvGrpSpPr>
        <p:grpSpPr>
          <a:xfrm>
            <a:off x="391292" y="3437289"/>
            <a:ext cx="11427872" cy="2761735"/>
            <a:chOff x="391292" y="3433193"/>
            <a:chExt cx="11427872" cy="2761735"/>
          </a:xfrm>
        </p:grpSpPr>
        <p:sp>
          <p:nvSpPr>
            <p:cNvPr id="16" name="Rectangle 15">
              <a:extLst>
                <a:ext uri="{FF2B5EF4-FFF2-40B4-BE49-F238E27FC236}">
                  <a16:creationId xmlns:a16="http://schemas.microsoft.com/office/drawing/2014/main" id="{F3DDBB0C-C884-4EE1-900C-3BA735FB2D18}"/>
                </a:ext>
              </a:extLst>
            </p:cNvPr>
            <p:cNvSpPr/>
            <p:nvPr/>
          </p:nvSpPr>
          <p:spPr>
            <a:xfrm>
              <a:off x="391292" y="3433193"/>
              <a:ext cx="6172200" cy="2761735"/>
            </a:xfrm>
            <a:prstGeom prst="rect">
              <a:avLst/>
            </a:prstGeom>
            <a:solidFill>
              <a:srgbClr val="FDFDF9"/>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Fields left blank on Blood Sample and Shipment Notification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Last time subject ate often left blank/unknown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Incorrect data reported on Sample and Shipment Notification Forms</a:t>
              </a:r>
            </a:p>
          </p:txBody>
        </p:sp>
        <p:sp>
          <p:nvSpPr>
            <p:cNvPr id="20" name="TextBox 19">
              <a:extLst>
                <a:ext uri="{FF2B5EF4-FFF2-40B4-BE49-F238E27FC236}">
                  <a16:creationId xmlns:a16="http://schemas.microsoft.com/office/drawing/2014/main" id="{323A96F0-F86B-4DB3-ADCE-0F9DA4065277}"/>
                </a:ext>
              </a:extLst>
            </p:cNvPr>
            <p:cNvSpPr txBox="1"/>
            <p:nvPr/>
          </p:nvSpPr>
          <p:spPr>
            <a:xfrm>
              <a:off x="8127885" y="4213895"/>
              <a:ext cx="3691279" cy="1200329"/>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Recommendation: </a:t>
              </a:r>
              <a:r>
                <a:rPr kumimoji="0" lang="en-US" sz="1800" b="0" i="0" u="none" strike="noStrike" kern="1200" cap="none" spc="0" normalizeH="0" baseline="0" noProof="0" dirty="0">
                  <a:ln>
                    <a:noFill/>
                  </a:ln>
                  <a:solidFill>
                    <a:srgbClr val="000000"/>
                  </a:solidFill>
                  <a:effectLst/>
                  <a:uLnTx/>
                  <a:uFillTx/>
                  <a:latin typeface="Calibri"/>
                  <a:ea typeface="+mn-ea"/>
                  <a:cs typeface="+mn-cs"/>
                </a:rPr>
                <a:t>Complete Sample Notification forms during the participant study visit as samples are processed.</a:t>
              </a:r>
            </a:p>
          </p:txBody>
        </p:sp>
        <p:sp>
          <p:nvSpPr>
            <p:cNvPr id="22" name="Right Arrow 15">
              <a:extLst>
                <a:ext uri="{FF2B5EF4-FFF2-40B4-BE49-F238E27FC236}">
                  <a16:creationId xmlns:a16="http://schemas.microsoft.com/office/drawing/2014/main" id="{07C3FC4A-B4C5-4DAC-9C90-C9BE7E1AB2A2}"/>
                </a:ext>
              </a:extLst>
            </p:cNvPr>
            <p:cNvSpPr/>
            <p:nvPr/>
          </p:nvSpPr>
          <p:spPr>
            <a:xfrm>
              <a:off x="6877768" y="4509260"/>
              <a:ext cx="876055" cy="609600"/>
            </a:xfrm>
            <a:prstGeom prst="rightArrow">
              <a:avLst/>
            </a:prstGeom>
            <a:solidFill>
              <a:schemeClr val="accent1">
                <a:lumMod val="20000"/>
                <a:lumOff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8348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635F-2F76-40CE-8A4A-7A962C2DF371}"/>
              </a:ext>
            </a:extLst>
          </p:cNvPr>
          <p:cNvSpPr>
            <a:spLocks noGrp="1"/>
          </p:cNvSpPr>
          <p:nvPr>
            <p:ph type="title"/>
          </p:nvPr>
        </p:nvSpPr>
        <p:spPr>
          <a:xfrm>
            <a:off x="3118339" y="158122"/>
            <a:ext cx="6682788" cy="1325563"/>
          </a:xfrm>
        </p:spPr>
        <p:txBody>
          <a:bodyPr/>
          <a:lstStyle/>
          <a:p>
            <a:r>
              <a:rPr lang="en-US" dirty="0"/>
              <a:t>Nonconformance Issues 2</a:t>
            </a:r>
          </a:p>
        </p:txBody>
      </p:sp>
      <p:grpSp>
        <p:nvGrpSpPr>
          <p:cNvPr id="4" name="Group 3" descr="A green arrow points from a text box reading: &quot;All frozen samples for a participant not sent within one shipment box (plasma and buffy coat aliquots should be kept together)&#10;&#10;Aliquots arriving to NCRAD without labels&#10;&#10;Sample forms not faxed or scanned to NCRAD the day before shipment&quot; to a gray text box reading: &quot;Recommendation: &#10;Ship Samples to NCRAD utilizing the Notification Form, by PTID.  Do not throw away labels until samples are packed and shipped.&quot;">
            <a:extLst>
              <a:ext uri="{FF2B5EF4-FFF2-40B4-BE49-F238E27FC236}">
                <a16:creationId xmlns:a16="http://schemas.microsoft.com/office/drawing/2014/main" id="{F4BF0976-7BCC-710A-6D26-4664CAA50CF6}"/>
              </a:ext>
            </a:extLst>
          </p:cNvPr>
          <p:cNvGrpSpPr/>
          <p:nvPr/>
        </p:nvGrpSpPr>
        <p:grpSpPr>
          <a:xfrm>
            <a:off x="462258" y="3251618"/>
            <a:ext cx="11375364" cy="2962344"/>
            <a:chOff x="462258" y="3251618"/>
            <a:chExt cx="11375364" cy="2962344"/>
          </a:xfrm>
        </p:grpSpPr>
        <p:sp>
          <p:nvSpPr>
            <p:cNvPr id="11" name="Content Placeholder 2">
              <a:extLst>
                <a:ext uri="{FF2B5EF4-FFF2-40B4-BE49-F238E27FC236}">
                  <a16:creationId xmlns:a16="http://schemas.microsoft.com/office/drawing/2014/main" id="{8E5B85C8-6C87-421C-8E61-3D0E9241079A}"/>
                </a:ext>
              </a:extLst>
            </p:cNvPr>
            <p:cNvSpPr txBox="1">
              <a:spLocks/>
            </p:cNvSpPr>
            <p:nvPr/>
          </p:nvSpPr>
          <p:spPr>
            <a:xfrm>
              <a:off x="462258" y="3251618"/>
              <a:ext cx="5791200" cy="2962344"/>
            </a:xfrm>
            <a:prstGeom prst="rect">
              <a:avLst/>
            </a:prstGeom>
            <a:solidFill>
              <a:schemeClr val="bg1"/>
            </a:solidFill>
            <a:ln w="3175">
              <a:solidFill>
                <a:schemeClr val="tx2">
                  <a:lumMod val="20000"/>
                  <a:lumOff val="80000"/>
                </a:schemeClr>
              </a:solidFill>
            </a:ln>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dirty="0">
                  <a:solidFill>
                    <a:schemeClr val="accent6"/>
                  </a:solidFill>
                </a:rPr>
                <a:t>All frozen samples for a participant not sent within one shipment box (plasma and buffy coat aliquots should be kept together)</a:t>
              </a:r>
            </a:p>
            <a:p>
              <a:pPr algn="ctr"/>
              <a:endParaRPr lang="en-US" sz="2400" dirty="0">
                <a:solidFill>
                  <a:schemeClr val="accent6"/>
                </a:solidFill>
              </a:endParaRPr>
            </a:p>
            <a:p>
              <a:pPr algn="ctr"/>
              <a:r>
                <a:rPr lang="en-US" sz="2400" dirty="0">
                  <a:solidFill>
                    <a:schemeClr val="accent6"/>
                  </a:solidFill>
                </a:rPr>
                <a:t>Aliquots arriving to NCRAD without labels</a:t>
              </a:r>
            </a:p>
            <a:p>
              <a:pPr algn="ctr"/>
              <a:endParaRPr lang="en-US" sz="2400" dirty="0">
                <a:solidFill>
                  <a:schemeClr val="accent6"/>
                </a:solidFill>
              </a:endParaRPr>
            </a:p>
            <a:p>
              <a:pPr algn="ctr"/>
              <a:r>
                <a:rPr lang="en-US" sz="2400" dirty="0">
                  <a:solidFill>
                    <a:schemeClr val="accent6"/>
                  </a:solidFill>
                </a:rPr>
                <a:t>Sample forms not faxed or scanned to NCRAD the day before shipment</a:t>
              </a:r>
              <a:endParaRPr lang="en-US" dirty="0">
                <a:solidFill>
                  <a:schemeClr val="accent6"/>
                </a:solidFill>
              </a:endParaRPr>
            </a:p>
          </p:txBody>
        </p:sp>
        <p:sp>
          <p:nvSpPr>
            <p:cNvPr id="12" name="TextBox 11">
              <a:extLst>
                <a:ext uri="{FF2B5EF4-FFF2-40B4-BE49-F238E27FC236}">
                  <a16:creationId xmlns:a16="http://schemas.microsoft.com/office/drawing/2014/main" id="{AD6B5ACB-0693-4B76-88AC-D71CE4C354EE}"/>
                </a:ext>
              </a:extLst>
            </p:cNvPr>
            <p:cNvSpPr txBox="1"/>
            <p:nvPr/>
          </p:nvSpPr>
          <p:spPr>
            <a:xfrm>
              <a:off x="7379149" y="3784034"/>
              <a:ext cx="4458473"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Recommendation: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Ship Samples to NCRAD utilizing the Notification Form by PTID.  Do not throw away labels until samples are packed and shipped.</a:t>
              </a:r>
            </a:p>
          </p:txBody>
        </p:sp>
        <p:sp>
          <p:nvSpPr>
            <p:cNvPr id="13" name="Right Arrow 7">
              <a:extLst>
                <a:ext uri="{FF2B5EF4-FFF2-40B4-BE49-F238E27FC236}">
                  <a16:creationId xmlns:a16="http://schemas.microsoft.com/office/drawing/2014/main" id="{B28234F9-B87F-4972-ADFF-09EE0F2A7324}"/>
                </a:ext>
              </a:extLst>
            </p:cNvPr>
            <p:cNvSpPr/>
            <p:nvPr/>
          </p:nvSpPr>
          <p:spPr>
            <a:xfrm>
              <a:off x="6390607" y="4217898"/>
              <a:ext cx="833248" cy="609600"/>
            </a:xfrm>
            <a:prstGeom prst="rightArrow">
              <a:avLst/>
            </a:prstGeom>
            <a:solidFill>
              <a:schemeClr val="accent1">
                <a:lumMod val="40000"/>
                <a:lumOff val="60000"/>
              </a:schemeClr>
            </a:solidFill>
            <a:ln w="12700">
              <a:solidFill>
                <a:schemeClr val="tx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oup 2" descr="A green arrow points from a text box reading: &quot;Ambient PBMC samples not shipped to NCRAD the day of blood draw&quot; to a gray text box reading: &quot;Recommendation: &#10;No samples should be held ambient for any period of time at the site.  Ensure all ambient PBMC samples are shipped by end of the day.&quot;">
            <a:extLst>
              <a:ext uri="{FF2B5EF4-FFF2-40B4-BE49-F238E27FC236}">
                <a16:creationId xmlns:a16="http://schemas.microsoft.com/office/drawing/2014/main" id="{6558CF83-DC7B-B3C2-85BD-4AFB9A06C0F3}"/>
              </a:ext>
            </a:extLst>
          </p:cNvPr>
          <p:cNvGrpSpPr/>
          <p:nvPr/>
        </p:nvGrpSpPr>
        <p:grpSpPr>
          <a:xfrm>
            <a:off x="462258" y="1823453"/>
            <a:ext cx="11393507" cy="1295400"/>
            <a:chOff x="462258" y="1823453"/>
            <a:chExt cx="11393507" cy="1295400"/>
          </a:xfrm>
        </p:grpSpPr>
        <p:sp>
          <p:nvSpPr>
            <p:cNvPr id="20" name="Rectangle 19">
              <a:extLst>
                <a:ext uri="{FF2B5EF4-FFF2-40B4-BE49-F238E27FC236}">
                  <a16:creationId xmlns:a16="http://schemas.microsoft.com/office/drawing/2014/main" id="{B582963F-67AE-4777-886A-7594E38DEEE8}"/>
                </a:ext>
              </a:extLst>
            </p:cNvPr>
            <p:cNvSpPr/>
            <p:nvPr/>
          </p:nvSpPr>
          <p:spPr>
            <a:xfrm>
              <a:off x="462258" y="1823453"/>
              <a:ext cx="5791200" cy="1295400"/>
            </a:xfrm>
            <a:prstGeom prst="rect">
              <a:avLst/>
            </a:prstGeom>
            <a:solidFill>
              <a:schemeClr val="bg1"/>
            </a:solidFill>
            <a:ln>
              <a:solidFill>
                <a:schemeClr val="tx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FB8B6D7-F91A-48D2-804D-D1285EB1530A}"/>
                </a:ext>
              </a:extLst>
            </p:cNvPr>
            <p:cNvSpPr txBox="1"/>
            <p:nvPr/>
          </p:nvSpPr>
          <p:spPr>
            <a:xfrm>
              <a:off x="7397291" y="1870987"/>
              <a:ext cx="445847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chemeClr val="accent6"/>
                  </a:solidFill>
                </a:rPr>
                <a:t>Recommendation: </a:t>
              </a:r>
            </a:p>
            <a:p>
              <a:r>
                <a:rPr lang="en-US" dirty="0">
                  <a:solidFill>
                    <a:schemeClr val="accent6"/>
                  </a:solidFill>
                </a:rPr>
                <a:t>No samples should be held ambient for any period of time at the site.  Ensure all ambient PBMC samples are shipped by end of the day.</a:t>
              </a:r>
            </a:p>
          </p:txBody>
        </p:sp>
        <p:sp>
          <p:nvSpPr>
            <p:cNvPr id="22" name="Right Arrow 8">
              <a:extLst>
                <a:ext uri="{FF2B5EF4-FFF2-40B4-BE49-F238E27FC236}">
                  <a16:creationId xmlns:a16="http://schemas.microsoft.com/office/drawing/2014/main" id="{04581C9D-C4FA-4345-B752-57370E2B565E}"/>
                </a:ext>
              </a:extLst>
            </p:cNvPr>
            <p:cNvSpPr/>
            <p:nvPr/>
          </p:nvSpPr>
          <p:spPr>
            <a:xfrm>
              <a:off x="6387347" y="2166353"/>
              <a:ext cx="876055" cy="609600"/>
            </a:xfrm>
            <a:prstGeom prst="rightArrow">
              <a:avLst/>
            </a:prstGeom>
            <a:solidFill>
              <a:schemeClr val="accent1">
                <a:lumMod val="40000"/>
                <a:lumOff val="60000"/>
              </a:schemeClr>
            </a:solidFill>
            <a:ln>
              <a:solidFill>
                <a:schemeClr val="tx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5CC0061-52E0-4F12-ABB1-C62B5E3B8751}"/>
              </a:ext>
            </a:extLst>
          </p:cNvPr>
          <p:cNvSpPr txBox="1"/>
          <p:nvPr/>
        </p:nvSpPr>
        <p:spPr>
          <a:xfrm>
            <a:off x="480401" y="2055654"/>
            <a:ext cx="5754914" cy="830997"/>
          </a:xfrm>
          <a:prstGeom prst="rect">
            <a:avLst/>
          </a:prstGeom>
          <a:noFill/>
        </p:spPr>
        <p:txBody>
          <a:bodyPr wrap="square" rtlCol="0">
            <a:spAutoFit/>
          </a:bodyPr>
          <a:lstStyle/>
          <a:p>
            <a:pPr algn="ctr"/>
            <a:r>
              <a:rPr lang="en-US" sz="2400" dirty="0">
                <a:solidFill>
                  <a:schemeClr val="accent6"/>
                </a:solidFill>
              </a:rPr>
              <a:t>Ambient PBMC samples not shipped to NCRAD the day of blood draw</a:t>
            </a:r>
            <a:endParaRPr lang="en-US" dirty="0">
              <a:solidFill>
                <a:schemeClr val="accent6"/>
              </a:solidFill>
            </a:endParaRPr>
          </a:p>
        </p:txBody>
      </p:sp>
    </p:spTree>
    <p:extLst>
      <p:ext uri="{BB962C8B-B14F-4D97-AF65-F5344CB8AC3E}">
        <p14:creationId xmlns:p14="http://schemas.microsoft.com/office/powerpoint/2010/main" val="2846757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815E-D83B-4735-AB6B-A6F2FE7583E4}"/>
              </a:ext>
            </a:extLst>
          </p:cNvPr>
          <p:cNvSpPr>
            <a:spLocks noGrp="1"/>
          </p:cNvSpPr>
          <p:nvPr>
            <p:ph type="title"/>
          </p:nvPr>
        </p:nvSpPr>
        <p:spPr>
          <a:xfrm>
            <a:off x="2648023" y="274046"/>
            <a:ext cx="7174584" cy="1325563"/>
          </a:xfrm>
        </p:spPr>
        <p:txBody>
          <a:bodyPr/>
          <a:lstStyle/>
          <a:p>
            <a:r>
              <a:rPr lang="en-US" sz="4800" dirty="0"/>
              <a:t>Nonconformance Issues 3</a:t>
            </a:r>
            <a:endParaRPr lang="en-US" dirty="0"/>
          </a:p>
        </p:txBody>
      </p:sp>
      <p:grpSp>
        <p:nvGrpSpPr>
          <p:cNvPr id="7" name="Group 6" descr="A green arrow points from a text box reading: &quot;Multiple low volume aliquots&quot; to a gray text box reading: &quot;Recommendation: &#10;Lay out cryovials in a row and aliquot in order until sample is depleted.&quot;&#10;">
            <a:extLst>
              <a:ext uri="{FF2B5EF4-FFF2-40B4-BE49-F238E27FC236}">
                <a16:creationId xmlns:a16="http://schemas.microsoft.com/office/drawing/2014/main" id="{F2A62193-1D59-A89F-E593-A60981046BF6}"/>
              </a:ext>
            </a:extLst>
          </p:cNvPr>
          <p:cNvGrpSpPr/>
          <p:nvPr/>
        </p:nvGrpSpPr>
        <p:grpSpPr>
          <a:xfrm>
            <a:off x="462258" y="1780514"/>
            <a:ext cx="11375364" cy="923330"/>
            <a:chOff x="462258" y="1780514"/>
            <a:chExt cx="11375364" cy="923330"/>
          </a:xfrm>
        </p:grpSpPr>
        <p:sp>
          <p:nvSpPr>
            <p:cNvPr id="3" name="Rectangle 2">
              <a:extLst>
                <a:ext uri="{FF2B5EF4-FFF2-40B4-BE49-F238E27FC236}">
                  <a16:creationId xmlns:a16="http://schemas.microsoft.com/office/drawing/2014/main" id="{15ED74C7-9599-4E73-AEBB-3A82F104C2B4}"/>
                </a:ext>
              </a:extLst>
            </p:cNvPr>
            <p:cNvSpPr/>
            <p:nvPr/>
          </p:nvSpPr>
          <p:spPr>
            <a:xfrm>
              <a:off x="462258" y="1896702"/>
              <a:ext cx="5773057" cy="690953"/>
            </a:xfrm>
            <a:prstGeom prst="rect">
              <a:avLst/>
            </a:prstGeom>
            <a:solidFill>
              <a:schemeClr val="bg1"/>
            </a:solidFill>
            <a:ln w="28575">
              <a:solidFill>
                <a:schemeClr val="tx2">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Multiple low volume aliquots</a:t>
              </a:r>
            </a:p>
          </p:txBody>
        </p:sp>
        <p:sp>
          <p:nvSpPr>
            <p:cNvPr id="4" name="TextBox 3">
              <a:extLst>
                <a:ext uri="{FF2B5EF4-FFF2-40B4-BE49-F238E27FC236}">
                  <a16:creationId xmlns:a16="http://schemas.microsoft.com/office/drawing/2014/main" id="{98B479A0-739A-40B3-86C2-1BB045818CA0}"/>
                </a:ext>
              </a:extLst>
            </p:cNvPr>
            <p:cNvSpPr txBox="1"/>
            <p:nvPr/>
          </p:nvSpPr>
          <p:spPr>
            <a:xfrm>
              <a:off x="7379149" y="1780514"/>
              <a:ext cx="4458473" cy="92333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Recommendation: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Lay out cryovials in a row and aliquot in order until sample is depleted</a:t>
              </a:r>
            </a:p>
          </p:txBody>
        </p:sp>
        <p:sp>
          <p:nvSpPr>
            <p:cNvPr id="5" name="Right Arrow 13">
              <a:extLst>
                <a:ext uri="{FF2B5EF4-FFF2-40B4-BE49-F238E27FC236}">
                  <a16:creationId xmlns:a16="http://schemas.microsoft.com/office/drawing/2014/main" id="{745A1564-B518-4695-B031-8DB35A125643}"/>
                </a:ext>
              </a:extLst>
            </p:cNvPr>
            <p:cNvSpPr/>
            <p:nvPr/>
          </p:nvSpPr>
          <p:spPr>
            <a:xfrm>
              <a:off x="6390607" y="1937379"/>
              <a:ext cx="876055" cy="609600"/>
            </a:xfrm>
            <a:prstGeom prst="rightArrow">
              <a:avLst/>
            </a:prstGeom>
            <a:solidFill>
              <a:schemeClr val="accent1">
                <a:lumMod val="40000"/>
                <a:lumOff val="60000"/>
              </a:schemeClr>
            </a:solidFill>
            <a:ln>
              <a:solidFill>
                <a:schemeClr val="tx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6" name="Picture 5" descr="Image showing six partially filled cryovials. The three cryovials on the left show appropriate filling of each purple-capped cryovial to 1.5 ml, placing the remainder in the residual blue-capped cryovial. The three cryovials on the right show inappropriate filling of all cryovials with equal volumes distributed among the purple-capped and blue-capped cryovials.">
            <a:extLst>
              <a:ext uri="{FF2B5EF4-FFF2-40B4-BE49-F238E27FC236}">
                <a16:creationId xmlns:a16="http://schemas.microsoft.com/office/drawing/2014/main" id="{4AA79771-B144-4F35-82D3-3E003A8E0ECA}"/>
              </a:ext>
            </a:extLst>
          </p:cNvPr>
          <p:cNvPicPr>
            <a:picLocks noChangeAspect="1"/>
          </p:cNvPicPr>
          <p:nvPr/>
        </p:nvPicPr>
        <p:blipFill>
          <a:blip r:embed="rId2"/>
          <a:stretch>
            <a:fillRect/>
          </a:stretch>
        </p:blipFill>
        <p:spPr>
          <a:xfrm>
            <a:off x="3046274" y="3298030"/>
            <a:ext cx="6099451" cy="2245320"/>
          </a:xfrm>
          <a:prstGeom prst="rect">
            <a:avLst/>
          </a:prstGeom>
        </p:spPr>
      </p:pic>
    </p:spTree>
    <p:extLst>
      <p:ext uri="{BB962C8B-B14F-4D97-AF65-F5344CB8AC3E}">
        <p14:creationId xmlns:p14="http://schemas.microsoft.com/office/powerpoint/2010/main" val="2889532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E8C0B-3B47-4B01-8BD4-E059366CDAA0}"/>
              </a:ext>
            </a:extLst>
          </p:cNvPr>
          <p:cNvSpPr>
            <a:spLocks noGrp="1"/>
          </p:cNvSpPr>
          <p:nvPr>
            <p:ph type="ctrTitle"/>
          </p:nvPr>
        </p:nvSpPr>
        <p:spPr/>
        <p:txBody>
          <a:bodyPr/>
          <a:lstStyle/>
          <a:p>
            <a:pPr algn="ctr"/>
            <a:r>
              <a:rPr lang="en-US" b="1" dirty="0"/>
              <a:t>NCRAD Website</a:t>
            </a:r>
            <a:endParaRPr lang="en-US" dirty="0"/>
          </a:p>
        </p:txBody>
      </p:sp>
      <p:sp>
        <p:nvSpPr>
          <p:cNvPr id="9" name="Subtitle 2">
            <a:extLst>
              <a:ext uri="{FF2B5EF4-FFF2-40B4-BE49-F238E27FC236}">
                <a16:creationId xmlns:a16="http://schemas.microsoft.com/office/drawing/2014/main" id="{12F7D6B4-87AB-42E3-AE2E-85E19CA0E89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3989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56F5-75AA-4737-9821-C1F15627C050}"/>
              </a:ext>
            </a:extLst>
          </p:cNvPr>
          <p:cNvSpPr>
            <a:spLocks noGrp="1"/>
          </p:cNvSpPr>
          <p:nvPr>
            <p:ph type="ctrTitle"/>
          </p:nvPr>
        </p:nvSpPr>
        <p:spPr>
          <a:xfrm>
            <a:off x="853739" y="767190"/>
            <a:ext cx="10551023" cy="2280810"/>
          </a:xfrm>
        </p:spPr>
        <p:txBody>
          <a:bodyPr anchor="b">
            <a:normAutofit/>
          </a:bodyPr>
          <a:lstStyle/>
          <a:p>
            <a:pPr algn="ctr"/>
            <a:r>
              <a:rPr lang="en-US" b="1" dirty="0"/>
              <a:t>Kit Request Module</a:t>
            </a:r>
            <a:endParaRPr lang="en-US" dirty="0"/>
          </a:p>
        </p:txBody>
      </p:sp>
      <p:sp>
        <p:nvSpPr>
          <p:cNvPr id="3" name="Content Placeholder 2">
            <a:extLst>
              <a:ext uri="{FF2B5EF4-FFF2-40B4-BE49-F238E27FC236}">
                <a16:creationId xmlns:a16="http://schemas.microsoft.com/office/drawing/2014/main" id="{ABC4DF3D-725E-4F00-A6FE-4DA021FBA8C1}"/>
              </a:ext>
            </a:extLst>
          </p:cNvPr>
          <p:cNvSpPr>
            <a:spLocks noGrp="1"/>
          </p:cNvSpPr>
          <p:nvPr>
            <p:ph type="subTitle" idx="1"/>
          </p:nvPr>
        </p:nvSpPr>
        <p:spPr>
          <a:xfrm>
            <a:off x="1179094" y="3142248"/>
            <a:ext cx="10058400" cy="1590173"/>
          </a:xfrm>
        </p:spPr>
        <p:txBody>
          <a:bodyPr>
            <a:normAutofit/>
          </a:bodyPr>
          <a:lstStyle/>
          <a:p>
            <a:pPr algn="ctr"/>
            <a:r>
              <a:rPr lang="en-US" dirty="0">
                <a:hlinkClick r:id="rId2"/>
              </a:rPr>
              <a:t>http://kits.iu.edu/adcfb/</a:t>
            </a:r>
            <a:endParaRPr lang="en-US" dirty="0"/>
          </a:p>
          <a:p>
            <a:pPr algn="ctr"/>
            <a:r>
              <a:rPr lang="en-US" dirty="0"/>
              <a:t>Ncrad.iu.edu &gt; Tools for active studies &gt; </a:t>
            </a:r>
            <a:r>
              <a:rPr lang="en-US" dirty="0" err="1"/>
              <a:t>Adcfb</a:t>
            </a:r>
            <a:r>
              <a:rPr lang="en-US" dirty="0"/>
              <a:t> &gt; kit request module &gt; kit request system</a:t>
            </a:r>
          </a:p>
        </p:txBody>
      </p:sp>
    </p:spTree>
    <p:extLst>
      <p:ext uri="{BB962C8B-B14F-4D97-AF65-F5344CB8AC3E}">
        <p14:creationId xmlns:p14="http://schemas.microsoft.com/office/powerpoint/2010/main" val="75643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E914A8E-7812-4C92-96DC-7DA4FCF5AA57}"/>
              </a:ext>
            </a:extLst>
          </p:cNvPr>
          <p:cNvSpPr>
            <a:spLocks noGrp="1"/>
          </p:cNvSpPr>
          <p:nvPr>
            <p:ph type="title"/>
          </p:nvPr>
        </p:nvSpPr>
        <p:spPr/>
        <p:txBody>
          <a:bodyPr/>
          <a:lstStyle/>
          <a:p>
            <a:pPr algn="ctr"/>
            <a:r>
              <a:rPr lang="en-US" b="1" dirty="0"/>
              <a:t>NCRAD Website: </a:t>
            </a:r>
            <a:r>
              <a:rPr lang="en-US" dirty="0"/>
              <a:t>Helpful Pages</a:t>
            </a:r>
          </a:p>
        </p:txBody>
      </p:sp>
      <p:sp>
        <p:nvSpPr>
          <p:cNvPr id="17" name="Text Placeholder 2">
            <a:extLst>
              <a:ext uri="{FF2B5EF4-FFF2-40B4-BE49-F238E27FC236}">
                <a16:creationId xmlns:a16="http://schemas.microsoft.com/office/drawing/2014/main" id="{86E2233F-0F16-415F-ABD5-856295A43803}"/>
              </a:ext>
            </a:extLst>
          </p:cNvPr>
          <p:cNvSpPr>
            <a:spLocks noGrp="1"/>
          </p:cNvSpPr>
          <p:nvPr>
            <p:ph type="body" idx="1"/>
          </p:nvPr>
        </p:nvSpPr>
        <p:spPr>
          <a:xfrm>
            <a:off x="839787" y="1675026"/>
            <a:ext cx="5157787" cy="823912"/>
          </a:xfrm>
        </p:spPr>
        <p:txBody>
          <a:bodyPr/>
          <a:lstStyle/>
          <a:p>
            <a:pPr algn="ctr"/>
            <a:r>
              <a:rPr lang="en-US" cap="none" dirty="0">
                <a:hlinkClick r:id="rId2"/>
              </a:rPr>
              <a:t>https://ncrad.org/contact/holiday-closures</a:t>
            </a:r>
            <a:endParaRPr lang="en-US" cap="none" dirty="0"/>
          </a:p>
        </p:txBody>
      </p:sp>
      <p:graphicFrame>
        <p:nvGraphicFramePr>
          <p:cNvPr id="2" name="Table 1">
            <a:extLst>
              <a:ext uri="{FF2B5EF4-FFF2-40B4-BE49-F238E27FC236}">
                <a16:creationId xmlns:a16="http://schemas.microsoft.com/office/drawing/2014/main" id="{92E391A4-71E7-A505-E653-97D0B71A7B1C}"/>
              </a:ext>
            </a:extLst>
          </p:cNvPr>
          <p:cNvGraphicFramePr>
            <a:graphicFrameLocks noGrp="1"/>
          </p:cNvGraphicFramePr>
          <p:nvPr>
            <p:extLst>
              <p:ext uri="{D42A27DB-BD31-4B8C-83A1-F6EECF244321}">
                <p14:modId xmlns:p14="http://schemas.microsoft.com/office/powerpoint/2010/main" val="1675215989"/>
              </p:ext>
            </p:extLst>
          </p:nvPr>
        </p:nvGraphicFramePr>
        <p:xfrm>
          <a:off x="839787" y="2750476"/>
          <a:ext cx="5183187" cy="3109401"/>
        </p:xfrm>
        <a:graphic>
          <a:graphicData uri="http://schemas.openxmlformats.org/drawingml/2006/table">
            <a:tbl>
              <a:tblPr firstRow="1" firstCol="1" bandRow="1">
                <a:tableStyleId>{616DA210-FB5B-4158-B5E0-FEB733F419BA}</a:tableStyleId>
              </a:tblPr>
              <a:tblGrid>
                <a:gridCol w="2840810">
                  <a:extLst>
                    <a:ext uri="{9D8B030D-6E8A-4147-A177-3AD203B41FA5}">
                      <a16:colId xmlns:a16="http://schemas.microsoft.com/office/drawing/2014/main" val="3063415880"/>
                    </a:ext>
                  </a:extLst>
                </a:gridCol>
                <a:gridCol w="2342377">
                  <a:extLst>
                    <a:ext uri="{9D8B030D-6E8A-4147-A177-3AD203B41FA5}">
                      <a16:colId xmlns:a16="http://schemas.microsoft.com/office/drawing/2014/main" val="1045732964"/>
                    </a:ext>
                  </a:extLst>
                </a:gridCol>
              </a:tblGrid>
              <a:tr h="280262">
                <a:tc>
                  <a:txBody>
                    <a:bodyPr/>
                    <a:lstStyle/>
                    <a:p>
                      <a:pPr marL="0" marR="0" algn="ctr">
                        <a:lnSpc>
                          <a:spcPct val="107000"/>
                        </a:lnSpc>
                        <a:spcBef>
                          <a:spcPts val="0"/>
                        </a:spcBef>
                        <a:spcAft>
                          <a:spcPts val="0"/>
                        </a:spcAft>
                      </a:pPr>
                      <a:r>
                        <a:rPr lang="en-US" sz="1200">
                          <a:effectLst/>
                        </a:rPr>
                        <a:t>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Holiday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24848"/>
                  </a:ext>
                </a:extLst>
              </a:tr>
              <a:tr h="280262">
                <a:tc>
                  <a:txBody>
                    <a:bodyPr/>
                    <a:lstStyle/>
                    <a:p>
                      <a:pPr marL="0" marR="0" algn="ctr">
                        <a:lnSpc>
                          <a:spcPct val="107000"/>
                        </a:lnSpc>
                        <a:spcBef>
                          <a:spcPts val="0"/>
                        </a:spcBef>
                        <a:spcAft>
                          <a:spcPts val="0"/>
                        </a:spcAft>
                      </a:pPr>
                      <a:r>
                        <a:rPr lang="en-US" sz="1200">
                          <a:effectLst/>
                        </a:rPr>
                        <a:t>January 1</a:t>
                      </a:r>
                      <a:r>
                        <a:rPr lang="en-US" sz="1200" baseline="30000">
                          <a:effectLst/>
                        </a:rPr>
                        <a:t>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New Year’s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272354"/>
                  </a:ext>
                </a:extLst>
              </a:tr>
              <a:tr h="271200">
                <a:tc>
                  <a:txBody>
                    <a:bodyPr/>
                    <a:lstStyle/>
                    <a:p>
                      <a:pPr marL="0" marR="0" algn="ctr">
                        <a:lnSpc>
                          <a:spcPct val="107000"/>
                        </a:lnSpc>
                        <a:spcBef>
                          <a:spcPts val="0"/>
                        </a:spcBef>
                        <a:spcAft>
                          <a:spcPts val="0"/>
                        </a:spcAft>
                      </a:pPr>
                      <a:r>
                        <a:rPr lang="en-US" sz="1200">
                          <a:effectLst/>
                        </a:rPr>
                        <a:t>3</a:t>
                      </a:r>
                      <a:r>
                        <a:rPr lang="en-US" sz="1200" baseline="30000">
                          <a:effectLst/>
                        </a:rPr>
                        <a:t>rd</a:t>
                      </a:r>
                      <a:r>
                        <a:rPr lang="en-US" sz="1200">
                          <a:effectLst/>
                        </a:rPr>
                        <a:t> Monday in January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Martin Luther King, Jr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5458075"/>
                  </a:ext>
                </a:extLst>
              </a:tr>
              <a:tr h="280262">
                <a:tc>
                  <a:txBody>
                    <a:bodyPr/>
                    <a:lstStyle/>
                    <a:p>
                      <a:pPr marL="0" marR="0" algn="ctr">
                        <a:lnSpc>
                          <a:spcPct val="107000"/>
                        </a:lnSpc>
                        <a:spcBef>
                          <a:spcPts val="0"/>
                        </a:spcBef>
                        <a:spcAft>
                          <a:spcPts val="0"/>
                        </a:spcAft>
                      </a:pPr>
                      <a:r>
                        <a:rPr lang="en-US" sz="1200">
                          <a:effectLst/>
                        </a:rPr>
                        <a:t>4</a:t>
                      </a:r>
                      <a:r>
                        <a:rPr lang="en-US" sz="1200" baseline="30000">
                          <a:effectLst/>
                        </a:rPr>
                        <a:t>th</a:t>
                      </a:r>
                      <a:r>
                        <a:rPr lang="en-US" sz="1200">
                          <a:effectLst/>
                        </a:rPr>
                        <a:t> Monday in May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Memorial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2555098"/>
                  </a:ext>
                </a:extLst>
              </a:tr>
              <a:tr h="280262">
                <a:tc>
                  <a:txBody>
                    <a:bodyPr/>
                    <a:lstStyle/>
                    <a:p>
                      <a:pPr marL="0" marR="0" algn="ctr">
                        <a:lnSpc>
                          <a:spcPct val="107000"/>
                        </a:lnSpc>
                        <a:spcBef>
                          <a:spcPts val="0"/>
                        </a:spcBef>
                        <a:spcAft>
                          <a:spcPts val="0"/>
                        </a:spcAft>
                      </a:pPr>
                      <a:r>
                        <a:rPr lang="en-US" sz="1200">
                          <a:effectLst/>
                        </a:rPr>
                        <a:t>June 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Juneteenth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4379750"/>
                  </a:ext>
                </a:extLst>
              </a:tr>
              <a:tr h="280262">
                <a:tc>
                  <a:txBody>
                    <a:bodyPr/>
                    <a:lstStyle/>
                    <a:p>
                      <a:pPr marL="0" marR="0" algn="ctr">
                        <a:lnSpc>
                          <a:spcPct val="107000"/>
                        </a:lnSpc>
                        <a:spcBef>
                          <a:spcPts val="0"/>
                        </a:spcBef>
                        <a:spcAft>
                          <a:spcPts val="0"/>
                        </a:spcAft>
                      </a:pPr>
                      <a:r>
                        <a:rPr lang="en-US" sz="1200">
                          <a:effectLst/>
                        </a:rPr>
                        <a:t>July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Independence Day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3661695"/>
                  </a:ext>
                </a:extLst>
              </a:tr>
              <a:tr h="280262">
                <a:tc>
                  <a:txBody>
                    <a:bodyPr/>
                    <a:lstStyle/>
                    <a:p>
                      <a:pPr marL="0" marR="0" algn="ctr">
                        <a:lnSpc>
                          <a:spcPct val="107000"/>
                        </a:lnSpc>
                        <a:spcBef>
                          <a:spcPts val="0"/>
                        </a:spcBef>
                        <a:spcAft>
                          <a:spcPts val="0"/>
                        </a:spcAft>
                      </a:pPr>
                      <a:r>
                        <a:rPr lang="en-US" sz="1200">
                          <a:effectLst/>
                        </a:rPr>
                        <a:t>1</a:t>
                      </a:r>
                      <a:r>
                        <a:rPr lang="en-US" sz="1200" baseline="30000">
                          <a:effectLst/>
                        </a:rPr>
                        <a:t>st</a:t>
                      </a:r>
                      <a:r>
                        <a:rPr lang="en-US" sz="1200">
                          <a:effectLst/>
                        </a:rPr>
                        <a:t> Monday in September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Labor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279949"/>
                  </a:ext>
                </a:extLst>
              </a:tr>
              <a:tr h="280262">
                <a:tc>
                  <a:txBody>
                    <a:bodyPr/>
                    <a:lstStyle/>
                    <a:p>
                      <a:pPr marL="0" marR="0" algn="ctr">
                        <a:lnSpc>
                          <a:spcPct val="107000"/>
                        </a:lnSpc>
                        <a:spcBef>
                          <a:spcPts val="0"/>
                        </a:spcBef>
                        <a:spcAft>
                          <a:spcPts val="0"/>
                        </a:spcAft>
                      </a:pPr>
                      <a:r>
                        <a:rPr lang="en-US" sz="1200">
                          <a:effectLst/>
                        </a:rPr>
                        <a:t>4</a:t>
                      </a:r>
                      <a:r>
                        <a:rPr lang="en-US" sz="1200" baseline="30000">
                          <a:effectLst/>
                        </a:rPr>
                        <a:t>th</a:t>
                      </a:r>
                      <a:r>
                        <a:rPr lang="en-US" sz="1200">
                          <a:effectLst/>
                        </a:rPr>
                        <a:t> Thursday in November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Thanksgiving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0399321"/>
                  </a:ext>
                </a:extLst>
              </a:tr>
              <a:tr h="315843">
                <a:tc>
                  <a:txBody>
                    <a:bodyPr/>
                    <a:lstStyle/>
                    <a:p>
                      <a:pPr marL="0" marR="0" algn="ctr">
                        <a:lnSpc>
                          <a:spcPct val="107000"/>
                        </a:lnSpc>
                        <a:spcBef>
                          <a:spcPts val="0"/>
                        </a:spcBef>
                        <a:spcAft>
                          <a:spcPts val="0"/>
                        </a:spcAft>
                      </a:pPr>
                      <a:r>
                        <a:rPr lang="en-US" sz="1200">
                          <a:effectLst/>
                        </a:rPr>
                        <a:t>4</a:t>
                      </a:r>
                      <a:r>
                        <a:rPr lang="en-US" sz="1200" baseline="30000">
                          <a:effectLst/>
                        </a:rPr>
                        <a:t>th</a:t>
                      </a:r>
                      <a:r>
                        <a:rPr lang="en-US" sz="1200">
                          <a:effectLst/>
                        </a:rPr>
                        <a:t> Friday in November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Friday after Thanksgiving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4746836"/>
                  </a:ext>
                </a:extLst>
              </a:tr>
              <a:tr h="280262">
                <a:tc>
                  <a:txBody>
                    <a:bodyPr/>
                    <a:lstStyle/>
                    <a:p>
                      <a:pPr marL="0" marR="0" algn="ctr">
                        <a:lnSpc>
                          <a:spcPct val="107000"/>
                        </a:lnSpc>
                        <a:spcBef>
                          <a:spcPts val="0"/>
                        </a:spcBef>
                        <a:spcAft>
                          <a:spcPts val="0"/>
                        </a:spcAft>
                      </a:pPr>
                      <a:r>
                        <a:rPr lang="en-US" sz="1200">
                          <a:effectLst/>
                        </a:rPr>
                        <a:t>December 25th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Christmas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4701525"/>
                  </a:ext>
                </a:extLst>
              </a:tr>
              <a:tr h="280262">
                <a:tc>
                  <a:txBody>
                    <a:bodyPr/>
                    <a:lstStyle/>
                    <a:p>
                      <a:pPr marL="0" marR="0" algn="ctr">
                        <a:lnSpc>
                          <a:spcPct val="107000"/>
                        </a:lnSpc>
                        <a:spcBef>
                          <a:spcPts val="0"/>
                        </a:spcBef>
                        <a:spcAft>
                          <a:spcPts val="0"/>
                        </a:spcAft>
                      </a:pPr>
                      <a:r>
                        <a:rPr lang="en-US" sz="1200">
                          <a:effectLst/>
                        </a:rPr>
                        <a:t>December 26</a:t>
                      </a:r>
                      <a:r>
                        <a:rPr lang="en-US" sz="1200" baseline="30000">
                          <a:effectLst/>
                        </a:rPr>
                        <a:t>th</a:t>
                      </a:r>
                      <a:r>
                        <a:rPr lang="en-US" sz="1200">
                          <a:effectLst/>
                        </a:rPr>
                        <a:t> – 31</a:t>
                      </a:r>
                      <a:r>
                        <a:rPr lang="en-US" sz="1200" baseline="30000">
                          <a:effectLst/>
                        </a:rPr>
                        <a:t>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Winter Break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5412003"/>
                  </a:ext>
                </a:extLst>
              </a:tr>
            </a:tbl>
          </a:graphicData>
        </a:graphic>
      </p:graphicFrame>
      <p:sp>
        <p:nvSpPr>
          <p:cNvPr id="14" name="Text Placeholder 4">
            <a:extLst>
              <a:ext uri="{FF2B5EF4-FFF2-40B4-BE49-F238E27FC236}">
                <a16:creationId xmlns:a16="http://schemas.microsoft.com/office/drawing/2014/main" id="{513D69E2-4685-4B8C-90DB-F6C338BD463A}"/>
              </a:ext>
            </a:extLst>
          </p:cNvPr>
          <p:cNvSpPr>
            <a:spLocks noGrp="1"/>
          </p:cNvSpPr>
          <p:nvPr>
            <p:ph type="body" sz="quarter" idx="3"/>
          </p:nvPr>
        </p:nvSpPr>
        <p:spPr/>
        <p:txBody>
          <a:bodyPr/>
          <a:lstStyle/>
          <a:p>
            <a:pPr algn="ctr"/>
            <a:r>
              <a:rPr lang="en-US" cap="none" dirty="0">
                <a:hlinkClick r:id="rId3"/>
              </a:rPr>
              <a:t>https://ncrad.org/contact/shipping-resources</a:t>
            </a:r>
            <a:endParaRPr lang="en-US" cap="none" dirty="0"/>
          </a:p>
        </p:txBody>
      </p:sp>
      <p:pic>
        <p:nvPicPr>
          <p:cNvPr id="6" name="Picture 5" descr="Screenshot of NCRAD website page showing Shipping Address, links to UPS resources, and a video walkthrough for using ShipExec. Accessible from provided link.">
            <a:extLst>
              <a:ext uri="{FF2B5EF4-FFF2-40B4-BE49-F238E27FC236}">
                <a16:creationId xmlns:a16="http://schemas.microsoft.com/office/drawing/2014/main" id="{01F5B467-80DF-8D63-E72E-A899DEE66EBC}"/>
              </a:ext>
            </a:extLst>
          </p:cNvPr>
          <p:cNvPicPr>
            <a:picLocks noChangeAspect="1"/>
          </p:cNvPicPr>
          <p:nvPr/>
        </p:nvPicPr>
        <p:blipFill>
          <a:blip r:embed="rId4"/>
          <a:stretch>
            <a:fillRect/>
          </a:stretch>
        </p:blipFill>
        <p:spPr>
          <a:xfrm>
            <a:off x="6772550" y="2599343"/>
            <a:ext cx="4268056" cy="3411669"/>
          </a:xfrm>
          <a:prstGeom prst="rect">
            <a:avLst/>
          </a:prstGeom>
        </p:spPr>
      </p:pic>
    </p:spTree>
    <p:extLst>
      <p:ext uri="{BB962C8B-B14F-4D97-AF65-F5344CB8AC3E}">
        <p14:creationId xmlns:p14="http://schemas.microsoft.com/office/powerpoint/2010/main" val="1491341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354A5F-B69E-46AA-99A7-5657F75DD388}"/>
              </a:ext>
            </a:extLst>
          </p:cNvPr>
          <p:cNvSpPr>
            <a:spLocks noGrp="1"/>
          </p:cNvSpPr>
          <p:nvPr>
            <p:ph type="title"/>
          </p:nvPr>
        </p:nvSpPr>
        <p:spPr>
          <a:xfrm>
            <a:off x="399535" y="2286000"/>
            <a:ext cx="3200400" cy="2286000"/>
          </a:xfrm>
        </p:spPr>
        <p:txBody>
          <a:bodyPr anchor="ctr">
            <a:normAutofit/>
          </a:bodyPr>
          <a:lstStyle/>
          <a:p>
            <a:pPr algn="ctr"/>
            <a:r>
              <a:rPr lang="en-US" b="1" dirty="0"/>
              <a:t>Contact Information</a:t>
            </a:r>
            <a:endParaRPr lang="en-US" dirty="0"/>
          </a:p>
        </p:txBody>
      </p:sp>
      <p:graphicFrame>
        <p:nvGraphicFramePr>
          <p:cNvPr id="17" name="Content Placeholder 7" descr="Series of round edged text boxes: &#10;Top left: green text box with white text reading &quot;Stephanie Steidel.&quot;&#10;Top right: Light green text box with blue text reading &quot;Phone: (317) 274-1685&#10;E-mail: ssteidel@iu.edu&quot;&#10;Bottom left: Mid green text box reading &quot;General NCRAD Contact&quot;&#10;Bottom right: Light gray text box with blue text reading &quot;Phone: (800) 526-2839&#10;E-mail: alzstudy@iu.edu &#10;Website: www.ncrad.org &quot;&#10;&#10;">
            <a:extLst>
              <a:ext uri="{FF2B5EF4-FFF2-40B4-BE49-F238E27FC236}">
                <a16:creationId xmlns:a16="http://schemas.microsoft.com/office/drawing/2014/main" id="{792C9BB8-A602-4DB0-9496-8D15193A264F}"/>
              </a:ext>
            </a:extLst>
          </p:cNvPr>
          <p:cNvGraphicFramePr>
            <a:graphicFrameLocks noGrp="1"/>
          </p:cNvGraphicFramePr>
          <p:nvPr>
            <p:ph idx="1"/>
            <p:extLst>
              <p:ext uri="{D42A27DB-BD31-4B8C-83A1-F6EECF244321}">
                <p14:modId xmlns:p14="http://schemas.microsoft.com/office/powerpoint/2010/main" val="1811039087"/>
              </p:ext>
            </p:extLst>
          </p:nvPr>
        </p:nvGraphicFramePr>
        <p:xfrm>
          <a:off x="5027141" y="1047441"/>
          <a:ext cx="5970373" cy="4763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87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14D97C-C9C6-4C97-AD8F-455AFB0A905C}"/>
              </a:ext>
            </a:extLst>
          </p:cNvPr>
          <p:cNvSpPr>
            <a:spLocks noGrp="1"/>
          </p:cNvSpPr>
          <p:nvPr>
            <p:ph type="title" idx="4294967295"/>
          </p:nvPr>
        </p:nvSpPr>
        <p:spPr>
          <a:xfrm>
            <a:off x="1562100" y="63834"/>
            <a:ext cx="10058400" cy="850900"/>
          </a:xfrm>
        </p:spPr>
        <p:txBody>
          <a:bodyPr/>
          <a:lstStyle/>
          <a:p>
            <a:r>
              <a:rPr lang="en-US" b="1" dirty="0"/>
              <a:t>ADCFB Kit Request Module</a:t>
            </a:r>
            <a:endParaRPr lang="en-US" dirty="0"/>
          </a:p>
        </p:txBody>
      </p:sp>
      <p:sp>
        <p:nvSpPr>
          <p:cNvPr id="6" name="Content Placeholder 5">
            <a:extLst>
              <a:ext uri="{FF2B5EF4-FFF2-40B4-BE49-F238E27FC236}">
                <a16:creationId xmlns:a16="http://schemas.microsoft.com/office/drawing/2014/main" id="{414AEF78-297B-4099-96B3-991E7BA64AB4}"/>
              </a:ext>
            </a:extLst>
          </p:cNvPr>
          <p:cNvSpPr>
            <a:spLocks noGrp="1"/>
          </p:cNvSpPr>
          <p:nvPr>
            <p:ph sz="half" idx="4294967295"/>
          </p:nvPr>
        </p:nvSpPr>
        <p:spPr>
          <a:xfrm>
            <a:off x="419100" y="911608"/>
            <a:ext cx="4937125" cy="4022725"/>
          </a:xfrm>
        </p:spPr>
        <p:txBody>
          <a:bodyPr>
            <a:normAutofit/>
          </a:bodyPr>
          <a:lstStyle/>
          <a:p>
            <a:pPr marL="457200" lvl="0" indent="-457200">
              <a:lnSpc>
                <a:spcPct val="100000"/>
              </a:lnSpc>
              <a:spcBef>
                <a:spcPts val="0"/>
              </a:spcBef>
              <a:spcAft>
                <a:spcPts val="0"/>
              </a:spcAft>
              <a:buClr>
                <a:srgbClr val="9D6CAF"/>
              </a:buClr>
              <a:buSzTx/>
              <a:buFont typeface="Wingdings" panose="05000000000000000000" pitchFamily="2" charset="2"/>
              <a:buChar char="§"/>
              <a:defRPr/>
            </a:pPr>
            <a:r>
              <a:rPr lang="en-US" b="1" dirty="0">
                <a:solidFill>
                  <a:srgbClr val="000000"/>
                </a:solidFill>
              </a:rPr>
              <a:t>Enter email</a:t>
            </a:r>
          </a:p>
          <a:p>
            <a:pPr marL="457200" lvl="0" indent="-457200">
              <a:lnSpc>
                <a:spcPct val="100000"/>
              </a:lnSpc>
              <a:spcBef>
                <a:spcPts val="0"/>
              </a:spcBef>
              <a:spcAft>
                <a:spcPts val="0"/>
              </a:spcAft>
              <a:buClr>
                <a:srgbClr val="9D6CAF"/>
              </a:buClr>
              <a:buSzTx/>
              <a:buFont typeface="Wingdings" panose="05000000000000000000" pitchFamily="2" charset="2"/>
              <a:buChar char="§"/>
              <a:defRPr/>
            </a:pPr>
            <a:r>
              <a:rPr lang="en-US" b="1" dirty="0">
                <a:solidFill>
                  <a:srgbClr val="000000"/>
                </a:solidFill>
              </a:rPr>
              <a:t>Choose your site from the drop-down list.</a:t>
            </a:r>
          </a:p>
        </p:txBody>
      </p:sp>
      <p:pic>
        <p:nvPicPr>
          <p:cNvPr id="5" name="Picture 4" descr="Screenshot of the opening view of the ADC FB Kit Request System, from top to bottom: &#10;Black text on a pale gray background reads: Please select your site from the list below. Verify or edit the contact name, shipping address, phone number, and e-mail address. Then, enter the desired number of kits or extra supplies in the text fields to the right of each option. A comprehensive list of each kit is listed at the bottom of the screen. Please click submit at the bottom of the screen when you are finished to place your order.&#10;Larger black text on a blue background reads: Due to ongoing supply limitations, we ask that you please only order as many kits and extra supplies that you will be able to use in the next 30 days. Doing so allows us to fulfill as many kit requests as possible without depleting stock for other kit requests in our queue. If we are not able to fulfill any part of your request due to supplies being out of stock, we will reach out about those individually.&#10;Black text on a pale gray background reads: Our standard shipping time for all orders is 3 weeks.&#10;We can ship this kit request by: 06-06-2024&#10;If you need any supplies in this order prior to 06-06-2024, you must contact the NCRAD coordinator for this study: ssteidel@iu.edu. &#10;Dates are shown in red and autogenerated to be 3 weeks from the date of request submission. &#10;&#10;An open white text box is provided with prompt:  Please enter your email address here to receive a confirmation email after completing the survey:&#10;* must provide value&#10;A drop down menu is provided with prompt &quot;Study Site.&quot;&#10;&#10;Bottom text reads: Can't find your site? Please order kits from: kits.iu.edu/adc &#10;">
            <a:extLst>
              <a:ext uri="{FF2B5EF4-FFF2-40B4-BE49-F238E27FC236}">
                <a16:creationId xmlns:a16="http://schemas.microsoft.com/office/drawing/2014/main" id="{60E80F50-BE8F-DAF2-E60A-DF8047F4EA44}"/>
              </a:ext>
            </a:extLst>
          </p:cNvPr>
          <p:cNvPicPr>
            <a:picLocks noChangeAspect="1"/>
          </p:cNvPicPr>
          <p:nvPr/>
        </p:nvPicPr>
        <p:blipFill rotWithShape="1">
          <a:blip r:embed="rId2"/>
          <a:srcRect b="19261"/>
          <a:stretch/>
        </p:blipFill>
        <p:spPr>
          <a:xfrm>
            <a:off x="419100" y="2294118"/>
            <a:ext cx="5198859" cy="3707909"/>
          </a:xfrm>
          <a:prstGeom prst="rect">
            <a:avLst/>
          </a:prstGeom>
        </p:spPr>
      </p:pic>
      <p:pic>
        <p:nvPicPr>
          <p:cNvPr id="9" name="Picture 8" descr="Screenshot of ADCFB kit request system as it appears when a Study Site is selected. Site &quot;8- Somewhere University&quot; is selected. Contact name, address, phone number, and email information are shown for Somewhere University as an example. Three yes or no prompts open to verify contact information: &#10;1) Is the contact name above correct?&#10;2) Is the shipping address above correct?&#10;3) Is the e-mail address above correct?&#10;All prompts require a value. ">
            <a:extLst>
              <a:ext uri="{FF2B5EF4-FFF2-40B4-BE49-F238E27FC236}">
                <a16:creationId xmlns:a16="http://schemas.microsoft.com/office/drawing/2014/main" id="{5BB6942C-9D5A-4B10-BCCA-5F47DB5B8F4B}"/>
              </a:ext>
            </a:extLst>
          </p:cNvPr>
          <p:cNvPicPr>
            <a:picLocks noChangeAspect="1"/>
          </p:cNvPicPr>
          <p:nvPr/>
        </p:nvPicPr>
        <p:blipFill>
          <a:blip r:embed="rId3"/>
          <a:stretch>
            <a:fillRect/>
          </a:stretch>
        </p:blipFill>
        <p:spPr>
          <a:xfrm>
            <a:off x="6190384" y="1006524"/>
            <a:ext cx="5317463" cy="3707909"/>
          </a:xfrm>
          <a:prstGeom prst="rect">
            <a:avLst/>
          </a:prstGeom>
        </p:spPr>
      </p:pic>
      <p:sp>
        <p:nvSpPr>
          <p:cNvPr id="7" name="Content Placeholder 5">
            <a:extLst>
              <a:ext uri="{FF2B5EF4-FFF2-40B4-BE49-F238E27FC236}">
                <a16:creationId xmlns:a16="http://schemas.microsoft.com/office/drawing/2014/main" id="{9BCD2C7F-045C-4085-9478-F5BB85DBF3C4}"/>
              </a:ext>
            </a:extLst>
          </p:cNvPr>
          <p:cNvSpPr txBox="1">
            <a:spLocks/>
          </p:cNvSpPr>
          <p:nvPr/>
        </p:nvSpPr>
        <p:spPr>
          <a:xfrm>
            <a:off x="6190384" y="4714433"/>
            <a:ext cx="4937125" cy="165428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0" indent="-457200">
              <a:lnSpc>
                <a:spcPct val="100000"/>
              </a:lnSpc>
              <a:spcBef>
                <a:spcPts val="0"/>
              </a:spcBef>
              <a:spcAft>
                <a:spcPts val="0"/>
              </a:spcAft>
              <a:buClr>
                <a:srgbClr val="9D6CAF"/>
              </a:buClr>
              <a:buSzTx/>
              <a:buFont typeface="Wingdings" panose="05000000000000000000" pitchFamily="2" charset="2"/>
              <a:buChar char="§"/>
              <a:defRPr/>
            </a:pPr>
            <a:r>
              <a:rPr lang="en-US" sz="2000" b="1" dirty="0">
                <a:solidFill>
                  <a:srgbClr val="000000"/>
                </a:solidFill>
              </a:rPr>
              <a:t>The coordinator name and contact information will appear.</a:t>
            </a:r>
          </a:p>
          <a:p>
            <a:pPr marL="457200" lvl="0" indent="-457200">
              <a:lnSpc>
                <a:spcPct val="100000"/>
              </a:lnSpc>
              <a:spcBef>
                <a:spcPts val="0"/>
              </a:spcBef>
              <a:spcAft>
                <a:spcPts val="0"/>
              </a:spcAft>
              <a:buClr>
                <a:srgbClr val="9D6CAF"/>
              </a:buClr>
              <a:buSzTx/>
              <a:buFont typeface="Wingdings" panose="05000000000000000000" pitchFamily="2" charset="2"/>
              <a:buChar char="§"/>
              <a:defRPr/>
            </a:pPr>
            <a:r>
              <a:rPr lang="en-US" sz="2000" b="1" dirty="0">
                <a:solidFill>
                  <a:srgbClr val="000000"/>
                </a:solidFill>
              </a:rPr>
              <a:t>Verify that this information is accurate and correct if necessary.</a:t>
            </a:r>
          </a:p>
        </p:txBody>
      </p:sp>
    </p:spTree>
    <p:extLst>
      <p:ext uri="{BB962C8B-B14F-4D97-AF65-F5344CB8AC3E}">
        <p14:creationId xmlns:p14="http://schemas.microsoft.com/office/powerpoint/2010/main" val="383856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0D94F-ECE0-3681-D493-197C1257B927}"/>
              </a:ext>
            </a:extLst>
          </p:cNvPr>
          <p:cNvSpPr>
            <a:spLocks noGrp="1"/>
          </p:cNvSpPr>
          <p:nvPr>
            <p:ph type="title"/>
          </p:nvPr>
        </p:nvSpPr>
        <p:spPr>
          <a:xfrm>
            <a:off x="853987" y="483360"/>
            <a:ext cx="8828314" cy="121763"/>
          </a:xfrm>
        </p:spPr>
        <p:txBody>
          <a:bodyPr>
            <a:normAutofit fontScale="90000"/>
          </a:bodyPr>
          <a:lstStyle/>
          <a:p>
            <a:r>
              <a:rPr lang="en-US" dirty="0"/>
              <a:t>Kit Request Module, Continued 1</a:t>
            </a:r>
          </a:p>
        </p:txBody>
      </p:sp>
      <p:sp>
        <p:nvSpPr>
          <p:cNvPr id="2" name="Rectangle 1">
            <a:extLst>
              <a:ext uri="{FF2B5EF4-FFF2-40B4-BE49-F238E27FC236}">
                <a16:creationId xmlns:a16="http://schemas.microsoft.com/office/drawing/2014/main" id="{CC0408DC-262A-D84E-162E-943A3B9D96E7}"/>
              </a:ext>
            </a:extLst>
          </p:cNvPr>
          <p:cNvSpPr/>
          <p:nvPr/>
        </p:nvSpPr>
        <p:spPr>
          <a:xfrm>
            <a:off x="917187" y="805553"/>
            <a:ext cx="4680449" cy="938719"/>
          </a:xfrm>
          <a:prstGeom prst="rect">
            <a:avLst/>
          </a:prstGeom>
        </p:spPr>
        <p:txBody>
          <a:bodyPr wrap="square">
            <a:spAutoFit/>
          </a:bodyPr>
          <a:lstStyle/>
          <a:p>
            <a:pPr marR="0" lvl="0" algn="ctr" defTabSz="914400" rtl="0" eaLnBrk="1" fontAlgn="auto" latinLnBrk="0" hangingPunct="1">
              <a:lnSpc>
                <a:spcPct val="100000"/>
              </a:lnSpc>
              <a:spcBef>
                <a:spcPts val="0"/>
              </a:spcBef>
              <a:spcAft>
                <a:spcPts val="0"/>
              </a:spcAft>
              <a:buClr>
                <a:srgbClr val="9D6CAF"/>
              </a:buClr>
              <a:buSzTx/>
              <a:tabLst/>
              <a:defRPr/>
            </a:pPr>
            <a:r>
              <a:rPr kumimoji="0" lang="en-US" sz="2200" b="1" i="0" u="none" strike="noStrike" kern="1200" cap="none" spc="0" normalizeH="0" baseline="0" noProof="0" dirty="0">
                <a:ln>
                  <a:noFill/>
                </a:ln>
                <a:solidFill>
                  <a:srgbClr val="000000"/>
                </a:solidFill>
                <a:effectLst/>
                <a:uLnTx/>
                <a:uFillTx/>
                <a:latin typeface="Calibri"/>
                <a:ea typeface="+mn-ea"/>
                <a:cs typeface="+mn-cs"/>
              </a:rPr>
              <a:t>Indicate the quantity needed of each Specimen Collection </a:t>
            </a:r>
            <a:r>
              <a:rPr lang="en-US" sz="2200" b="1" dirty="0">
                <a:solidFill>
                  <a:srgbClr val="000000"/>
                </a:solidFill>
                <a:latin typeface="Calibri"/>
              </a:rPr>
              <a:t>K</a:t>
            </a:r>
            <a:r>
              <a:rPr kumimoji="0" lang="en-US" sz="2200" b="1" i="0" u="none" strike="noStrike" kern="1200" cap="none" spc="0" normalizeH="0" baseline="0" noProof="0" dirty="0">
                <a:ln>
                  <a:noFill/>
                </a:ln>
                <a:solidFill>
                  <a:srgbClr val="000000"/>
                </a:solidFill>
                <a:effectLst/>
                <a:uLnTx/>
                <a:uFillTx/>
                <a:latin typeface="Calibri"/>
                <a:ea typeface="+mn-ea"/>
                <a:cs typeface="+mn-cs"/>
              </a:rPr>
              <a:t>it</a:t>
            </a:r>
            <a:endParaRPr lang="en-US" sz="2200" b="1" dirty="0">
              <a:solidFill>
                <a:srgbClr val="000000"/>
              </a:solidFill>
              <a:latin typeface="Calibri"/>
            </a:endParaRPr>
          </a:p>
          <a:p>
            <a:pPr marR="0" lvl="0" algn="l" defTabSz="914400" rtl="0" eaLnBrk="1" fontAlgn="auto" latinLnBrk="0" hangingPunct="1">
              <a:lnSpc>
                <a:spcPct val="100000"/>
              </a:lnSpc>
              <a:spcBef>
                <a:spcPts val="0"/>
              </a:spcBef>
              <a:spcAft>
                <a:spcPts val="0"/>
              </a:spcAft>
              <a:buClr>
                <a:srgbClr val="9D6CAF"/>
              </a:buClr>
              <a:buSzTx/>
              <a:tabLst/>
              <a:defRPr/>
            </a:pPr>
            <a:endParaRPr kumimoji="0" lang="en-US" sz="11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descr="Screenshot of the &quot;Specimen Collection Kits&quot; portion of the ADCFB kit request system. &#10;&#10;Open text boxes are provided next to each kit type where quantity of kits being requested should be entered. A value is required in each field so &quot;0&quot; is entered for kits not being requested.&#10;Kit names are listed in black and descriptions of what can be collected with each kit follow below in red. For example: ADCFB Blood Collection Kit 20. Description in red follows: Contains supplies for collecting 20 ml of blood total:&#10;&#10;    20 ml of blood for Plasma and Buffy Coat&#10;">
            <a:extLst>
              <a:ext uri="{FF2B5EF4-FFF2-40B4-BE49-F238E27FC236}">
                <a16:creationId xmlns:a16="http://schemas.microsoft.com/office/drawing/2014/main" id="{8B262B69-89BC-46C6-B913-3EF606DB03B4}"/>
              </a:ext>
            </a:extLst>
          </p:cNvPr>
          <p:cNvPicPr>
            <a:picLocks noChangeAspect="1"/>
          </p:cNvPicPr>
          <p:nvPr/>
        </p:nvPicPr>
        <p:blipFill>
          <a:blip r:embed="rId2"/>
          <a:stretch>
            <a:fillRect/>
          </a:stretch>
        </p:blipFill>
        <p:spPr>
          <a:xfrm>
            <a:off x="853987" y="1577326"/>
            <a:ext cx="4806850" cy="4665307"/>
          </a:xfrm>
          <a:prstGeom prst="rect">
            <a:avLst/>
          </a:prstGeom>
        </p:spPr>
      </p:pic>
      <p:sp>
        <p:nvSpPr>
          <p:cNvPr id="3" name="Rectangle 2">
            <a:extLst>
              <a:ext uri="{FF2B5EF4-FFF2-40B4-BE49-F238E27FC236}">
                <a16:creationId xmlns:a16="http://schemas.microsoft.com/office/drawing/2014/main" id="{65EC28E2-7881-4185-A4F1-18CA4FF74491}"/>
              </a:ext>
            </a:extLst>
          </p:cNvPr>
          <p:cNvSpPr/>
          <p:nvPr/>
        </p:nvSpPr>
        <p:spPr>
          <a:xfrm>
            <a:off x="7098962" y="816910"/>
            <a:ext cx="4012882" cy="2816156"/>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
                <a:srgbClr val="9D6CAF"/>
              </a:buClr>
              <a:buSzTx/>
              <a:tabLst/>
              <a:defRPr/>
            </a:pPr>
            <a:endParaRPr kumimoji="0" lang="en-US" sz="11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00"/>
                </a:solidFill>
                <a:effectLst/>
                <a:uLnTx/>
                <a:uFillTx/>
                <a:latin typeface="Calibri"/>
                <a:ea typeface="+mn-ea"/>
                <a:cs typeface="+mn-cs"/>
              </a:rPr>
              <a:t>Once selected, kit components of the chosen kit will appear at the bottom of the screen</a:t>
            </a:r>
          </a:p>
          <a:p>
            <a:pPr marR="0" lvl="0" algn="l" defTabSz="914400" rtl="0" eaLnBrk="1" fontAlgn="auto" latinLnBrk="0" hangingPunct="1">
              <a:lnSpc>
                <a:spcPct val="100000"/>
              </a:lnSpc>
              <a:spcBef>
                <a:spcPts val="0"/>
              </a:spcBef>
              <a:spcAft>
                <a:spcPts val="0"/>
              </a:spcAft>
              <a:buClr>
                <a:srgbClr val="9D6CAF"/>
              </a:buClr>
              <a:buSzTx/>
              <a:tabLst/>
              <a:defRPr/>
            </a:pPr>
            <a:endParaRPr kumimoji="0" lang="en-US" sz="12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00"/>
                </a:solidFill>
                <a:effectLst/>
                <a:uLnTx/>
                <a:uFillTx/>
                <a:latin typeface="Calibri"/>
                <a:ea typeface="+mn-ea"/>
                <a:cs typeface="+mn-cs"/>
              </a:rPr>
              <a:t>**Note: You can order more than one type of kit in a single kit request**</a:t>
            </a:r>
          </a:p>
        </p:txBody>
      </p:sp>
      <p:pic>
        <p:nvPicPr>
          <p:cNvPr id="9" name="Picture 8" descr="Screenshot example of the complete contents of ADCFB Blood Collection Kit 20. Kit contents appear at the bottom of the ADCFB Kit Request System when a non-zero value is entered in the Kit quantity field.">
            <a:extLst>
              <a:ext uri="{FF2B5EF4-FFF2-40B4-BE49-F238E27FC236}">
                <a16:creationId xmlns:a16="http://schemas.microsoft.com/office/drawing/2014/main" id="{88DCB918-7C46-4CDD-B1BB-91B825FE1D23}"/>
              </a:ext>
            </a:extLst>
          </p:cNvPr>
          <p:cNvPicPr>
            <a:picLocks noChangeAspect="1"/>
          </p:cNvPicPr>
          <p:nvPr/>
        </p:nvPicPr>
        <p:blipFill>
          <a:blip r:embed="rId3"/>
          <a:stretch>
            <a:fillRect/>
          </a:stretch>
        </p:blipFill>
        <p:spPr>
          <a:xfrm>
            <a:off x="6427770" y="3708098"/>
            <a:ext cx="5355267" cy="1892864"/>
          </a:xfrm>
          <a:prstGeom prst="rect">
            <a:avLst/>
          </a:prstGeom>
        </p:spPr>
      </p:pic>
    </p:spTree>
    <p:extLst>
      <p:ext uri="{BB962C8B-B14F-4D97-AF65-F5344CB8AC3E}">
        <p14:creationId xmlns:p14="http://schemas.microsoft.com/office/powerpoint/2010/main" val="139432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039A4-D55B-F64B-25F4-961B4C6571D7}"/>
              </a:ext>
            </a:extLst>
          </p:cNvPr>
          <p:cNvSpPr>
            <a:spLocks noGrp="1"/>
          </p:cNvSpPr>
          <p:nvPr>
            <p:ph type="title"/>
          </p:nvPr>
        </p:nvSpPr>
        <p:spPr>
          <a:xfrm>
            <a:off x="7042402" y="157699"/>
            <a:ext cx="4786745" cy="1325563"/>
          </a:xfrm>
        </p:spPr>
        <p:txBody>
          <a:bodyPr>
            <a:normAutofit fontScale="90000"/>
          </a:bodyPr>
          <a:lstStyle/>
          <a:p>
            <a:r>
              <a:rPr lang="en-US" dirty="0"/>
              <a:t>Kit Request Module, Continued 2</a:t>
            </a:r>
          </a:p>
        </p:txBody>
      </p:sp>
      <p:grpSp>
        <p:nvGrpSpPr>
          <p:cNvPr id="6" name="Group 5" descr="Screenshot of bottom portion of ADCFB kit request system showing sections for requesting Shipping Kits, Supplemental Kits, Extra Supplies, and Comments. Shipping Kits are ordered as quantities entered in open text boxes. Yes/No prompts open options to order specific quantities of Supplemental Kits and Extra Supplies. Comments can be left in an open text field.">
            <a:extLst>
              <a:ext uri="{FF2B5EF4-FFF2-40B4-BE49-F238E27FC236}">
                <a16:creationId xmlns:a16="http://schemas.microsoft.com/office/drawing/2014/main" id="{AA3E5E27-E73A-2948-3889-CCD3265C2ACD}"/>
              </a:ext>
            </a:extLst>
          </p:cNvPr>
          <p:cNvGrpSpPr/>
          <p:nvPr/>
        </p:nvGrpSpPr>
        <p:grpSpPr>
          <a:xfrm>
            <a:off x="658210" y="157699"/>
            <a:ext cx="5610615" cy="5918473"/>
            <a:chOff x="158589" y="91712"/>
            <a:chExt cx="5647127" cy="5918473"/>
          </a:xfrm>
        </p:grpSpPr>
        <p:pic>
          <p:nvPicPr>
            <p:cNvPr id="7" name="Picture 6">
              <a:extLst>
                <a:ext uri="{FF2B5EF4-FFF2-40B4-BE49-F238E27FC236}">
                  <a16:creationId xmlns:a16="http://schemas.microsoft.com/office/drawing/2014/main" id="{DBAE50EF-D62A-49DA-9963-80CB4F5BE7C2}"/>
                </a:ext>
              </a:extLst>
            </p:cNvPr>
            <p:cNvPicPr>
              <a:picLocks noChangeAspect="1"/>
            </p:cNvPicPr>
            <p:nvPr/>
          </p:nvPicPr>
          <p:blipFill rotWithShape="1">
            <a:blip r:embed="rId2"/>
            <a:srcRect b="14210"/>
            <a:stretch/>
          </p:blipFill>
          <p:spPr>
            <a:xfrm>
              <a:off x="158589" y="91712"/>
              <a:ext cx="5647127" cy="5588639"/>
            </a:xfrm>
            <a:prstGeom prst="rect">
              <a:avLst/>
            </a:prstGeom>
          </p:spPr>
        </p:pic>
        <p:pic>
          <p:nvPicPr>
            <p:cNvPr id="5" name="Picture 4">
              <a:extLst>
                <a:ext uri="{FF2B5EF4-FFF2-40B4-BE49-F238E27FC236}">
                  <a16:creationId xmlns:a16="http://schemas.microsoft.com/office/drawing/2014/main" id="{C8369EC7-4E96-1FA8-94F3-2933627A15B0}"/>
                </a:ext>
              </a:extLst>
            </p:cNvPr>
            <p:cNvPicPr>
              <a:picLocks noChangeAspect="1"/>
            </p:cNvPicPr>
            <p:nvPr/>
          </p:nvPicPr>
          <p:blipFill rotWithShape="1">
            <a:blip r:embed="rId2"/>
            <a:srcRect t="93758"/>
            <a:stretch/>
          </p:blipFill>
          <p:spPr>
            <a:xfrm>
              <a:off x="158589" y="5603576"/>
              <a:ext cx="5647127" cy="406609"/>
            </a:xfrm>
            <a:prstGeom prst="rect">
              <a:avLst/>
            </a:prstGeom>
          </p:spPr>
        </p:pic>
      </p:grpSp>
      <p:sp>
        <p:nvSpPr>
          <p:cNvPr id="3" name="Rectangle 2">
            <a:extLst>
              <a:ext uri="{FF2B5EF4-FFF2-40B4-BE49-F238E27FC236}">
                <a16:creationId xmlns:a16="http://schemas.microsoft.com/office/drawing/2014/main" id="{65EC28E2-7881-4185-A4F1-18CA4FF74491}"/>
              </a:ext>
            </a:extLst>
          </p:cNvPr>
          <p:cNvSpPr/>
          <p:nvPr/>
        </p:nvSpPr>
        <p:spPr>
          <a:xfrm>
            <a:off x="7042402" y="1650670"/>
            <a:ext cx="4286658" cy="38164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00"/>
                </a:solidFill>
                <a:effectLst/>
                <a:uLnTx/>
                <a:uFillTx/>
                <a:latin typeface="Calibri"/>
                <a:ea typeface="+mn-ea"/>
                <a:cs typeface="+mn-cs"/>
              </a:rPr>
              <a:t>Indicate the quantity needed of each Shipping Kit</a:t>
            </a:r>
          </a:p>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lang="en-US" sz="2200" b="1" dirty="0">
                <a:solidFill>
                  <a:srgbClr val="000000"/>
                </a:solidFill>
                <a:latin typeface="Calibri"/>
              </a:rPr>
              <a:t>Indicate if a Supplemental Kit is needed</a:t>
            </a:r>
            <a:endParaRPr kumimoji="0" lang="en-US" sz="11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00"/>
                </a:solidFill>
                <a:effectLst/>
                <a:uLnTx/>
                <a:uFillTx/>
                <a:latin typeface="Calibri"/>
                <a:ea typeface="+mn-ea"/>
                <a:cs typeface="+mn-cs"/>
              </a:rPr>
              <a:t>Indicate if Extra Supplies are needed. If yes, enter quantities.</a:t>
            </a:r>
          </a:p>
          <a:p>
            <a:pPr marL="342900" indent="-342900">
              <a:buClr>
                <a:srgbClr val="9D6CAF"/>
              </a:buClr>
              <a:buFont typeface="Wingdings" panose="05000000000000000000" pitchFamily="2" charset="2"/>
              <a:buChar char="§"/>
              <a:defRPr/>
            </a:pPr>
            <a:r>
              <a:rPr lang="en-US" sz="2200" b="1" dirty="0">
                <a:solidFill>
                  <a:srgbClr val="000000"/>
                </a:solidFill>
                <a:latin typeface="Calibri"/>
              </a:rPr>
              <a:t>Use Comments to request unlisted or special supplies</a:t>
            </a:r>
            <a:endParaRPr kumimoji="0" lang="en-US" sz="2200" b="1" i="0" u="none" strike="noStrike" kern="1200" cap="none" spc="0" normalizeH="0" baseline="0" noProof="0" dirty="0">
              <a:ln>
                <a:noFill/>
              </a:ln>
              <a:solidFill>
                <a:srgbClr val="000000"/>
              </a:solidFill>
              <a:effectLst/>
              <a:uLnTx/>
              <a:uFillTx/>
              <a:latin typeface="Calibri"/>
              <a:ea typeface="+mn-ea"/>
              <a:cs typeface="+mn-cs"/>
            </a:endParaRPr>
          </a:p>
          <a:p>
            <a:pPr marL="342900" indent="-342900">
              <a:buClr>
                <a:srgbClr val="9D6CAF"/>
              </a:buClr>
              <a:buFont typeface="Wingdings" panose="05000000000000000000" pitchFamily="2" charset="2"/>
              <a:buChar char="§"/>
              <a:defRPr/>
            </a:pPr>
            <a:r>
              <a:rPr kumimoji="0" lang="en-US" sz="2200" b="1" i="0" u="none" strike="noStrike" kern="1200" cap="none" spc="0" normalizeH="0" baseline="0" noProof="0" dirty="0">
                <a:ln>
                  <a:noFill/>
                </a:ln>
                <a:solidFill>
                  <a:srgbClr val="000000"/>
                </a:solidFill>
                <a:effectLst/>
                <a:uLnTx/>
                <a:uFillTx/>
                <a:latin typeface="Calibri"/>
                <a:ea typeface="+mn-ea"/>
                <a:cs typeface="+mn-cs"/>
              </a:rPr>
              <a:t>Click “Submit” to turn in your request.</a:t>
            </a:r>
          </a:p>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endParaRPr kumimoji="0" lang="en-US" sz="22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03296843"/>
      </p:ext>
    </p:extLst>
  </p:cSld>
  <p:clrMapOvr>
    <a:masterClrMapping/>
  </p:clrMapOvr>
</p:sld>
</file>

<file path=ppt/theme/theme1.xml><?xml version="1.0" encoding="utf-8"?>
<a:theme xmlns:a="http://schemas.openxmlformats.org/drawingml/2006/main" name="New NCRAD Powerpoint Theme">
  <a:themeElements>
    <a:clrScheme name="New NCRAD">
      <a:dk1>
        <a:srgbClr val="006298"/>
      </a:dk1>
      <a:lt1>
        <a:srgbClr val="F8F9FA"/>
      </a:lt1>
      <a:dk2>
        <a:srgbClr val="4D5A69"/>
      </a:dk2>
      <a:lt2>
        <a:srgbClr val="F9F9F0"/>
      </a:lt2>
      <a:accent1>
        <a:srgbClr val="00843D"/>
      </a:accent1>
      <a:accent2>
        <a:srgbClr val="C6ECF6"/>
      </a:accent2>
      <a:accent3>
        <a:srgbClr val="A7D094"/>
      </a:accent3>
      <a:accent4>
        <a:srgbClr val="F8F9FA"/>
      </a:accent4>
      <a:accent5>
        <a:srgbClr val="F9F9F0"/>
      </a:accent5>
      <a:accent6>
        <a:srgbClr val="000000"/>
      </a:accent6>
      <a:hlink>
        <a:srgbClr val="006298"/>
      </a:hlink>
      <a:folHlink>
        <a:srgbClr val="008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CRAD Powerpoint Theme" id="{3512A2AA-DFF6-4F07-A400-705E1CC00276}" vid="{653F14E9-71C5-4FA7-B5F7-DC68CA300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New NCRAD Powerpoint Theme</Template>
  <TotalTime>6294</TotalTime>
  <Words>2496</Words>
  <Application>Microsoft Office PowerPoint</Application>
  <PresentationFormat>Widescreen</PresentationFormat>
  <Paragraphs>371</Paragraphs>
  <Slides>61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Aptos</vt:lpstr>
      <vt:lpstr>Arial</vt:lpstr>
      <vt:lpstr>Calibri</vt:lpstr>
      <vt:lpstr>Georgia</vt:lpstr>
      <vt:lpstr>Segoe UI</vt:lpstr>
      <vt:lpstr>Verdana</vt:lpstr>
      <vt:lpstr>Wingdings</vt:lpstr>
      <vt:lpstr>New NCRAD Powerpoint Theme</vt:lpstr>
      <vt:lpstr>Alzheimer’s Disease Center Fluid Biomarkers Study</vt:lpstr>
      <vt:lpstr>Training Overview: ADC FB</vt:lpstr>
      <vt:lpstr>Globally Unique Identifier (GUID)</vt:lpstr>
      <vt:lpstr>Generating GUIDs</vt:lpstr>
      <vt:lpstr>ADCFB Kits</vt:lpstr>
      <vt:lpstr>Kit Request Module</vt:lpstr>
      <vt:lpstr>ADCFB Kit Request Module</vt:lpstr>
      <vt:lpstr>Kit Request Module, Continued 1</vt:lpstr>
      <vt:lpstr>Kit Request Module, Continued 2</vt:lpstr>
      <vt:lpstr>Specimen Labels</vt:lpstr>
      <vt:lpstr>Three Label Types</vt:lpstr>
      <vt:lpstr>Kit Number Labels</vt:lpstr>
      <vt:lpstr>Site and PTID Labels</vt:lpstr>
      <vt:lpstr>Collection Tube Labels</vt:lpstr>
      <vt:lpstr>Aliquot Labels</vt:lpstr>
      <vt:lpstr>Blood Collection Tubes</vt:lpstr>
      <vt:lpstr>Labeling Biologic Samples</vt:lpstr>
      <vt:lpstr>Collection Tube Labeling</vt:lpstr>
      <vt:lpstr>Handling/Processing  Study Specimens </vt:lpstr>
      <vt:lpstr>Blood Draw Order</vt:lpstr>
      <vt:lpstr>PBMC Collection</vt:lpstr>
      <vt:lpstr>PBMC Preparation (10ml Sodium Heparin Tube x 2)</vt:lpstr>
      <vt:lpstr>Cryovial Cap Colors</vt:lpstr>
      <vt:lpstr>Plasma Collection</vt:lpstr>
      <vt:lpstr>Buffy Coat Collection</vt:lpstr>
      <vt:lpstr>Plasma/Buffy Coat Collection and Processing: 10 ml</vt:lpstr>
      <vt:lpstr>Plasma/Buffy Coat Collection and Processing: 20 ml</vt:lpstr>
      <vt:lpstr>Plasma/Buffy Coat Collection and Processing: 30 ml</vt:lpstr>
      <vt:lpstr>CSF Collection</vt:lpstr>
      <vt:lpstr>CSF Preparation (15-20 ml total) </vt:lpstr>
      <vt:lpstr>Packaging Sample Shipments</vt:lpstr>
      <vt:lpstr>Sample Shipment Summary</vt:lpstr>
      <vt:lpstr>Ambient Shipment Packaging</vt:lpstr>
      <vt:lpstr>Preparing Ambient Shipments</vt:lpstr>
      <vt:lpstr>Preparing Frozen Shipments</vt:lpstr>
      <vt:lpstr>Packaging Samples</vt:lpstr>
      <vt:lpstr>Frozen Shipment Packaging</vt:lpstr>
      <vt:lpstr>Frozen Shipping – Dry Ice Requirements</vt:lpstr>
      <vt:lpstr>Creating Airbills/Scheduling Pickups</vt:lpstr>
      <vt:lpstr>UPS ShipExecTM Thin Client Website</vt:lpstr>
      <vt:lpstr>Finding Your Contact Information</vt:lpstr>
      <vt:lpstr>Finding Your Contact Information, Continued</vt:lpstr>
      <vt:lpstr>Verify Information</vt:lpstr>
      <vt:lpstr>Entering Shipment Information</vt:lpstr>
      <vt:lpstr>Need to request UPS Pickup?</vt:lpstr>
      <vt:lpstr>Shipping Packages</vt:lpstr>
      <vt:lpstr>Accessing Airbill</vt:lpstr>
      <vt:lpstr>Accessing Airbill, Continued</vt:lpstr>
      <vt:lpstr>Reprint Airbills/Voiding Shipments</vt:lpstr>
      <vt:lpstr>Reprint Airbill</vt:lpstr>
      <vt:lpstr>Void Shipment</vt:lpstr>
      <vt:lpstr>Blood Sample and Shipment Notification Form</vt:lpstr>
      <vt:lpstr>Blood Sample and Shipment Notification Form </vt:lpstr>
      <vt:lpstr>Example Sample and Shipment Notification Forms</vt:lpstr>
      <vt:lpstr>Noncomformance Issues</vt:lpstr>
      <vt:lpstr>Nonconformance Issues 1</vt:lpstr>
      <vt:lpstr>Nonconformance Issues 2</vt:lpstr>
      <vt:lpstr>Nonconformance Issues 3</vt:lpstr>
      <vt:lpstr>NCRAD Website</vt:lpstr>
      <vt:lpstr>NCRAD Website: Helpful Pages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 Center Fluid Biomarkers Study</dc:title>
  <dc:creator>Lacy, Kaci</dc:creator>
  <cp:lastModifiedBy>Steidel, Stephanie</cp:lastModifiedBy>
  <cp:revision>51</cp:revision>
  <dcterms:created xsi:type="dcterms:W3CDTF">2021-05-24T16:20:36Z</dcterms:created>
  <dcterms:modified xsi:type="dcterms:W3CDTF">2025-04-29T17:38:23Z</dcterms:modified>
</cp:coreProperties>
</file>