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3"/>
  </p:notesMasterIdLst>
  <p:handoutMasterIdLst>
    <p:handoutMasterId r:id="rId14"/>
  </p:handoutMasterIdLst>
  <p:sldIdLst>
    <p:sldId id="256" r:id="rId5"/>
    <p:sldId id="2124817669" r:id="rId6"/>
    <p:sldId id="2124817663" r:id="rId7"/>
    <p:sldId id="2124817664" r:id="rId8"/>
    <p:sldId id="2124817665" r:id="rId9"/>
    <p:sldId id="2124817670" r:id="rId10"/>
    <p:sldId id="2124817668" r:id="rId11"/>
    <p:sldId id="2124817671"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p15:clr>
            <a:srgbClr val="A4A3A4"/>
          </p15:clr>
        </p15:guide>
        <p15:guide id="2" pos="3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E25"/>
    <a:srgbClr val="990000"/>
    <a:srgbClr val="ACA39A"/>
    <a:srgbClr val="969696"/>
    <a:srgbClr val="9E9A95"/>
    <a:srgbClr val="C17945"/>
    <a:srgbClr val="31526A"/>
    <a:srgbClr val="690304"/>
    <a:srgbClr val="252626"/>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9" autoAdjust="0"/>
    <p:restoredTop sz="94677" autoAdjust="0"/>
  </p:normalViewPr>
  <p:slideViewPr>
    <p:cSldViewPr snapToGrid="0" snapToObjects="1">
      <p:cViewPr varScale="1">
        <p:scale>
          <a:sx n="100" d="100"/>
          <a:sy n="100" d="100"/>
        </p:scale>
        <p:origin x="1194" y="-36"/>
      </p:cViewPr>
      <p:guideLst>
        <p:guide orient="horz" pos="3185"/>
        <p:guide pos="3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5/1/2024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dirty="0"/>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5/1/2024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dirty="0"/>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page">
    <p:bg>
      <p:bgPr>
        <a:solidFill>
          <a:srgbClr val="ACA39A">
            <a:alpha val="40000"/>
          </a:srgb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12" name="Rectangle 11">
            <a:extLst>
              <a:ext uri="{FF2B5EF4-FFF2-40B4-BE49-F238E27FC236}">
                <a16:creationId xmlns:a16="http://schemas.microsoft.com/office/drawing/2014/main" id="{BA4CDEAE-A72C-6745-AF68-F4D3AFBE4BD4}"/>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8ED37B-660D-B140-BE36-7D07837A2CC9}"/>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42028F-4BED-E643-AAE4-ABF5BDB8083F}"/>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502903" y="1975994"/>
            <a:ext cx="7734221" cy="1114494"/>
          </a:xfrm>
          <a:prstGeom prst="rect">
            <a:avLst/>
          </a:prstGeom>
        </p:spPr>
        <p:txBody>
          <a:bodyPr anchor="ctr">
            <a:normAutofit/>
          </a:bodyPr>
          <a:lstStyle>
            <a:lvl1pPr>
              <a:lnSpc>
                <a:spcPct val="90000"/>
              </a:lnSpc>
              <a:defRPr sz="4000" b="1" i="0" spc="0" baseline="0">
                <a:solidFill>
                  <a:schemeClr val="tx1"/>
                </a:solidFill>
                <a:latin typeface="Arial"/>
                <a:cs typeface="Arial"/>
              </a:defRPr>
            </a:lvl1pPr>
          </a:lstStyle>
          <a:p>
            <a:r>
              <a:rPr lang="en-US" dirty="0"/>
              <a:t>Option 1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530694" y="3264558"/>
            <a:ext cx="7734222" cy="252412"/>
          </a:xfrm>
          <a:prstGeom prst="rect">
            <a:avLst/>
          </a:prstGeom>
        </p:spPr>
        <p:txBody>
          <a:bodyPr anchor="ctr">
            <a:noAutofit/>
          </a:bodyPr>
          <a:lstStyle>
            <a:lvl1pPr marL="0" indent="0">
              <a:buNone/>
              <a:defRPr sz="1800" b="0" spc="0" baseline="0">
                <a:solidFill>
                  <a:schemeClr val="tx1"/>
                </a:solidFill>
                <a:latin typeface="Arial"/>
                <a:cs typeface="Arial"/>
              </a:defRPr>
            </a:lvl1pPr>
          </a:lstStyle>
          <a:p>
            <a:pPr lvl="0"/>
            <a:r>
              <a:rPr lang="en-US" dirty="0"/>
              <a:t>PRESENTER AND TITLE</a:t>
            </a:r>
          </a:p>
        </p:txBody>
      </p:sp>
      <p:sp>
        <p:nvSpPr>
          <p:cNvPr id="9" name="Text Placeholder 19">
            <a:extLst>
              <a:ext uri="{FF2B5EF4-FFF2-40B4-BE49-F238E27FC236}">
                <a16:creationId xmlns:a16="http://schemas.microsoft.com/office/drawing/2014/main" id="{1800061F-0F64-2641-A25C-4FE07FA0159A}"/>
              </a:ext>
            </a:extLst>
          </p:cNvPr>
          <p:cNvSpPr>
            <a:spLocks noGrp="1"/>
          </p:cNvSpPr>
          <p:nvPr>
            <p:ph type="body" sz="quarter" idx="11" hasCustomPrompt="1"/>
          </p:nvPr>
        </p:nvSpPr>
        <p:spPr>
          <a:xfrm>
            <a:off x="2988296" y="253569"/>
            <a:ext cx="5842227" cy="252412"/>
          </a:xfrm>
          <a:prstGeom prst="rect">
            <a:avLst/>
          </a:prstGeom>
        </p:spPr>
        <p:txBody>
          <a:bodyPr anchor="ctr">
            <a:noAutofit/>
          </a:bodyPr>
          <a:lstStyle>
            <a:lvl1pPr marL="0" indent="0" algn="r">
              <a:buNone/>
              <a:defRPr sz="1400" b="0" spc="0" baseline="0">
                <a:solidFill>
                  <a:schemeClr val="tx1"/>
                </a:solidFill>
                <a:latin typeface="Arial"/>
                <a:cs typeface="Arial"/>
              </a:defRPr>
            </a:lvl1pPr>
          </a:lstStyle>
          <a:p>
            <a:pPr lvl="0"/>
            <a:r>
              <a:rPr lang="en-US" dirty="0"/>
              <a:t>SUBHEAD OR NAME OF DEPARTMENT, PROGRAM OR UNIT</a:t>
            </a:r>
          </a:p>
        </p:txBody>
      </p:sp>
    </p:spTree>
    <p:extLst>
      <p:ext uri="{BB962C8B-B14F-4D97-AF65-F5344CB8AC3E}">
        <p14:creationId xmlns:p14="http://schemas.microsoft.com/office/powerpoint/2010/main" val="274342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page">
    <p:bg>
      <p:bgPr>
        <a:solidFill>
          <a:srgbClr val="ACA39A">
            <a:alpha val="80000"/>
          </a:srgb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12" name="Rectangle 11">
            <a:extLst>
              <a:ext uri="{FF2B5EF4-FFF2-40B4-BE49-F238E27FC236}">
                <a16:creationId xmlns:a16="http://schemas.microsoft.com/office/drawing/2014/main" id="{BA4CDEAE-A72C-6745-AF68-F4D3AFBE4BD4}"/>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8ED37B-660D-B140-BE36-7D07837A2CC9}"/>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42028F-4BED-E643-AAE4-ABF5BDB8083F}"/>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502903" y="1975994"/>
            <a:ext cx="7734221" cy="1114494"/>
          </a:xfrm>
          <a:prstGeom prst="rect">
            <a:avLst/>
          </a:prstGeom>
        </p:spPr>
        <p:txBody>
          <a:bodyPr anchor="ctr">
            <a:normAutofit/>
          </a:bodyPr>
          <a:lstStyle>
            <a:lvl1pPr>
              <a:lnSpc>
                <a:spcPct val="90000"/>
              </a:lnSpc>
              <a:defRPr sz="4000" b="1" i="0" spc="0" baseline="0">
                <a:solidFill>
                  <a:schemeClr val="tx1"/>
                </a:solidFill>
                <a:latin typeface="Arial"/>
                <a:cs typeface="Arial"/>
              </a:defRPr>
            </a:lvl1pPr>
          </a:lstStyle>
          <a:p>
            <a:r>
              <a:rPr lang="en-US" dirty="0"/>
              <a:t>Option 2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530694" y="3264558"/>
            <a:ext cx="7734222" cy="252412"/>
          </a:xfrm>
          <a:prstGeom prst="rect">
            <a:avLst/>
          </a:prstGeom>
        </p:spPr>
        <p:txBody>
          <a:bodyPr anchor="ctr">
            <a:noAutofit/>
          </a:bodyPr>
          <a:lstStyle>
            <a:lvl1pPr marL="0" indent="0">
              <a:buNone/>
              <a:defRPr sz="1800" b="0" spc="0" baseline="0">
                <a:solidFill>
                  <a:schemeClr val="tx1"/>
                </a:solidFill>
                <a:latin typeface="Arial"/>
                <a:cs typeface="Arial"/>
              </a:defRPr>
            </a:lvl1pPr>
          </a:lstStyle>
          <a:p>
            <a:pPr lvl="0"/>
            <a:r>
              <a:rPr lang="en-US" dirty="0"/>
              <a:t>PRESENTER AND TITLE</a:t>
            </a:r>
          </a:p>
        </p:txBody>
      </p:sp>
      <p:sp>
        <p:nvSpPr>
          <p:cNvPr id="9" name="Text Placeholder 19">
            <a:extLst>
              <a:ext uri="{FF2B5EF4-FFF2-40B4-BE49-F238E27FC236}">
                <a16:creationId xmlns:a16="http://schemas.microsoft.com/office/drawing/2014/main" id="{1800061F-0F64-2641-A25C-4FE07FA0159A}"/>
              </a:ext>
            </a:extLst>
          </p:cNvPr>
          <p:cNvSpPr>
            <a:spLocks noGrp="1"/>
          </p:cNvSpPr>
          <p:nvPr>
            <p:ph type="body" sz="quarter" idx="11" hasCustomPrompt="1"/>
          </p:nvPr>
        </p:nvSpPr>
        <p:spPr>
          <a:xfrm>
            <a:off x="2988296" y="253569"/>
            <a:ext cx="5842227" cy="252412"/>
          </a:xfrm>
          <a:prstGeom prst="rect">
            <a:avLst/>
          </a:prstGeom>
        </p:spPr>
        <p:txBody>
          <a:bodyPr anchor="ctr">
            <a:noAutofit/>
          </a:bodyPr>
          <a:lstStyle>
            <a:lvl1pPr marL="0" indent="0" algn="r">
              <a:buNone/>
              <a:defRPr sz="1400" b="0" spc="0" baseline="0">
                <a:solidFill>
                  <a:schemeClr val="tx1"/>
                </a:solidFill>
                <a:latin typeface="Arial"/>
                <a:cs typeface="Arial"/>
              </a:defRPr>
            </a:lvl1pPr>
          </a:lstStyle>
          <a:p>
            <a:pPr lvl="0"/>
            <a:r>
              <a:rPr lang="en-US" dirty="0"/>
              <a:t>SUBHEAD OR NAME OF DEPARTMENT, PROGRAM OR UNIT</a:t>
            </a:r>
          </a:p>
        </p:txBody>
      </p:sp>
    </p:spTree>
    <p:extLst>
      <p:ext uri="{BB962C8B-B14F-4D97-AF65-F5344CB8AC3E}">
        <p14:creationId xmlns:p14="http://schemas.microsoft.com/office/powerpoint/2010/main" val="325997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12" name="Rectangle 11">
            <a:extLst>
              <a:ext uri="{FF2B5EF4-FFF2-40B4-BE49-F238E27FC236}">
                <a16:creationId xmlns:a16="http://schemas.microsoft.com/office/drawing/2014/main" id="{BA4CDEAE-A72C-6745-AF68-F4D3AFBE4BD4}"/>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8ED37B-660D-B140-BE36-7D07837A2CC9}"/>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42028F-4BED-E643-AAE4-ABF5BDB8083F}"/>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
        <p:nvSpPr>
          <p:cNvPr id="15" name="Text Placeholder 19">
            <a:extLst>
              <a:ext uri="{FF2B5EF4-FFF2-40B4-BE49-F238E27FC236}">
                <a16:creationId xmlns:a16="http://schemas.microsoft.com/office/drawing/2014/main" id="{C9A91140-A017-E042-AACE-3BC11888B624}"/>
              </a:ext>
            </a:extLst>
          </p:cNvPr>
          <p:cNvSpPr>
            <a:spLocks noGrp="1"/>
          </p:cNvSpPr>
          <p:nvPr>
            <p:ph type="body" sz="quarter" idx="11" hasCustomPrompt="1"/>
          </p:nvPr>
        </p:nvSpPr>
        <p:spPr>
          <a:xfrm>
            <a:off x="2988296" y="253569"/>
            <a:ext cx="5842227" cy="252412"/>
          </a:xfrm>
          <a:prstGeom prst="rect">
            <a:avLst/>
          </a:prstGeom>
        </p:spPr>
        <p:txBody>
          <a:bodyPr anchor="ctr">
            <a:noAutofit/>
          </a:bodyPr>
          <a:lstStyle>
            <a:lvl1pPr marL="0" indent="0" algn="r">
              <a:buNone/>
              <a:defRPr sz="1400" b="0" spc="0" baseline="0">
                <a:solidFill>
                  <a:schemeClr val="bg1"/>
                </a:solidFill>
                <a:latin typeface="Arial"/>
                <a:cs typeface="Arial"/>
              </a:defRPr>
            </a:lvl1pPr>
          </a:lstStyle>
          <a:p>
            <a:pPr lvl="0"/>
            <a:r>
              <a:rPr lang="en-US" dirty="0"/>
              <a:t>SUBHEAD OR NAME OF DEPARTMENT, PROGRAM OR UNIT</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502903" y="1975994"/>
            <a:ext cx="7734221" cy="1114494"/>
          </a:xfrm>
          <a:prstGeom prst="rect">
            <a:avLst/>
          </a:prstGeom>
        </p:spPr>
        <p:txBody>
          <a:bodyPr anchor="ctr">
            <a:normAutofit/>
          </a:bodyPr>
          <a:lstStyle>
            <a:lvl1pPr>
              <a:lnSpc>
                <a:spcPct val="90000"/>
              </a:lnSpc>
              <a:defRPr sz="4000" b="1" i="0" spc="0" baseline="0">
                <a:solidFill>
                  <a:schemeClr val="bg1"/>
                </a:solidFill>
                <a:latin typeface="Arial"/>
                <a:cs typeface="Arial"/>
              </a:defRPr>
            </a:lvl1pPr>
          </a:lstStyle>
          <a:p>
            <a:r>
              <a:rPr lang="en-US" dirty="0"/>
              <a:t>Option 3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530694" y="3264558"/>
            <a:ext cx="7734222" cy="252412"/>
          </a:xfrm>
          <a:prstGeom prst="rect">
            <a:avLst/>
          </a:prstGeom>
        </p:spPr>
        <p:txBody>
          <a:bodyPr anchor="ctr">
            <a:noAutofit/>
          </a:bodyPr>
          <a:lstStyle>
            <a:lvl1pPr marL="0" indent="0">
              <a:buNone/>
              <a:defRPr sz="1800" b="0" spc="0" baseline="0">
                <a:solidFill>
                  <a:schemeClr val="bg1"/>
                </a:solidFill>
                <a:latin typeface="Arial"/>
                <a:cs typeface="Arial"/>
              </a:defRPr>
            </a:lvl1pPr>
          </a:lstStyle>
          <a:p>
            <a:pPr lvl="0"/>
            <a:r>
              <a:rPr lang="en-US" dirty="0"/>
              <a:t>PRESENTER AND TITLE</a:t>
            </a:r>
          </a:p>
        </p:txBody>
      </p:sp>
    </p:spTree>
    <p:extLst>
      <p:ext uri="{BB962C8B-B14F-4D97-AF65-F5344CB8AC3E}">
        <p14:creationId xmlns:p14="http://schemas.microsoft.com/office/powerpoint/2010/main" val="125665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ACA39A"/>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2274522"/>
            <a:ext cx="6802482" cy="656910"/>
          </a:xfrm>
          <a:prstGeom prst="rect">
            <a:avLst/>
          </a:prstGeom>
        </p:spPr>
        <p:txBody>
          <a:bodyPr anchor="ctr">
            <a:noAutofit/>
          </a:bodyPr>
          <a:lstStyle>
            <a:lvl1pPr>
              <a:defRPr sz="4000" b="1" i="0" spc="0" baseline="0">
                <a:solidFill>
                  <a:schemeClr val="tx1"/>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032786"/>
            <a:ext cx="3700462" cy="252412"/>
          </a:xfrm>
          <a:prstGeom prst="rect">
            <a:avLst/>
          </a:prstGeom>
        </p:spPr>
        <p:txBody>
          <a:bodyPr anchor="ctr">
            <a:noAutofit/>
          </a:bodyPr>
          <a:lstStyle>
            <a:lvl1pPr marL="0" indent="0">
              <a:buNone/>
              <a:defRPr sz="1400" b="1" i="0" spc="50" baseline="0">
                <a:solidFill>
                  <a:schemeClr val="tx1"/>
                </a:solidFill>
                <a:latin typeface="Arial"/>
                <a:cs typeface="Arial"/>
              </a:defRPr>
            </a:lvl1pPr>
          </a:lstStyle>
          <a:p>
            <a:pPr lvl="0"/>
            <a:r>
              <a:rPr lang="en-US" dirty="0"/>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FD999E8A-87E3-6C4B-ABCB-DFCF83254878}"/>
              </a:ext>
            </a:extLst>
          </p:cNvPr>
          <p:cNvGrpSpPr/>
          <p:nvPr userDrawn="1"/>
        </p:nvGrpSpPr>
        <p:grpSpPr>
          <a:xfrm>
            <a:off x="-30788" y="4298510"/>
            <a:ext cx="9228667" cy="853727"/>
            <a:chOff x="-30788" y="4298510"/>
            <a:chExt cx="9228667" cy="853727"/>
          </a:xfrm>
        </p:grpSpPr>
        <p:sp>
          <p:nvSpPr>
            <p:cNvPr id="17" name="Rectangle 16">
              <a:extLst>
                <a:ext uri="{FF2B5EF4-FFF2-40B4-BE49-F238E27FC236}">
                  <a16:creationId xmlns:a16="http://schemas.microsoft.com/office/drawing/2014/main" id="{238A2E75-148C-1248-B56B-A0880FA34210}"/>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84F34C6-1F9F-AA48-92F2-401878F4D395}"/>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9" name="Group 18">
              <a:extLst>
                <a:ext uri="{FF2B5EF4-FFF2-40B4-BE49-F238E27FC236}">
                  <a16:creationId xmlns:a16="http://schemas.microsoft.com/office/drawing/2014/main" id="{BB4E4298-2473-394D-B497-59D1618497EB}"/>
                </a:ext>
              </a:extLst>
            </p:cNvPr>
            <p:cNvGrpSpPr/>
            <p:nvPr userDrawn="1"/>
          </p:nvGrpSpPr>
          <p:grpSpPr>
            <a:xfrm>
              <a:off x="422970" y="4298510"/>
              <a:ext cx="725830" cy="853727"/>
              <a:chOff x="422970" y="4298510"/>
              <a:chExt cx="725830" cy="853727"/>
            </a:xfrm>
          </p:grpSpPr>
          <p:sp>
            <p:nvSpPr>
              <p:cNvPr id="21" name="Rectangle 20">
                <a:extLst>
                  <a:ext uri="{FF2B5EF4-FFF2-40B4-BE49-F238E27FC236}">
                    <a16:creationId xmlns:a16="http://schemas.microsoft.com/office/drawing/2014/main" id="{DE0CA54A-3A83-A04B-BA02-C9EA07FAF4EE}"/>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B066C393-1D04-3B4A-A36D-C9461F0FF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235472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2274522"/>
            <a:ext cx="6802482" cy="656910"/>
          </a:xfrm>
          <a:prstGeom prst="rect">
            <a:avLst/>
          </a:prstGeom>
        </p:spPr>
        <p:txBody>
          <a:bodyPr anchor="ctr">
            <a:noAutofit/>
          </a:bodyPr>
          <a:lstStyle>
            <a:lvl1pPr>
              <a:defRPr sz="4000"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032786"/>
            <a:ext cx="3700462" cy="252412"/>
          </a:xfrm>
          <a:prstGeom prst="rect">
            <a:avLst/>
          </a:prstGeom>
        </p:spPr>
        <p:txBody>
          <a:bodyPr anchor="ctr">
            <a:noAutofit/>
          </a:bodyPr>
          <a:lstStyle>
            <a:lvl1pPr marL="0" indent="0">
              <a:buNone/>
              <a:defRPr sz="1400" b="1" i="0" spc="50"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CE92844-5432-AA47-9FC3-157F0E3989E3}"/>
              </a:ext>
            </a:extLst>
          </p:cNvPr>
          <p:cNvGrpSpPr/>
          <p:nvPr userDrawn="1"/>
        </p:nvGrpSpPr>
        <p:grpSpPr>
          <a:xfrm>
            <a:off x="-30788" y="4298510"/>
            <a:ext cx="9228667" cy="853727"/>
            <a:chOff x="-30788" y="4298510"/>
            <a:chExt cx="9228667" cy="853727"/>
          </a:xfrm>
        </p:grpSpPr>
        <p:sp>
          <p:nvSpPr>
            <p:cNvPr id="13" name="Rectangle 12">
              <a:extLst>
                <a:ext uri="{FF2B5EF4-FFF2-40B4-BE49-F238E27FC236}">
                  <a16:creationId xmlns:a16="http://schemas.microsoft.com/office/drawing/2014/main" id="{C319ED4B-0453-FC4B-864C-901DEECE2F34}"/>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5B59AD9-99C6-4642-AACC-44F4B0D3A47C}"/>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6" name="Group 15">
              <a:extLst>
                <a:ext uri="{FF2B5EF4-FFF2-40B4-BE49-F238E27FC236}">
                  <a16:creationId xmlns:a16="http://schemas.microsoft.com/office/drawing/2014/main" id="{4D1BAF2D-D90C-9046-A414-36725E6FFE51}"/>
                </a:ext>
              </a:extLst>
            </p:cNvPr>
            <p:cNvGrpSpPr/>
            <p:nvPr userDrawn="1"/>
          </p:nvGrpSpPr>
          <p:grpSpPr>
            <a:xfrm>
              <a:off x="422970" y="4298510"/>
              <a:ext cx="725830" cy="853727"/>
              <a:chOff x="422970" y="4298510"/>
              <a:chExt cx="725830" cy="853727"/>
            </a:xfrm>
          </p:grpSpPr>
          <p:sp>
            <p:nvSpPr>
              <p:cNvPr id="17" name="Rectangle 16">
                <a:extLst>
                  <a:ext uri="{FF2B5EF4-FFF2-40B4-BE49-F238E27FC236}">
                    <a16:creationId xmlns:a16="http://schemas.microsoft.com/office/drawing/2014/main" id="{DD14026D-0215-0A48-8182-2F16D5B1FC53}"/>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92D5B06C-F6DF-0842-ABED-1C3D8078F5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345785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499" y="510282"/>
            <a:ext cx="8004391" cy="699065"/>
          </a:xfrm>
          <a:prstGeom prst="rect">
            <a:avLst/>
          </a:prstGeom>
        </p:spPr>
        <p:txBody>
          <a:bodyPr>
            <a:normAutofit/>
          </a:bodyPr>
          <a:lstStyle>
            <a:lvl1pPr>
              <a:defRPr sz="3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604610"/>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9"/>
          <p:cNvSpPr>
            <a:spLocks noGrp="1"/>
          </p:cNvSpPr>
          <p:nvPr>
            <p:ph type="body" sz="quarter" idx="10" hasCustomPrompt="1"/>
          </p:nvPr>
        </p:nvSpPr>
        <p:spPr>
          <a:xfrm>
            <a:off x="4833956" y="179431"/>
            <a:ext cx="3700462" cy="252412"/>
          </a:xfrm>
          <a:prstGeom prst="rect">
            <a:avLst/>
          </a:prstGeom>
        </p:spPr>
        <p:txBody>
          <a:bodyPr>
            <a:noAutofit/>
          </a:bodyPr>
          <a:lstStyle>
            <a:lvl1pPr marL="0" indent="0" algn="r">
              <a:buNone/>
              <a:defRPr sz="1100" b="0" i="0" spc="0" baseline="0">
                <a:solidFill>
                  <a:schemeClr val="tx1"/>
                </a:solidFill>
                <a:latin typeface="Arial"/>
                <a:cs typeface="Arial"/>
              </a:defRPr>
            </a:lvl1pPr>
          </a:lstStyle>
          <a:p>
            <a:pPr lvl="0"/>
            <a:r>
              <a:rPr lang="en-US" dirty="0"/>
              <a:t>SECTION TITLE OR SUBTITLE</a:t>
            </a:r>
          </a:p>
        </p:txBody>
      </p:sp>
      <p:sp>
        <p:nvSpPr>
          <p:cNvPr id="4" name="TextBox 3"/>
          <p:cNvSpPr txBox="1"/>
          <p:nvPr userDrawn="1"/>
        </p:nvSpPr>
        <p:spPr>
          <a:xfrm>
            <a:off x="3556000" y="3541059"/>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366426" y="1322876"/>
            <a:ext cx="8015594" cy="281063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9" name="Group 8">
            <a:extLst>
              <a:ext uri="{FF2B5EF4-FFF2-40B4-BE49-F238E27FC236}">
                <a16:creationId xmlns:a16="http://schemas.microsoft.com/office/drawing/2014/main" id="{0B3A402F-84DE-3648-943C-F947B742644A}"/>
              </a:ext>
            </a:extLst>
          </p:cNvPr>
          <p:cNvGrpSpPr/>
          <p:nvPr userDrawn="1"/>
        </p:nvGrpSpPr>
        <p:grpSpPr>
          <a:xfrm>
            <a:off x="-30788" y="4298510"/>
            <a:ext cx="9228667" cy="853727"/>
            <a:chOff x="-30788" y="4298510"/>
            <a:chExt cx="9228667" cy="853727"/>
          </a:xfrm>
        </p:grpSpPr>
        <p:sp>
          <p:nvSpPr>
            <p:cNvPr id="10" name="Rectangle 9">
              <a:extLst>
                <a:ext uri="{FF2B5EF4-FFF2-40B4-BE49-F238E27FC236}">
                  <a16:creationId xmlns:a16="http://schemas.microsoft.com/office/drawing/2014/main" id="{B4E396F1-F31B-F44E-94EB-2D879CB9F1C8}"/>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C012D6-6963-1C4C-82CB-78A98B57306A}"/>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2" name="Group 11">
              <a:extLst>
                <a:ext uri="{FF2B5EF4-FFF2-40B4-BE49-F238E27FC236}">
                  <a16:creationId xmlns:a16="http://schemas.microsoft.com/office/drawing/2014/main" id="{9FE0A3E8-2C3C-CF46-A1A4-EE6D0BA3FC9D}"/>
                </a:ext>
              </a:extLst>
            </p:cNvPr>
            <p:cNvGrpSpPr/>
            <p:nvPr userDrawn="1"/>
          </p:nvGrpSpPr>
          <p:grpSpPr>
            <a:xfrm>
              <a:off x="422970" y="4298510"/>
              <a:ext cx="725830" cy="853727"/>
              <a:chOff x="422970" y="4298510"/>
              <a:chExt cx="725830" cy="853727"/>
            </a:xfrm>
          </p:grpSpPr>
          <p:sp>
            <p:nvSpPr>
              <p:cNvPr id="14" name="Rectangle 13">
                <a:extLst>
                  <a:ext uri="{FF2B5EF4-FFF2-40B4-BE49-F238E27FC236}">
                    <a16:creationId xmlns:a16="http://schemas.microsoft.com/office/drawing/2014/main" id="{B226430D-4079-4B41-9842-41583BFE0C9D}"/>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EB69E89-B821-FD42-BA2A-E2E3A1CD5B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368206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3" y="464386"/>
            <a:ext cx="4560579" cy="779318"/>
          </a:xfrm>
          <a:prstGeom prst="rect">
            <a:avLst/>
          </a:prstGeom>
        </p:spPr>
        <p:txBody>
          <a:bodyPr vert="horz" lIns="91440" tIns="45720" rIns="91440" bIns="45720" rtlCol="0" anchor="ctr">
            <a:noAutofit/>
          </a:bodyPr>
          <a:lstStyle>
            <a:lvl1pPr>
              <a:defRPr sz="3000" b="1" i="0" spc="0">
                <a:solidFill>
                  <a:srgbClr val="40404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25303" y="1629405"/>
            <a:ext cx="4560579" cy="2792362"/>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73058" y="0"/>
            <a:ext cx="3570941" cy="5143500"/>
          </a:xfrm>
          <a:prstGeom prst="rect">
            <a:avLst/>
          </a:prstGeom>
        </p:spPr>
        <p:txBody>
          <a:bodyPr/>
          <a:lstStyle/>
          <a:p>
            <a:r>
              <a:rPr lang="en-US"/>
              <a:t>Click icon to add picture</a:t>
            </a:r>
            <a:endParaRPr lang="en-US" dirty="0"/>
          </a:p>
        </p:txBody>
      </p:sp>
      <p:grpSp>
        <p:nvGrpSpPr>
          <p:cNvPr id="9" name="Group 8">
            <a:extLst>
              <a:ext uri="{FF2B5EF4-FFF2-40B4-BE49-F238E27FC236}">
                <a16:creationId xmlns:a16="http://schemas.microsoft.com/office/drawing/2014/main" id="{F5928226-E43E-9A42-8F2D-CC86E47C5643}"/>
              </a:ext>
            </a:extLst>
          </p:cNvPr>
          <p:cNvGrpSpPr/>
          <p:nvPr userDrawn="1"/>
        </p:nvGrpSpPr>
        <p:grpSpPr>
          <a:xfrm>
            <a:off x="-30788" y="4298510"/>
            <a:ext cx="9228667" cy="853727"/>
            <a:chOff x="-30788" y="4298510"/>
            <a:chExt cx="9228667" cy="853727"/>
          </a:xfrm>
        </p:grpSpPr>
        <p:sp>
          <p:nvSpPr>
            <p:cNvPr id="11" name="Rectangle 10">
              <a:extLst>
                <a:ext uri="{FF2B5EF4-FFF2-40B4-BE49-F238E27FC236}">
                  <a16:creationId xmlns:a16="http://schemas.microsoft.com/office/drawing/2014/main" id="{44D5977E-D878-7A43-BF6A-D4E3AD5B28B6}"/>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75CD740-FF84-DB42-B0C7-54BCF89FF22C}"/>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5" name="Group 14">
              <a:extLst>
                <a:ext uri="{FF2B5EF4-FFF2-40B4-BE49-F238E27FC236}">
                  <a16:creationId xmlns:a16="http://schemas.microsoft.com/office/drawing/2014/main" id="{70CC3031-F52B-0E4F-8E6F-2551722B6AA6}"/>
                </a:ext>
              </a:extLst>
            </p:cNvPr>
            <p:cNvGrpSpPr/>
            <p:nvPr userDrawn="1"/>
          </p:nvGrpSpPr>
          <p:grpSpPr>
            <a:xfrm>
              <a:off x="422970" y="4298510"/>
              <a:ext cx="725830" cy="853727"/>
              <a:chOff x="422970" y="4298510"/>
              <a:chExt cx="725830" cy="853727"/>
            </a:xfrm>
          </p:grpSpPr>
          <p:sp>
            <p:nvSpPr>
              <p:cNvPr id="16" name="Rectangle 15">
                <a:extLst>
                  <a:ext uri="{FF2B5EF4-FFF2-40B4-BE49-F238E27FC236}">
                    <a16:creationId xmlns:a16="http://schemas.microsoft.com/office/drawing/2014/main" id="{2615DAA7-B7DE-6E4D-81FC-313480E27A9B}"/>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AEF6C903-6A3A-9148-AD8A-19BEB5E900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
        <p:nvSpPr>
          <p:cNvPr id="14" name="Rectangle 13">
            <a:extLst>
              <a:ext uri="{FF2B5EF4-FFF2-40B4-BE49-F238E27FC236}">
                <a16:creationId xmlns:a16="http://schemas.microsoft.com/office/drawing/2014/main" id="{3913B757-E8CF-584A-BD70-2E79D9DDD41F}"/>
              </a:ext>
            </a:extLst>
          </p:cNvPr>
          <p:cNvSpPr/>
          <p:nvPr userDrawn="1"/>
        </p:nvSpPr>
        <p:spPr>
          <a:xfrm>
            <a:off x="0" y="604610"/>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0CD019-6D45-4D4A-AEB0-E2AC73E8811D}"/>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AC8DF18-3E60-B247-B893-BB8BFC859846}"/>
              </a:ext>
            </a:extLst>
          </p:cNvPr>
          <p:cNvGrpSpPr/>
          <p:nvPr userDrawn="1"/>
        </p:nvGrpSpPr>
        <p:grpSpPr>
          <a:xfrm>
            <a:off x="-30788" y="4298510"/>
            <a:ext cx="9228667" cy="853727"/>
            <a:chOff x="-30788" y="4298510"/>
            <a:chExt cx="9228667" cy="853727"/>
          </a:xfrm>
        </p:grpSpPr>
        <p:sp>
          <p:nvSpPr>
            <p:cNvPr id="5" name="Rectangle 4">
              <a:extLst>
                <a:ext uri="{FF2B5EF4-FFF2-40B4-BE49-F238E27FC236}">
                  <a16:creationId xmlns:a16="http://schemas.microsoft.com/office/drawing/2014/main" id="{6588C768-7285-E342-A158-C512EEA47842}"/>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C1681DC-5005-2849-B1CC-16C372DA3974}"/>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7" name="Group 6">
              <a:extLst>
                <a:ext uri="{FF2B5EF4-FFF2-40B4-BE49-F238E27FC236}">
                  <a16:creationId xmlns:a16="http://schemas.microsoft.com/office/drawing/2014/main" id="{1E6BB39A-1C79-7140-8CC6-D2D016540907}"/>
                </a:ext>
              </a:extLst>
            </p:cNvPr>
            <p:cNvGrpSpPr/>
            <p:nvPr userDrawn="1"/>
          </p:nvGrpSpPr>
          <p:grpSpPr>
            <a:xfrm>
              <a:off x="422970" y="4298510"/>
              <a:ext cx="725830" cy="853727"/>
              <a:chOff x="422970" y="4298510"/>
              <a:chExt cx="725830" cy="853727"/>
            </a:xfrm>
          </p:grpSpPr>
          <p:sp>
            <p:nvSpPr>
              <p:cNvPr id="8" name="Rectangle 7">
                <a:extLst>
                  <a:ext uri="{FF2B5EF4-FFF2-40B4-BE49-F238E27FC236}">
                    <a16:creationId xmlns:a16="http://schemas.microsoft.com/office/drawing/2014/main" id="{D64E8045-FA2D-D548-90FD-0C9CC61789AB}"/>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DAB4E97-D59E-2D4B-B31D-9BB4153AA9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
        <p:nvSpPr>
          <p:cNvPr id="12" name="Rectangle 11">
            <a:extLst>
              <a:ext uri="{FF2B5EF4-FFF2-40B4-BE49-F238E27FC236}">
                <a16:creationId xmlns:a16="http://schemas.microsoft.com/office/drawing/2014/main" id="{CCAEAE6F-04FE-6F48-8CE8-B51096938E5F}"/>
              </a:ext>
            </a:extLst>
          </p:cNvPr>
          <p:cNvSpPr/>
          <p:nvPr userDrawn="1"/>
        </p:nvSpPr>
        <p:spPr>
          <a:xfrm>
            <a:off x="0" y="604610"/>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565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AC57-B6D5-4084-A213-A5EBD778A18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12B0E7B-6EAE-435D-8D82-5FB873EEF36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7445742-5327-4894-96AA-1CE7F9A337BD}"/>
              </a:ext>
            </a:extLst>
          </p:cNvPr>
          <p:cNvSpPr>
            <a:spLocks noGrp="1"/>
          </p:cNvSpPr>
          <p:nvPr>
            <p:ph type="dt" sz="half" idx="10"/>
          </p:nvPr>
        </p:nvSpPr>
        <p:spPr/>
        <p:txBody>
          <a:bodyPr/>
          <a:lstStyle/>
          <a:p>
            <a:fld id="{2D350527-185C-4BBB-95E6-D2965E5CDC86}" type="datetimeFigureOut">
              <a:rPr lang="en-US" smtClean="0"/>
              <a:t>5/1/2024</a:t>
            </a:fld>
            <a:endParaRPr lang="en-US"/>
          </a:p>
        </p:txBody>
      </p:sp>
      <p:sp>
        <p:nvSpPr>
          <p:cNvPr id="5" name="Footer Placeholder 4">
            <a:extLst>
              <a:ext uri="{FF2B5EF4-FFF2-40B4-BE49-F238E27FC236}">
                <a16:creationId xmlns:a16="http://schemas.microsoft.com/office/drawing/2014/main" id="{83614A5F-6CCD-4139-A059-F3E7DB0F2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AA4B4-0EF6-439A-B079-C9FE76A923E0}"/>
              </a:ext>
            </a:extLst>
          </p:cNvPr>
          <p:cNvSpPr>
            <a:spLocks noGrp="1"/>
          </p:cNvSpPr>
          <p:nvPr>
            <p:ph type="sldNum" sz="quarter" idx="12"/>
          </p:nvPr>
        </p:nvSpPr>
        <p:spPr/>
        <p:txBody>
          <a:bodyPr/>
          <a:lstStyle/>
          <a:p>
            <a:fld id="{A1AFDA6A-07DB-44D6-8E40-34D9BC6362CC}" type="slidenum">
              <a:rPr lang="en-US" smtClean="0"/>
              <a:t>‹#›</a:t>
            </a:fld>
            <a:endParaRPr lang="en-US"/>
          </a:p>
        </p:txBody>
      </p:sp>
    </p:spTree>
    <p:extLst>
      <p:ext uri="{BB962C8B-B14F-4D97-AF65-F5344CB8AC3E}">
        <p14:creationId xmlns:p14="http://schemas.microsoft.com/office/powerpoint/2010/main" val="198855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83" r:id="rId1"/>
    <p:sldLayoutId id="2147493482" r:id="rId2"/>
    <p:sldLayoutId id="2147493469" r:id="rId3"/>
    <p:sldLayoutId id="2147493478" r:id="rId4"/>
    <p:sldLayoutId id="2147493467" r:id="rId5"/>
    <p:sldLayoutId id="2147493472" r:id="rId6"/>
    <p:sldLayoutId id="2147493457" r:id="rId7"/>
    <p:sldLayoutId id="2147493475" r:id="rId8"/>
    <p:sldLayoutId id="2147493485" r:id="rId9"/>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24EEDC5-87DA-476B-9468-74398CFC490E}"/>
              </a:ext>
            </a:extLst>
          </p:cNvPr>
          <p:cNvSpPr txBox="1"/>
          <p:nvPr/>
        </p:nvSpPr>
        <p:spPr>
          <a:xfrm>
            <a:off x="53094" y="265090"/>
            <a:ext cx="9090906" cy="707886"/>
          </a:xfrm>
          <a:prstGeom prst="rect">
            <a:avLst/>
          </a:prstGeom>
          <a:noFill/>
        </p:spPr>
        <p:txBody>
          <a:bodyPr wrap="square" rtlCol="0">
            <a:spAutoFit/>
          </a:bodyPr>
          <a:lstStyle/>
          <a:p>
            <a:pPr algn="ctr"/>
            <a:r>
              <a:rPr lang="en-US" sz="2000" b="1" dirty="0"/>
              <a:t>Overview of Blood-based Biomarkers Available for Assay through the NCRAD Biomarker Assay Laboratory </a:t>
            </a:r>
          </a:p>
        </p:txBody>
      </p:sp>
      <p:pic>
        <p:nvPicPr>
          <p:cNvPr id="14" name="Picture 13">
            <a:extLst>
              <a:ext uri="{FF2B5EF4-FFF2-40B4-BE49-F238E27FC236}">
                <a16:creationId xmlns:a16="http://schemas.microsoft.com/office/drawing/2014/main" id="{D9D19B33-31A4-48D1-99D3-B46777F90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436" y="1393352"/>
            <a:ext cx="3413760" cy="3006410"/>
          </a:xfrm>
          <a:prstGeom prst="rect">
            <a:avLst/>
          </a:prstGeom>
        </p:spPr>
      </p:pic>
      <p:pic>
        <p:nvPicPr>
          <p:cNvPr id="6" name="Picture 5" descr="A picture containing text, indoor, floor, ceiling&#10;&#10;Description automatically generated">
            <a:extLst>
              <a:ext uri="{FF2B5EF4-FFF2-40B4-BE49-F238E27FC236}">
                <a16:creationId xmlns:a16="http://schemas.microsoft.com/office/drawing/2014/main" id="{9E2EC44A-30A9-47B4-BC6B-C1B5005CBBAD}"/>
              </a:ext>
            </a:extLst>
          </p:cNvPr>
          <p:cNvPicPr>
            <a:picLocks noChangeAspect="1"/>
          </p:cNvPicPr>
          <p:nvPr/>
        </p:nvPicPr>
        <p:blipFill>
          <a:blip r:embed="rId3"/>
          <a:stretch>
            <a:fillRect/>
          </a:stretch>
        </p:blipFill>
        <p:spPr>
          <a:xfrm flipH="1">
            <a:off x="642849" y="1393352"/>
            <a:ext cx="4001745" cy="3001309"/>
          </a:xfrm>
          <a:prstGeom prst="rect">
            <a:avLst/>
          </a:prstGeom>
        </p:spPr>
      </p:pic>
      <p:pic>
        <p:nvPicPr>
          <p:cNvPr id="3" name="Picture 2">
            <a:extLst>
              <a:ext uri="{FF2B5EF4-FFF2-40B4-BE49-F238E27FC236}">
                <a16:creationId xmlns:a16="http://schemas.microsoft.com/office/drawing/2014/main" id="{C94FF339-74B0-1D05-44EF-1A7602737A92}"/>
              </a:ext>
            </a:extLst>
          </p:cNvPr>
          <p:cNvPicPr>
            <a:picLocks noChangeAspect="1"/>
          </p:cNvPicPr>
          <p:nvPr/>
        </p:nvPicPr>
        <p:blipFill>
          <a:blip r:embed="rId4"/>
          <a:srcRect/>
          <a:stretch/>
        </p:blipFill>
        <p:spPr>
          <a:xfrm>
            <a:off x="7294768" y="4095405"/>
            <a:ext cx="1630850" cy="1260437"/>
          </a:xfrm>
          <a:prstGeom prst="rect">
            <a:avLst/>
          </a:prstGeom>
        </p:spPr>
      </p:pic>
    </p:spTree>
    <p:extLst>
      <p:ext uri="{BB962C8B-B14F-4D97-AF65-F5344CB8AC3E}">
        <p14:creationId xmlns:p14="http://schemas.microsoft.com/office/powerpoint/2010/main" val="21326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rcRect/>
          <a:stretch/>
        </p:blipFill>
        <p:spPr>
          <a:xfrm>
            <a:off x="7294768" y="4095405"/>
            <a:ext cx="1630850" cy="1260437"/>
          </a:xfrm>
          <a:prstGeom prst="rect">
            <a:avLst/>
          </a:prstGeom>
        </p:spPr>
      </p:pic>
      <p:sp>
        <p:nvSpPr>
          <p:cNvPr id="3" name="TextBox 2">
            <a:extLst>
              <a:ext uri="{FF2B5EF4-FFF2-40B4-BE49-F238E27FC236}">
                <a16:creationId xmlns:a16="http://schemas.microsoft.com/office/drawing/2014/main" id="{8C35A17B-961A-4114-AAFA-F849004CB62F}"/>
              </a:ext>
            </a:extLst>
          </p:cNvPr>
          <p:cNvSpPr txBox="1"/>
          <p:nvPr/>
        </p:nvSpPr>
        <p:spPr>
          <a:xfrm>
            <a:off x="127793" y="1715234"/>
            <a:ext cx="4078447" cy="1754326"/>
          </a:xfrm>
          <a:prstGeom prst="rect">
            <a:avLst/>
          </a:prstGeom>
          <a:noFill/>
        </p:spPr>
        <p:txBody>
          <a:bodyPr wrap="square">
            <a:spAutoFit/>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Beta-amyloid peptides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 are normally occurring proteolytic fragments of amyloid precursor protein (APP)</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1200" dirty="0">
                <a:effectLst/>
                <a:latin typeface="Arial" panose="020B0604020202020204" pitchFamily="34" charset="0"/>
                <a:ea typeface="Calibri" panose="020F0502020204030204" pitchFamily="34" charset="0"/>
                <a:cs typeface="Times New Roman" panose="02020603050405020304" pitchFamily="18" charset="0"/>
              </a:rPr>
              <a:t>.  There are multiple forms of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 peptides,</a:t>
            </a:r>
            <a:r>
              <a:rPr lang="en-US" sz="1200" dirty="0">
                <a:effectLst/>
                <a:latin typeface="Arial" panose="020B0604020202020204" pitchFamily="34" charset="0"/>
                <a:ea typeface="Calibri" panose="020F0502020204030204" pitchFamily="34" charset="0"/>
                <a:cs typeface="Times New Roman" panose="02020603050405020304" pitchFamily="18" charset="0"/>
              </a:rPr>
              <a:t> but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1-42 is one of the main components of amyloid plaques, which occur in the brain of patients with Alzheimer’s disease (AD).The ratio of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1-40 and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1-42 has been shown to increase consistency of results with other measures</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7DFED0EE-B5DD-4C79-A331-BD96CC622039}"/>
              </a:ext>
            </a:extLst>
          </p:cNvPr>
          <p:cNvSpPr txBox="1">
            <a:spLocks/>
          </p:cNvSpPr>
          <p:nvPr/>
        </p:nvSpPr>
        <p:spPr>
          <a:xfrm>
            <a:off x="2361120" y="332074"/>
            <a:ext cx="4560579" cy="779318"/>
          </a:xfrm>
        </p:spPr>
        <p:txBody>
          <a:bodyP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pPr algn="ctr"/>
            <a:r>
              <a:rPr lang="en-US" sz="2800" dirty="0">
                <a:latin typeface="Times New Roman" panose="02020603050405020304" pitchFamily="18" charset="0"/>
                <a:cs typeface="Times New Roman" panose="02020603050405020304" pitchFamily="18" charset="0"/>
              </a:rPr>
              <a:t>Beta Amyloid Peptides</a:t>
            </a:r>
            <a:br>
              <a:rPr lang="en-US" sz="2800" dirty="0">
                <a:latin typeface="Times New Roman" panose="02020603050405020304" pitchFamily="18" charset="0"/>
                <a:cs typeface="Times New Roman" panose="02020603050405020304" pitchFamily="18" charset="0"/>
              </a:rPr>
            </a:br>
            <a:endParaRPr lang="en-US" sz="2800" dirty="0"/>
          </a:p>
        </p:txBody>
      </p:sp>
      <p:sp>
        <p:nvSpPr>
          <p:cNvPr id="5" name="TextBox 4">
            <a:extLst>
              <a:ext uri="{FF2B5EF4-FFF2-40B4-BE49-F238E27FC236}">
                <a16:creationId xmlns:a16="http://schemas.microsoft.com/office/drawing/2014/main" id="{A0CBF113-97FB-45D9-B9C6-F2B072B138A0}"/>
              </a:ext>
            </a:extLst>
          </p:cNvPr>
          <p:cNvSpPr txBox="1"/>
          <p:nvPr/>
        </p:nvSpPr>
        <p:spPr>
          <a:xfrm>
            <a:off x="4475155" y="1048094"/>
            <a:ext cx="4613562" cy="3231654"/>
          </a:xfrm>
          <a:prstGeom prst="rect">
            <a:avLst/>
          </a:prstGeom>
          <a:noFill/>
        </p:spPr>
        <p:txBody>
          <a:bodyPr wrap="square">
            <a:spAutoFit/>
          </a:bodyPr>
          <a:lstStyle/>
          <a:p>
            <a:pPr marL="0" marR="0">
              <a:spcBef>
                <a:spcPts val="0"/>
              </a:spcBef>
              <a:spcAft>
                <a:spcPts val="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NCRAD BAL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1-40 and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1-42 Assay Options:</a:t>
            </a:r>
          </a:p>
          <a:p>
            <a:pPr marL="0" marR="0">
              <a:spcBef>
                <a:spcPts val="0"/>
              </a:spcBef>
              <a:spcAft>
                <a:spcPts val="0"/>
              </a:spcAft>
            </a:pPr>
            <a:r>
              <a:rPr lang="en-US" sz="1200" u="sng" dirty="0">
                <a:latin typeface="Arial" panose="020B0604020202020204" pitchFamily="34" charset="0"/>
                <a:ea typeface="Calibri" panose="020F0502020204030204" pitchFamily="34" charset="0"/>
                <a:cs typeface="Times New Roman" panose="02020603050405020304" pitchFamily="18" charset="0"/>
              </a:rPr>
              <a:t>Plasma:</a:t>
            </a:r>
          </a:p>
          <a:p>
            <a:pPr marL="228600" marR="0" indent="-228600">
              <a:spcBef>
                <a:spcPts val="0"/>
              </a:spcBef>
              <a:spcAft>
                <a:spcPts val="0"/>
              </a:spcAft>
              <a:buAutoNum type="arabicPeriod"/>
            </a:pPr>
            <a:r>
              <a:rPr lang="en-US" sz="1200" b="1" dirty="0" err="1">
                <a:effectLst/>
                <a:latin typeface="Arial" panose="020B0604020202020204" pitchFamily="34" charset="0"/>
                <a:ea typeface="Calibri" panose="020F0502020204030204" pitchFamily="34" charset="0"/>
                <a:cs typeface="Times New Roman" panose="02020603050405020304" pitchFamily="18" charset="0"/>
              </a:rPr>
              <a:t>Quanterix</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Simoa</a:t>
            </a:r>
            <a:r>
              <a:rPr lang="en-US" sz="1200" b="1" dirty="0">
                <a:effectLst/>
                <a:latin typeface="Arial" panose="020B0604020202020204" pitchFamily="34" charset="0"/>
                <a:ea typeface="Calibri" panose="020F0502020204030204" pitchFamily="34" charset="0"/>
                <a:cs typeface="Times New Roman" panose="02020603050405020304" pitchFamily="18" charset="0"/>
              </a:rPr>
              <a:t> HD-X Neurology 4-Plex E Advantage kits</a:t>
            </a:r>
            <a:r>
              <a:rPr lang="en-US" sz="1200" dirty="0">
                <a:effectLst/>
                <a:latin typeface="Arial" panose="020B0604020202020204" pitchFamily="34" charset="0"/>
                <a:ea typeface="Calibri" panose="020F0502020204030204" pitchFamily="34" charset="0"/>
                <a:cs typeface="Times New Roman" panose="02020603050405020304" pitchFamily="18" charset="0"/>
              </a:rPr>
              <a:t> following the manufacturer’s instructions.  Plasma samples will be analyzed in duplicate following a 1:4 dilution in sample buffer. </a:t>
            </a:r>
            <a:r>
              <a:rPr lang="en-US" sz="1200" dirty="0">
                <a:latin typeface="Arial" panose="020B0604020202020204" pitchFamily="34" charset="0"/>
                <a:ea typeface="Calibri" panose="020F0502020204030204" pitchFamily="34" charset="0"/>
                <a:cs typeface="Times New Roman" panose="02020603050405020304" pitchFamily="18" charset="0"/>
              </a:rPr>
              <a:t>The Neurology 4-Plex E kit measures </a:t>
            </a:r>
            <a:r>
              <a:rPr lang="en-US" sz="1200" b="1" u="sng" dirty="0">
                <a:latin typeface="Arial" panose="020B0604020202020204" pitchFamily="34" charset="0"/>
                <a:ea typeface="Calibri" panose="020F0502020204030204" pitchFamily="34" charset="0"/>
                <a:cs typeface="Times New Roman" panose="02020603050405020304" pitchFamily="18" charset="0"/>
              </a:rPr>
              <a:t>GFAP, </a:t>
            </a:r>
            <a:r>
              <a:rPr lang="en-US" sz="1200" b="1" u="sng" dirty="0" err="1">
                <a:latin typeface="Arial" panose="020B0604020202020204" pitchFamily="34" charset="0"/>
                <a:ea typeface="Calibri" panose="020F0502020204030204" pitchFamily="34" charset="0"/>
                <a:cs typeface="Times New Roman" panose="02020603050405020304" pitchFamily="18" charset="0"/>
              </a:rPr>
              <a:t>NfL</a:t>
            </a:r>
            <a:r>
              <a:rPr lang="en-US" sz="1200" b="1" u="sng" dirty="0">
                <a:latin typeface="Arial" panose="020B0604020202020204" pitchFamily="34" charset="0"/>
                <a:ea typeface="Calibri" panose="020F0502020204030204" pitchFamily="34" charset="0"/>
                <a:cs typeface="Times New Roman" panose="02020603050405020304" pitchFamily="18" charset="0"/>
              </a:rPr>
              <a:t>, </a:t>
            </a:r>
            <a:r>
              <a:rPr lang="en-US" sz="1200" b="1" u="sng" dirty="0" err="1">
                <a:latin typeface="Arial" panose="020B0604020202020204" pitchFamily="34" charset="0"/>
                <a:ea typeface="Calibri" panose="020F0502020204030204" pitchFamily="34" charset="0"/>
                <a:cs typeface="Times New Roman" panose="02020603050405020304" pitchFamily="18" charset="0"/>
              </a:rPr>
              <a:t>Abeta</a:t>
            </a:r>
            <a:r>
              <a:rPr lang="en-US" sz="1200" b="1" u="sng" dirty="0">
                <a:latin typeface="Arial" panose="020B0604020202020204" pitchFamily="34" charset="0"/>
                <a:ea typeface="Calibri" panose="020F0502020204030204" pitchFamily="34" charset="0"/>
                <a:cs typeface="Times New Roman" panose="02020603050405020304" pitchFamily="18" charset="0"/>
              </a:rPr>
              <a:t> 40, and </a:t>
            </a:r>
            <a:r>
              <a:rPr lang="en-US" sz="1200" b="1" u="sng" dirty="0" err="1">
                <a:latin typeface="Arial" panose="020B0604020202020204" pitchFamily="34" charset="0"/>
                <a:ea typeface="Calibri" panose="020F0502020204030204" pitchFamily="34" charset="0"/>
                <a:cs typeface="Times New Roman" panose="02020603050405020304" pitchFamily="18" charset="0"/>
              </a:rPr>
              <a:t>Abeta</a:t>
            </a:r>
            <a:r>
              <a:rPr lang="en-US" sz="1200" b="1" u="sng" dirty="0">
                <a:latin typeface="Arial" panose="020B0604020202020204" pitchFamily="34" charset="0"/>
                <a:ea typeface="Calibri" panose="020F0502020204030204" pitchFamily="34" charset="0"/>
                <a:cs typeface="Times New Roman" panose="02020603050405020304" pitchFamily="18" charset="0"/>
              </a:rPr>
              <a:t> 42.</a:t>
            </a:r>
          </a:p>
          <a:p>
            <a:pPr marL="228600" marR="0" indent="-228600">
              <a:spcBef>
                <a:spcPts val="0"/>
              </a:spcBef>
              <a:spcAft>
                <a:spcPts val="0"/>
              </a:spcAft>
              <a:buAutoNum type="arabicPeriod"/>
            </a:pPr>
            <a:r>
              <a:rPr lang="en-US" sz="1200" b="1" dirty="0" err="1">
                <a:latin typeface="Arial" panose="020B0604020202020204" pitchFamily="34" charset="0"/>
                <a:ea typeface="Calibri" panose="020F0502020204030204" pitchFamily="34" charset="0"/>
                <a:cs typeface="Times New Roman" panose="02020603050405020304" pitchFamily="18" charset="0"/>
              </a:rPr>
              <a:t>Fujirebio</a:t>
            </a:r>
            <a:r>
              <a:rPr lang="en-US" sz="1200" b="1" dirty="0">
                <a:latin typeface="Arial" panose="020B0604020202020204" pitchFamily="34" charset="0"/>
                <a:ea typeface="Calibri" panose="020F0502020204030204" pitchFamily="34" charset="0"/>
                <a:cs typeface="Times New Roman" panose="02020603050405020304" pitchFamily="18" charset="0"/>
              </a:rPr>
              <a:t> </a:t>
            </a:r>
            <a:r>
              <a:rPr lang="en-US" sz="1200" b="1" dirty="0" err="1">
                <a:latin typeface="Arial" panose="020B0604020202020204" pitchFamily="34" charset="0"/>
                <a:ea typeface="Calibri" panose="020F0502020204030204" pitchFamily="34" charset="0"/>
                <a:cs typeface="Times New Roman" panose="02020603050405020304" pitchFamily="18" charset="0"/>
              </a:rPr>
              <a:t>Lumipulse</a:t>
            </a:r>
            <a:r>
              <a:rPr lang="en-US" sz="1200" b="1" dirty="0">
                <a:latin typeface="Arial" panose="020B0604020202020204" pitchFamily="34" charset="0"/>
                <a:ea typeface="Calibri" panose="020F0502020204030204" pitchFamily="34" charset="0"/>
                <a:cs typeface="Times New Roman" panose="02020603050405020304" pitchFamily="18" charset="0"/>
              </a:rPr>
              <a:t> G β-Amyloid 1-40 and </a:t>
            </a:r>
            <a:r>
              <a:rPr lang="en-US" sz="1200" b="1" dirty="0" err="1">
                <a:latin typeface="Arial" panose="020B0604020202020204" pitchFamily="34" charset="0"/>
                <a:ea typeface="Calibri" panose="020F0502020204030204" pitchFamily="34" charset="0"/>
                <a:cs typeface="Times New Roman" panose="02020603050405020304" pitchFamily="18" charset="0"/>
              </a:rPr>
              <a:t>Lumipulse</a:t>
            </a:r>
            <a:r>
              <a:rPr lang="en-US" sz="1200" b="1" dirty="0">
                <a:latin typeface="Arial" panose="020B0604020202020204" pitchFamily="34" charset="0"/>
                <a:ea typeface="Calibri" panose="020F0502020204030204" pitchFamily="34" charset="0"/>
                <a:cs typeface="Times New Roman" panose="02020603050405020304" pitchFamily="18" charset="0"/>
              </a:rPr>
              <a:t> G 1-42 Assays</a:t>
            </a:r>
            <a:r>
              <a:rPr lang="en-US" sz="1200" dirty="0">
                <a:effectLst/>
                <a:latin typeface="Arial" panose="020B0604020202020204" pitchFamily="34" charset="0"/>
                <a:ea typeface="Calibri" panose="020F0502020204030204" pitchFamily="34" charset="0"/>
                <a:cs typeface="Times New Roman" panose="02020603050405020304" pitchFamily="18" charset="0"/>
              </a:rPr>
              <a:t> following the manufacturer’s instructions. Analysis in duplicate is not required. </a:t>
            </a:r>
          </a:p>
          <a:p>
            <a:pPr marR="0">
              <a:spcBef>
                <a:spcPts val="0"/>
              </a:spcBef>
              <a:spcAft>
                <a:spcPts val="0"/>
              </a:spcAft>
            </a:pPr>
            <a:r>
              <a:rPr lang="en-US" sz="1200" u="sng" dirty="0">
                <a:latin typeface="Arial" panose="020B0604020202020204" pitchFamily="34" charset="0"/>
                <a:ea typeface="Calibri" panose="020F0502020204030204" pitchFamily="34" charset="0"/>
                <a:cs typeface="Times New Roman" panose="02020603050405020304" pitchFamily="18" charset="0"/>
              </a:rPr>
              <a:t>CSF:</a:t>
            </a:r>
          </a:p>
          <a:p>
            <a:pPr marL="228600" marR="0" indent="-228600">
              <a:spcBef>
                <a:spcPts val="0"/>
              </a:spcBef>
              <a:spcAft>
                <a:spcPts val="0"/>
              </a:spcAft>
              <a:buAutoNum type="arabicPeriod"/>
            </a:pPr>
            <a:r>
              <a:rPr lang="en-US" sz="1200" b="1" dirty="0" err="1">
                <a:latin typeface="Arial" panose="020B0604020202020204" pitchFamily="34" charset="0"/>
                <a:ea typeface="Calibri" panose="020F0502020204030204" pitchFamily="34" charset="0"/>
                <a:cs typeface="Times New Roman" panose="02020603050405020304" pitchFamily="18" charset="0"/>
              </a:rPr>
              <a:t>Fujirebio</a:t>
            </a:r>
            <a:r>
              <a:rPr lang="en-US" sz="1200" b="1" dirty="0">
                <a:latin typeface="Arial" panose="020B0604020202020204" pitchFamily="34" charset="0"/>
                <a:ea typeface="Calibri" panose="020F0502020204030204" pitchFamily="34" charset="0"/>
                <a:cs typeface="Times New Roman" panose="02020603050405020304" pitchFamily="18" charset="0"/>
              </a:rPr>
              <a:t> </a:t>
            </a:r>
            <a:r>
              <a:rPr lang="en-US" sz="1200" b="1" dirty="0" err="1">
                <a:latin typeface="Arial" panose="020B0604020202020204" pitchFamily="34" charset="0"/>
                <a:ea typeface="Calibri" panose="020F0502020204030204" pitchFamily="34" charset="0"/>
                <a:cs typeface="Times New Roman" panose="02020603050405020304" pitchFamily="18" charset="0"/>
              </a:rPr>
              <a:t>Lumipulse</a:t>
            </a:r>
            <a:r>
              <a:rPr lang="en-US" sz="1200" b="1" dirty="0">
                <a:latin typeface="Arial" panose="020B0604020202020204" pitchFamily="34" charset="0"/>
                <a:ea typeface="Calibri" panose="020F0502020204030204" pitchFamily="34" charset="0"/>
                <a:cs typeface="Times New Roman" panose="02020603050405020304" pitchFamily="18" charset="0"/>
              </a:rPr>
              <a:t> G β-</a:t>
            </a:r>
            <a:r>
              <a:rPr lang="en-US" sz="1200" b="1" dirty="0" err="1">
                <a:latin typeface="Arial" panose="020B0604020202020204" pitchFamily="34" charset="0"/>
                <a:ea typeface="Calibri" panose="020F0502020204030204" pitchFamily="34" charset="0"/>
                <a:cs typeface="Times New Roman" panose="02020603050405020304" pitchFamily="18" charset="0"/>
              </a:rPr>
              <a:t>Amylid</a:t>
            </a:r>
            <a:r>
              <a:rPr lang="en-US" sz="1200" b="1" dirty="0">
                <a:latin typeface="Arial" panose="020B0604020202020204" pitchFamily="34" charset="0"/>
                <a:ea typeface="Calibri" panose="020F0502020204030204" pitchFamily="34" charset="0"/>
                <a:cs typeface="Times New Roman" panose="02020603050405020304" pitchFamily="18" charset="0"/>
              </a:rPr>
              <a:t> 1-40 and </a:t>
            </a:r>
            <a:r>
              <a:rPr lang="en-US" sz="1200" b="1" dirty="0" err="1">
                <a:latin typeface="Arial" panose="020B0604020202020204" pitchFamily="34" charset="0"/>
                <a:ea typeface="Calibri" panose="020F0502020204030204" pitchFamily="34" charset="0"/>
                <a:cs typeface="Times New Roman" panose="02020603050405020304" pitchFamily="18" charset="0"/>
              </a:rPr>
              <a:t>Lumipulse</a:t>
            </a:r>
            <a:r>
              <a:rPr lang="en-US" sz="1200" b="1" dirty="0">
                <a:latin typeface="Arial" panose="020B0604020202020204" pitchFamily="34" charset="0"/>
                <a:ea typeface="Calibri" panose="020F0502020204030204" pitchFamily="34" charset="0"/>
                <a:cs typeface="Times New Roman" panose="02020603050405020304" pitchFamily="18" charset="0"/>
              </a:rPr>
              <a:t> G 1-42 Assays</a:t>
            </a:r>
            <a:r>
              <a:rPr lang="en-US" sz="1200" dirty="0">
                <a:effectLst/>
                <a:latin typeface="Arial" panose="020B0604020202020204" pitchFamily="34" charset="0"/>
                <a:ea typeface="Calibri" panose="020F0502020204030204" pitchFamily="34" charset="0"/>
                <a:cs typeface="Times New Roman" panose="02020603050405020304" pitchFamily="18" charset="0"/>
              </a:rPr>
              <a:t> following the manufacturer’s instructions. Analysis in duplicate is not required. (Coming Soon)</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R="0">
              <a:spcBef>
                <a:spcPts val="0"/>
              </a:spcBef>
              <a:spcAft>
                <a:spcPts val="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613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3F88DF-4468-4BC9-BC52-31566A548F1A}"/>
              </a:ext>
            </a:extLst>
          </p:cNvPr>
          <p:cNvSpPr txBox="1">
            <a:spLocks/>
          </p:cNvSpPr>
          <p:nvPr/>
        </p:nvSpPr>
        <p:spPr>
          <a:xfrm>
            <a:off x="1471461" y="464386"/>
            <a:ext cx="6201079" cy="779318"/>
          </a:xfrm>
        </p:spPr>
        <p:txBody>
          <a:bodyPr anchor="b"/>
          <a:lstStyle>
            <a:lvl1pPr algn="ctr" defTabSz="457200" rtl="0" eaLnBrk="1" latinLnBrk="0" hangingPunct="1">
              <a:spcBef>
                <a:spcPct val="0"/>
              </a:spcBef>
              <a:buNone/>
              <a:defRPr sz="4500" b="1" i="0" kern="100" spc="0">
                <a:solidFill>
                  <a:schemeClr val="tx1"/>
                </a:solidFill>
                <a:latin typeface="Arial"/>
                <a:ea typeface="+mj-ea"/>
                <a:cs typeface="Arial"/>
              </a:defRPr>
            </a:lvl1pPr>
          </a:lstStyle>
          <a:p>
            <a:r>
              <a:rPr lang="en-US" sz="2700" dirty="0">
                <a:latin typeface="Times New Roman" panose="02020603050405020304" pitchFamily="18" charset="0"/>
                <a:cs typeface="Times New Roman" panose="02020603050405020304" pitchFamily="18" charset="0"/>
              </a:rPr>
              <a:t>Phosphorylated Tau 181 (P-tau)</a:t>
            </a:r>
            <a:br>
              <a:rPr lang="en-US" sz="3200" dirty="0">
                <a:latin typeface="Times New Roman" panose="02020603050405020304" pitchFamily="18" charset="0"/>
                <a:cs typeface="Times New Roman" panose="02020603050405020304" pitchFamily="18" charset="0"/>
              </a:rPr>
            </a:br>
            <a:endParaRPr lang="en-US" dirty="0"/>
          </a:p>
        </p:txBody>
      </p:sp>
      <p:sp>
        <p:nvSpPr>
          <p:cNvPr id="8" name="TextBox 7">
            <a:extLst>
              <a:ext uri="{FF2B5EF4-FFF2-40B4-BE49-F238E27FC236}">
                <a16:creationId xmlns:a16="http://schemas.microsoft.com/office/drawing/2014/main" id="{8241B687-6275-45C1-9CA6-826D42417938}"/>
              </a:ext>
            </a:extLst>
          </p:cNvPr>
          <p:cNvSpPr txBox="1"/>
          <p:nvPr/>
        </p:nvSpPr>
        <p:spPr>
          <a:xfrm>
            <a:off x="827537" y="789656"/>
            <a:ext cx="2830064" cy="3970318"/>
          </a:xfrm>
          <a:prstGeom prst="rect">
            <a:avLst/>
          </a:prstGeom>
          <a:noFill/>
        </p:spPr>
        <p:txBody>
          <a:bodyPr wrap="square">
            <a:spAutoFit/>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microtubule associated protein tau (tau) is another structural protein expressed in Neurons.  The phosphorylation of tau is thought to be associated with its function facilitating transport along microtubules.  However, in many pathological conditions, tau becomes hyperphosphorylated, aggregated and mis-localized</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en-US" sz="1200" dirty="0">
                <a:effectLst/>
                <a:latin typeface="Arial" panose="020B0604020202020204" pitchFamily="34" charset="0"/>
                <a:ea typeface="Calibri" panose="020F0502020204030204" pitchFamily="34" charset="0"/>
                <a:cs typeface="Times New Roman" panose="02020603050405020304" pitchFamily="18" charset="0"/>
              </a:rPr>
              <a:t>.  Fragments of tau have been identified in cerebral spinal fluid and blood and these have been shown be phosphorylated at several sites (P-tau).  P-tau can be measured in blood of unaffected subjects and likely represents the normal process of axonal remodeling.  In the early stages of Alzheimer’s disease, P-tau levels in blood become elevated near the time amyloid becomes abnormal by PET imaging</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5DBC2E8-428A-038C-2A74-31550E35C6AF}"/>
              </a:ext>
            </a:extLst>
          </p:cNvPr>
          <p:cNvSpPr txBox="1"/>
          <p:nvPr/>
        </p:nvSpPr>
        <p:spPr>
          <a:xfrm>
            <a:off x="4244067" y="1019141"/>
            <a:ext cx="4613562" cy="2308324"/>
          </a:xfrm>
          <a:prstGeom prst="rect">
            <a:avLst/>
          </a:prstGeom>
          <a:noFill/>
        </p:spPr>
        <p:txBody>
          <a:bodyPr wrap="square">
            <a:spAutoFit/>
          </a:bodyPr>
          <a:lstStyle/>
          <a:p>
            <a:pPr marL="0" marR="0">
              <a:spcBef>
                <a:spcPts val="0"/>
              </a:spcBef>
              <a:spcAft>
                <a:spcPts val="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NCRAD P-tau181 Assay Options:</a:t>
            </a:r>
          </a:p>
          <a:p>
            <a:pPr marL="0" marR="0">
              <a:spcBef>
                <a:spcPts val="0"/>
              </a:spcBef>
              <a:spcAft>
                <a:spcPts val="0"/>
              </a:spcAft>
            </a:pPr>
            <a:r>
              <a:rPr lang="en-US" sz="1200" u="sng" dirty="0">
                <a:latin typeface="Arial" panose="020B0604020202020204" pitchFamily="34" charset="0"/>
                <a:ea typeface="Calibri" panose="020F0502020204030204" pitchFamily="34" charset="0"/>
                <a:cs typeface="Times New Roman" panose="02020603050405020304" pitchFamily="18" charset="0"/>
              </a:rPr>
              <a:t>Plasma:</a:t>
            </a:r>
          </a:p>
          <a:p>
            <a:pPr marL="228600" marR="0" indent="-228600">
              <a:spcBef>
                <a:spcPts val="0"/>
              </a:spcBef>
              <a:spcAft>
                <a:spcPts val="0"/>
              </a:spcAft>
              <a:buAutoNum type="arabicPeriod"/>
            </a:pPr>
            <a:r>
              <a:rPr lang="en-US" sz="1200" b="1" dirty="0">
                <a:effectLst/>
                <a:latin typeface="Arial" panose="020B0604020202020204" pitchFamily="34" charset="0"/>
                <a:ea typeface="Calibri" panose="020F0502020204030204" pitchFamily="34" charset="0"/>
                <a:cs typeface="Times New Roman" panose="02020603050405020304" pitchFamily="18" charset="0"/>
              </a:rPr>
              <a:t>Plasma levels of P-tau will be measured using a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Quanterix</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Simoa</a:t>
            </a:r>
            <a:r>
              <a:rPr lang="en-US" sz="1200" b="1" dirty="0">
                <a:effectLst/>
                <a:latin typeface="Arial" panose="020B0604020202020204" pitchFamily="34" charset="0"/>
                <a:ea typeface="Calibri" panose="020F0502020204030204" pitchFamily="34" charset="0"/>
                <a:cs typeface="Times New Roman" panose="02020603050405020304" pitchFamily="18" charset="0"/>
              </a:rPr>
              <a:t> HD-X pTau-181 V2.1 Advantage kit </a:t>
            </a:r>
            <a:r>
              <a:rPr lang="en-US" sz="1200" dirty="0">
                <a:effectLst/>
                <a:latin typeface="Arial" panose="020B0604020202020204" pitchFamily="34" charset="0"/>
                <a:ea typeface="Calibri" panose="020F0502020204030204" pitchFamily="34" charset="0"/>
                <a:cs typeface="Times New Roman" panose="02020603050405020304" pitchFamily="18" charset="0"/>
              </a:rPr>
              <a:t>following the manufacturer’s instructions.  Plasma samples will be analyzed in duplicate following a 1:4 dilution in sample buffer.</a:t>
            </a:r>
          </a:p>
          <a:p>
            <a:pPr marL="228600" indent="-228600">
              <a:buFontTx/>
              <a:buAutoNum type="arabicPeriod"/>
            </a:pPr>
            <a:r>
              <a:rPr lang="en-US" sz="1200" b="1" dirty="0" err="1">
                <a:effectLst/>
                <a:latin typeface="Arial" panose="020B0604020202020204" pitchFamily="34" charset="0"/>
                <a:ea typeface="Calibri" panose="020F0502020204030204" pitchFamily="34" charset="0"/>
                <a:cs typeface="Times New Roman" panose="02020603050405020304" pitchFamily="18" charset="0"/>
              </a:rPr>
              <a:t>F</a:t>
            </a:r>
            <a:r>
              <a:rPr lang="en-US" sz="1200" b="1" dirty="0" err="1">
                <a:latin typeface="Arial" panose="020B0604020202020204" pitchFamily="34" charset="0"/>
                <a:ea typeface="Calibri" panose="020F0502020204030204" pitchFamily="34" charset="0"/>
                <a:cs typeface="Times New Roman" panose="02020603050405020304" pitchFamily="18" charset="0"/>
              </a:rPr>
              <a:t>ujirebio</a:t>
            </a:r>
            <a:r>
              <a:rPr lang="en-US" sz="1200" b="1" dirty="0">
                <a:latin typeface="Arial" panose="020B0604020202020204" pitchFamily="34" charset="0"/>
                <a:ea typeface="Calibri" panose="020F0502020204030204" pitchFamily="34" charset="0"/>
                <a:cs typeface="Times New Roman" panose="02020603050405020304" pitchFamily="18" charset="0"/>
              </a:rPr>
              <a:t> </a:t>
            </a:r>
            <a:r>
              <a:rPr lang="en-US" sz="1200" b="1" dirty="0" err="1">
                <a:latin typeface="Arial" panose="020B0604020202020204" pitchFamily="34" charset="0"/>
                <a:ea typeface="Calibri" panose="020F0502020204030204" pitchFamily="34" charset="0"/>
                <a:cs typeface="Times New Roman" panose="02020603050405020304" pitchFamily="18" charset="0"/>
              </a:rPr>
              <a:t>Lumipulse</a:t>
            </a:r>
            <a:r>
              <a:rPr lang="en-US" sz="1200" b="1" dirty="0">
                <a:latin typeface="Arial" panose="020B0604020202020204" pitchFamily="34" charset="0"/>
                <a:ea typeface="Calibri" panose="020F0502020204030204" pitchFamily="34" charset="0"/>
                <a:cs typeface="Times New Roman" panose="02020603050405020304" pitchFamily="18" charset="0"/>
              </a:rPr>
              <a:t> G Ptau181 Assay</a:t>
            </a:r>
            <a:r>
              <a:rPr lang="en-US" sz="1200" dirty="0">
                <a:effectLst/>
                <a:latin typeface="Arial" panose="020B0604020202020204" pitchFamily="34" charset="0"/>
                <a:ea typeface="Calibri" panose="020F0502020204030204" pitchFamily="34" charset="0"/>
                <a:cs typeface="Times New Roman" panose="02020603050405020304" pitchFamily="18" charset="0"/>
              </a:rPr>
              <a:t> following the manufacturer’s instructions. Analysis in duplicate is not required. (Coming soon)</a:t>
            </a:r>
          </a:p>
          <a:p>
            <a:pPr marL="228600" marR="0" indent="-228600">
              <a:spcBef>
                <a:spcPts val="0"/>
              </a:spcBef>
              <a:spcAft>
                <a:spcPts val="0"/>
              </a:spcAf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8937AD8-B73D-D69D-E9CA-FDE6B632AA70}"/>
              </a:ext>
            </a:extLst>
          </p:cNvPr>
          <p:cNvPicPr>
            <a:picLocks noChangeAspect="1"/>
          </p:cNvPicPr>
          <p:nvPr/>
        </p:nvPicPr>
        <p:blipFill>
          <a:blip r:embed="rId2"/>
          <a:srcRect/>
          <a:stretch/>
        </p:blipFill>
        <p:spPr>
          <a:xfrm>
            <a:off x="7294768" y="4095405"/>
            <a:ext cx="1630850" cy="1260437"/>
          </a:xfrm>
          <a:prstGeom prst="rect">
            <a:avLst/>
          </a:prstGeom>
        </p:spPr>
      </p:pic>
    </p:spTree>
    <p:extLst>
      <p:ext uri="{BB962C8B-B14F-4D97-AF65-F5344CB8AC3E}">
        <p14:creationId xmlns:p14="http://schemas.microsoft.com/office/powerpoint/2010/main" val="199793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9D607D7-8393-43FE-A20E-07FEC9936B08}"/>
              </a:ext>
            </a:extLst>
          </p:cNvPr>
          <p:cNvSpPr txBox="1">
            <a:spLocks/>
          </p:cNvSpPr>
          <p:nvPr/>
        </p:nvSpPr>
        <p:spPr>
          <a:xfrm>
            <a:off x="1471461" y="464386"/>
            <a:ext cx="6201079" cy="779318"/>
          </a:xfrm>
        </p:spPr>
        <p:txBody>
          <a:bodyPr anchor="b"/>
          <a:lstStyle>
            <a:lvl1pPr algn="ctr" defTabSz="457200" rtl="0" eaLnBrk="1" latinLnBrk="0" hangingPunct="1">
              <a:spcBef>
                <a:spcPct val="0"/>
              </a:spcBef>
              <a:buNone/>
              <a:defRPr sz="4500" b="1" i="0" kern="100" spc="0">
                <a:solidFill>
                  <a:schemeClr val="tx1"/>
                </a:solidFill>
                <a:latin typeface="Arial"/>
                <a:ea typeface="+mj-ea"/>
                <a:cs typeface="Arial"/>
              </a:defRPr>
            </a:lvl1pPr>
          </a:lstStyle>
          <a:p>
            <a:r>
              <a:rPr lang="en-US" sz="2800" dirty="0">
                <a:latin typeface="Times New Roman" panose="02020603050405020304" pitchFamily="18" charset="0"/>
                <a:cs typeface="Times New Roman" panose="02020603050405020304" pitchFamily="18" charset="0"/>
              </a:rPr>
              <a:t>Neurofilament Light Chain</a:t>
            </a:r>
            <a:br>
              <a:rPr lang="en-US" sz="2800" dirty="0">
                <a:latin typeface="Times New Roman" panose="02020603050405020304" pitchFamily="18" charset="0"/>
                <a:cs typeface="Times New Roman" panose="02020603050405020304" pitchFamily="18" charset="0"/>
              </a:rPr>
            </a:br>
            <a:endParaRPr lang="en-US" sz="4400" dirty="0"/>
          </a:p>
        </p:txBody>
      </p:sp>
      <p:sp>
        <p:nvSpPr>
          <p:cNvPr id="5" name="TextBox 4">
            <a:extLst>
              <a:ext uri="{FF2B5EF4-FFF2-40B4-BE49-F238E27FC236}">
                <a16:creationId xmlns:a16="http://schemas.microsoft.com/office/drawing/2014/main" id="{646AB62B-8939-4433-9C8A-AC57B078700A}"/>
              </a:ext>
            </a:extLst>
          </p:cNvPr>
          <p:cNvSpPr txBox="1"/>
          <p:nvPr/>
        </p:nvSpPr>
        <p:spPr>
          <a:xfrm>
            <a:off x="514213" y="1417588"/>
            <a:ext cx="4613562" cy="2862322"/>
          </a:xfrm>
          <a:prstGeom prst="rect">
            <a:avLst/>
          </a:prstGeom>
          <a:noFill/>
        </p:spPr>
        <p:txBody>
          <a:bodyPr wrap="square">
            <a:spAutoFit/>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Neurofilament Light Chain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NfL</a:t>
            </a:r>
            <a:r>
              <a:rPr lang="en-US" sz="1200" dirty="0">
                <a:effectLst/>
                <a:latin typeface="Arial" panose="020B0604020202020204" pitchFamily="34" charset="0"/>
                <a:ea typeface="Calibri" panose="020F0502020204030204" pitchFamily="34" charset="0"/>
                <a:cs typeface="Times New Roman" panose="02020603050405020304" pitchFamily="18" charset="0"/>
              </a:rPr>
              <a:t>) is a normally occurring cytoskeletal protein expressed in neurons</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en-US" sz="1200" dirty="0">
                <a:effectLst/>
                <a:latin typeface="Arial" panose="020B0604020202020204" pitchFamily="34" charset="0"/>
                <a:ea typeface="Calibri" panose="020F0502020204030204" pitchFamily="34" charset="0"/>
                <a:cs typeface="Times New Roman" panose="02020603050405020304" pitchFamily="18" charset="0"/>
              </a:rPr>
              <a:t>.  Low levels can be measured in blood samples because of normal axonal remodeling, but levels have shown to be elevated above age matched non-affected subjects in many neurodegenerative conditions including but not limited to multiple sclerosis, amyotrophic lateral sclerosis, frontotemporal lobar degeneration, stroke and AD</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5,6,7</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a:effectLst/>
                <a:latin typeface="Arial" panose="020B0604020202020204" pitchFamily="34" charset="0"/>
                <a:ea typeface="Calibri" panose="020F0502020204030204" pitchFamily="34" charset="0"/>
                <a:cs typeface="Times New Roman" panose="02020603050405020304" pitchFamily="18" charset="0"/>
              </a:rPr>
              <a:t>Plasma levels of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NfL</a:t>
            </a:r>
            <a:r>
              <a:rPr lang="en-US" sz="1200" b="1" dirty="0">
                <a:effectLst/>
                <a:latin typeface="Arial" panose="020B0604020202020204" pitchFamily="34" charset="0"/>
                <a:ea typeface="Calibri" panose="020F0502020204030204" pitchFamily="34" charset="0"/>
                <a:cs typeface="Times New Roman" panose="02020603050405020304" pitchFamily="18" charset="0"/>
              </a:rPr>
              <a:t> will be measured using a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Quanterix</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Simoa</a:t>
            </a:r>
            <a:r>
              <a:rPr lang="en-US" sz="1200" b="1" dirty="0">
                <a:effectLst/>
                <a:latin typeface="Arial" panose="020B0604020202020204" pitchFamily="34" charset="0"/>
                <a:ea typeface="Calibri" panose="020F0502020204030204" pitchFamily="34" charset="0"/>
                <a:cs typeface="Times New Roman" panose="02020603050405020304" pitchFamily="18" charset="0"/>
              </a:rPr>
              <a:t>-HD-X NF-Light Advantage assay kit</a:t>
            </a:r>
            <a:r>
              <a:rPr lang="en-US" sz="1200" dirty="0">
                <a:effectLst/>
                <a:latin typeface="Arial" panose="020B0604020202020204" pitchFamily="34" charset="0"/>
                <a:ea typeface="Calibri" panose="020F0502020204030204" pitchFamily="34" charset="0"/>
                <a:cs typeface="Times New Roman" panose="02020603050405020304" pitchFamily="18" charset="0"/>
              </a:rPr>
              <a:t> following the manufacturer’s instructions.  Plasma samples will be analyzed in duplicate following a 1:4 dilution in sample buffer.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NfL</a:t>
            </a:r>
            <a:r>
              <a:rPr lang="en-US" sz="1200" dirty="0">
                <a:effectLst/>
                <a:latin typeface="Arial" panose="020B0604020202020204" pitchFamily="34" charset="0"/>
                <a:ea typeface="Calibri" panose="020F0502020204030204" pitchFamily="34" charset="0"/>
                <a:cs typeface="Times New Roman" panose="02020603050405020304" pitchFamily="18" charset="0"/>
              </a:rPr>
              <a:t> is also available on the </a:t>
            </a:r>
            <a:r>
              <a:rPr lang="en-US" sz="1200" dirty="0" err="1">
                <a:latin typeface="Arial" panose="020B0604020202020204" pitchFamily="34" charset="0"/>
                <a:ea typeface="Calibri" panose="020F0502020204030204" pitchFamily="34" charset="0"/>
                <a:cs typeface="Times New Roman" panose="02020603050405020304" pitchFamily="18" charset="0"/>
              </a:rPr>
              <a:t>t</a:t>
            </a:r>
            <a:r>
              <a:rPr lang="en-US" sz="1200" dirty="0" err="1">
                <a:effectLst/>
                <a:latin typeface="Arial" panose="020B0604020202020204" pitchFamily="34" charset="0"/>
                <a:ea typeface="Calibri" panose="020F0502020204030204" pitchFamily="34" charset="0"/>
                <a:cs typeface="Times New Roman" panose="02020603050405020304" pitchFamily="18" charset="0"/>
              </a:rPr>
              <a:t>he</a:t>
            </a:r>
            <a:r>
              <a:rPr lang="en-US" sz="1200" dirty="0">
                <a:effectLst/>
                <a:latin typeface="Arial" panose="020B0604020202020204" pitchFamily="34" charset="0"/>
                <a:ea typeface="Calibri" panose="020F0502020204030204" pitchFamily="34" charset="0"/>
                <a:cs typeface="Times New Roman" panose="02020603050405020304" pitchFamily="18" charset="0"/>
              </a:rPr>
              <a:t> Neurology 2-Plex B kit which measures </a:t>
            </a:r>
            <a:r>
              <a:rPr lang="en-US" sz="1200" i="1" dirty="0">
                <a:effectLst/>
                <a:latin typeface="Arial" panose="020B0604020202020204" pitchFamily="34" charset="0"/>
                <a:ea typeface="Calibri" panose="020F0502020204030204" pitchFamily="34" charset="0"/>
                <a:cs typeface="Times New Roman" panose="02020603050405020304" pitchFamily="18" charset="0"/>
              </a:rPr>
              <a:t>both </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GFAP and </a:t>
            </a:r>
            <a:r>
              <a:rPr lang="en-US" sz="1200" b="1" u="sng" dirty="0" err="1">
                <a:effectLst/>
                <a:latin typeface="Arial" panose="020B0604020202020204" pitchFamily="34" charset="0"/>
                <a:ea typeface="Calibri" panose="020F0502020204030204" pitchFamily="34" charset="0"/>
                <a:cs typeface="Times New Roman" panose="02020603050405020304" pitchFamily="18" charset="0"/>
              </a:rPr>
              <a:t>NfL</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and the Neurology 4-Plex E kit that measures </a:t>
            </a:r>
            <a:r>
              <a:rPr lang="en-US" sz="1200" b="1" u="sng" dirty="0">
                <a:latin typeface="Arial" panose="020B0604020202020204" pitchFamily="34" charset="0"/>
                <a:ea typeface="Calibri" panose="020F0502020204030204" pitchFamily="34" charset="0"/>
                <a:cs typeface="Times New Roman" panose="02020603050405020304" pitchFamily="18" charset="0"/>
              </a:rPr>
              <a:t>GFAP, </a:t>
            </a:r>
            <a:r>
              <a:rPr lang="en-US" sz="1200" b="1" u="sng" dirty="0" err="1">
                <a:latin typeface="Arial" panose="020B0604020202020204" pitchFamily="34" charset="0"/>
                <a:ea typeface="Calibri" panose="020F0502020204030204" pitchFamily="34" charset="0"/>
                <a:cs typeface="Times New Roman" panose="02020603050405020304" pitchFamily="18" charset="0"/>
              </a:rPr>
              <a:t>NfL</a:t>
            </a:r>
            <a:r>
              <a:rPr lang="en-US" sz="1200" b="1" u="sng" dirty="0">
                <a:latin typeface="Arial" panose="020B0604020202020204" pitchFamily="34" charset="0"/>
                <a:ea typeface="Calibri" panose="020F0502020204030204" pitchFamily="34" charset="0"/>
                <a:cs typeface="Times New Roman" panose="02020603050405020304" pitchFamily="18" charset="0"/>
              </a:rPr>
              <a:t>, </a:t>
            </a:r>
            <a:r>
              <a:rPr lang="en-US" sz="1200" b="1" u="sng" dirty="0" err="1">
                <a:latin typeface="Arial" panose="020B0604020202020204" pitchFamily="34" charset="0"/>
                <a:ea typeface="Calibri" panose="020F0502020204030204" pitchFamily="34" charset="0"/>
                <a:cs typeface="Times New Roman" panose="02020603050405020304" pitchFamily="18" charset="0"/>
              </a:rPr>
              <a:t>Abeta</a:t>
            </a:r>
            <a:r>
              <a:rPr lang="en-US" sz="1200" b="1" u="sng" dirty="0">
                <a:latin typeface="Arial" panose="020B0604020202020204" pitchFamily="34" charset="0"/>
                <a:ea typeface="Calibri" panose="020F0502020204030204" pitchFamily="34" charset="0"/>
                <a:cs typeface="Times New Roman" panose="02020603050405020304" pitchFamily="18" charset="0"/>
              </a:rPr>
              <a:t> 40, and </a:t>
            </a:r>
            <a:r>
              <a:rPr lang="en-US" sz="1200" b="1" u="sng" dirty="0" err="1">
                <a:latin typeface="Arial" panose="020B0604020202020204" pitchFamily="34" charset="0"/>
                <a:ea typeface="Calibri" panose="020F0502020204030204" pitchFamily="34" charset="0"/>
                <a:cs typeface="Times New Roman" panose="02020603050405020304" pitchFamily="18" charset="0"/>
              </a:rPr>
              <a:t>Abeta</a:t>
            </a:r>
            <a:r>
              <a:rPr lang="en-US" sz="1200" b="1" u="sng" dirty="0">
                <a:latin typeface="Arial" panose="020B0604020202020204" pitchFamily="34" charset="0"/>
                <a:ea typeface="Calibri" panose="020F0502020204030204" pitchFamily="34" charset="0"/>
                <a:cs typeface="Times New Roman" panose="02020603050405020304" pitchFamily="18" charset="0"/>
              </a:rPr>
              <a:t> 42.</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3B45C07C-B2FB-4A0B-AB9F-237CB211E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332" y="1121983"/>
            <a:ext cx="3452333" cy="3040380"/>
          </a:xfrm>
          <a:prstGeom prst="rect">
            <a:avLst/>
          </a:prstGeom>
        </p:spPr>
      </p:pic>
      <p:pic>
        <p:nvPicPr>
          <p:cNvPr id="6" name="Picture 5">
            <a:extLst>
              <a:ext uri="{FF2B5EF4-FFF2-40B4-BE49-F238E27FC236}">
                <a16:creationId xmlns:a16="http://schemas.microsoft.com/office/drawing/2014/main" id="{40FCBF8F-AD46-C790-D20F-D6D7A242D09E}"/>
              </a:ext>
            </a:extLst>
          </p:cNvPr>
          <p:cNvPicPr>
            <a:picLocks noChangeAspect="1"/>
          </p:cNvPicPr>
          <p:nvPr/>
        </p:nvPicPr>
        <p:blipFill>
          <a:blip r:embed="rId3"/>
          <a:srcRect/>
          <a:stretch/>
        </p:blipFill>
        <p:spPr>
          <a:xfrm>
            <a:off x="7294768" y="4095405"/>
            <a:ext cx="1630850" cy="1260437"/>
          </a:xfrm>
          <a:prstGeom prst="rect">
            <a:avLst/>
          </a:prstGeom>
        </p:spPr>
      </p:pic>
    </p:spTree>
    <p:extLst>
      <p:ext uri="{BB962C8B-B14F-4D97-AF65-F5344CB8AC3E}">
        <p14:creationId xmlns:p14="http://schemas.microsoft.com/office/powerpoint/2010/main" val="416220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5AF108-070B-45DF-B8C8-2E4DE357C2C6}"/>
              </a:ext>
            </a:extLst>
          </p:cNvPr>
          <p:cNvSpPr txBox="1">
            <a:spLocks/>
          </p:cNvSpPr>
          <p:nvPr/>
        </p:nvSpPr>
        <p:spPr>
          <a:xfrm>
            <a:off x="924336" y="441171"/>
            <a:ext cx="7070961" cy="779318"/>
          </a:xfrm>
        </p:spPr>
        <p:txBody>
          <a:bodyPr anchor="b"/>
          <a:lstStyle>
            <a:lvl1pPr algn="ctr" defTabSz="457200" rtl="0" eaLnBrk="1" latinLnBrk="0" hangingPunct="1">
              <a:spcBef>
                <a:spcPct val="0"/>
              </a:spcBef>
              <a:buNone/>
              <a:defRPr sz="4500" b="1" i="0" kern="100" spc="0">
                <a:solidFill>
                  <a:schemeClr val="tx1"/>
                </a:solidFill>
                <a:latin typeface="Arial"/>
                <a:ea typeface="+mj-ea"/>
                <a:cs typeface="Arial"/>
              </a:defRPr>
            </a:lvl1pPr>
          </a:lstStyle>
          <a:p>
            <a:r>
              <a:rPr lang="en-US" sz="2800" dirty="0">
                <a:latin typeface="Times New Roman" panose="02020603050405020304" pitchFamily="18" charset="0"/>
                <a:cs typeface="Times New Roman" panose="02020603050405020304" pitchFamily="18" charset="0"/>
              </a:rPr>
              <a:t>Glial Fibrillary Acidic Protein</a:t>
            </a:r>
            <a:br>
              <a:rPr lang="en-US" sz="2800" dirty="0">
                <a:latin typeface="Times New Roman" panose="02020603050405020304" pitchFamily="18" charset="0"/>
                <a:cs typeface="Times New Roman" panose="02020603050405020304" pitchFamily="18" charset="0"/>
              </a:rPr>
            </a:br>
            <a:endParaRPr lang="en-US" sz="4400" dirty="0"/>
          </a:p>
        </p:txBody>
      </p:sp>
      <p:pic>
        <p:nvPicPr>
          <p:cNvPr id="5" name="Picture 4">
            <a:extLst>
              <a:ext uri="{FF2B5EF4-FFF2-40B4-BE49-F238E27FC236}">
                <a16:creationId xmlns:a16="http://schemas.microsoft.com/office/drawing/2014/main" id="{828CDA71-762F-4E82-8A46-D5FC694BC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84" y="1175569"/>
            <a:ext cx="3170709" cy="2792362"/>
          </a:xfrm>
          <a:prstGeom prst="rect">
            <a:avLst/>
          </a:prstGeom>
        </p:spPr>
      </p:pic>
      <p:sp>
        <p:nvSpPr>
          <p:cNvPr id="6" name="TextBox 5">
            <a:extLst>
              <a:ext uri="{FF2B5EF4-FFF2-40B4-BE49-F238E27FC236}">
                <a16:creationId xmlns:a16="http://schemas.microsoft.com/office/drawing/2014/main" id="{C901B4B0-6AED-43D3-9414-C768F556F86D}"/>
              </a:ext>
            </a:extLst>
          </p:cNvPr>
          <p:cNvSpPr txBox="1"/>
          <p:nvPr/>
        </p:nvSpPr>
        <p:spPr>
          <a:xfrm>
            <a:off x="4112029" y="1509921"/>
            <a:ext cx="4661087" cy="2492990"/>
          </a:xfrm>
          <a:prstGeom prst="rect">
            <a:avLst/>
          </a:prstGeom>
          <a:noFill/>
        </p:spPr>
        <p:txBody>
          <a:bodyPr wrap="square">
            <a:spAutoFit/>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Glial fibrillary acidic protein (GFAP) is a cytoskeletal protein expressed predominately in astrocytes in the CNS</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US" sz="1200" dirty="0">
                <a:effectLst/>
                <a:latin typeface="Arial" panose="020B0604020202020204" pitchFamily="34" charset="0"/>
                <a:ea typeface="Calibri" panose="020F0502020204030204" pitchFamily="34" charset="0"/>
                <a:cs typeface="Times New Roman" panose="02020603050405020304" pitchFamily="18" charset="0"/>
              </a:rPr>
              <a:t>.  Levels can be measured in blood as a normal function of astrocyte expressing cell type function or turnover.  Elevated levels are hypothesized to be a result of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astrocytosis</a:t>
            </a:r>
            <a:r>
              <a:rPr lang="en-US" sz="1200" dirty="0">
                <a:effectLst/>
                <a:latin typeface="Arial" panose="020B0604020202020204" pitchFamily="34" charset="0"/>
                <a:ea typeface="Calibri" panose="020F0502020204030204" pitchFamily="34" charset="0"/>
                <a:cs typeface="Times New Roman" panose="02020603050405020304" pitchFamily="18" charset="0"/>
              </a:rPr>
              <a:t>, or glial scar formation as a result of neuronal damage but more data is needed to elucidate the precise etiology of elevated plasma GFAP</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8</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a:effectLst/>
                <a:latin typeface="Arial" panose="020B0604020202020204" pitchFamily="34" charset="0"/>
                <a:ea typeface="Calibri" panose="020F0502020204030204" pitchFamily="34" charset="0"/>
                <a:cs typeface="Times New Roman" panose="02020603050405020304" pitchFamily="18" charset="0"/>
              </a:rPr>
              <a:t>Plasma levels of GFAP will be measured using a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Quanterix</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Simoa</a:t>
            </a:r>
            <a:r>
              <a:rPr lang="en-US" sz="1200" b="1" dirty="0">
                <a:effectLst/>
                <a:latin typeface="Arial" panose="020B0604020202020204" pitchFamily="34" charset="0"/>
                <a:ea typeface="Calibri" panose="020F0502020204030204" pitchFamily="34" charset="0"/>
                <a:cs typeface="Times New Roman" panose="02020603050405020304" pitchFamily="18" charset="0"/>
              </a:rPr>
              <a:t> HD-X Neurology 2-Plex B or Neurology 4-Plex E kit </a:t>
            </a:r>
            <a:r>
              <a:rPr lang="en-US" sz="1200" dirty="0">
                <a:effectLst/>
                <a:latin typeface="Arial" panose="020B0604020202020204" pitchFamily="34" charset="0"/>
                <a:ea typeface="Calibri" panose="020F0502020204030204" pitchFamily="34" charset="0"/>
                <a:cs typeface="Times New Roman" panose="02020603050405020304" pitchFamily="18" charset="0"/>
              </a:rPr>
              <a:t>following the manufacturer’s instructions.  Plasma samples will be analyzed in duplicate following a 1:4 dilution in sample buffer. The Neurology 2-Plex B kit measures </a:t>
            </a:r>
            <a:r>
              <a:rPr lang="en-US" sz="1200" i="1" dirty="0">
                <a:effectLst/>
                <a:latin typeface="Arial" panose="020B0604020202020204" pitchFamily="34" charset="0"/>
                <a:ea typeface="Calibri" panose="020F0502020204030204" pitchFamily="34" charset="0"/>
                <a:cs typeface="Times New Roman" panose="02020603050405020304" pitchFamily="18" charset="0"/>
              </a:rPr>
              <a:t>both </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GFAP and </a:t>
            </a:r>
            <a:r>
              <a:rPr lang="en-US" sz="1200" b="1" u="sng" dirty="0" err="1">
                <a:effectLst/>
                <a:latin typeface="Arial" panose="020B0604020202020204" pitchFamily="34" charset="0"/>
                <a:ea typeface="Calibri" panose="020F0502020204030204" pitchFamily="34" charset="0"/>
                <a:cs typeface="Times New Roman" panose="02020603050405020304" pitchFamily="18" charset="0"/>
              </a:rPr>
              <a:t>NfL</a:t>
            </a:r>
            <a:r>
              <a:rPr lang="en-US" sz="1200" dirty="0">
                <a:latin typeface="Arial" panose="020B0604020202020204" pitchFamily="34" charset="0"/>
                <a:ea typeface="Calibri" panose="020F0502020204030204" pitchFamily="34" charset="0"/>
                <a:cs typeface="Times New Roman" panose="02020603050405020304" pitchFamily="18" charset="0"/>
              </a:rPr>
              <a:t>. The Neurology 4-Plex E kit measures </a:t>
            </a:r>
            <a:r>
              <a:rPr lang="en-US" sz="1200" b="1" u="sng" dirty="0">
                <a:latin typeface="Arial" panose="020B0604020202020204" pitchFamily="34" charset="0"/>
                <a:ea typeface="Calibri" panose="020F0502020204030204" pitchFamily="34" charset="0"/>
                <a:cs typeface="Times New Roman" panose="02020603050405020304" pitchFamily="18" charset="0"/>
              </a:rPr>
              <a:t>GFAP, </a:t>
            </a:r>
            <a:r>
              <a:rPr lang="en-US" sz="1200" b="1" u="sng" dirty="0" err="1">
                <a:latin typeface="Arial" panose="020B0604020202020204" pitchFamily="34" charset="0"/>
                <a:ea typeface="Calibri" panose="020F0502020204030204" pitchFamily="34" charset="0"/>
                <a:cs typeface="Times New Roman" panose="02020603050405020304" pitchFamily="18" charset="0"/>
              </a:rPr>
              <a:t>NfL</a:t>
            </a:r>
            <a:r>
              <a:rPr lang="en-US" sz="1200" b="1" u="sng" dirty="0">
                <a:latin typeface="Arial" panose="020B0604020202020204" pitchFamily="34" charset="0"/>
                <a:ea typeface="Calibri" panose="020F0502020204030204" pitchFamily="34" charset="0"/>
                <a:cs typeface="Times New Roman" panose="02020603050405020304" pitchFamily="18" charset="0"/>
              </a:rPr>
              <a:t>, </a:t>
            </a:r>
            <a:r>
              <a:rPr lang="en-US" sz="1200" b="1" u="sng" dirty="0" err="1">
                <a:latin typeface="Arial" panose="020B0604020202020204" pitchFamily="34" charset="0"/>
                <a:ea typeface="Calibri" panose="020F0502020204030204" pitchFamily="34" charset="0"/>
                <a:cs typeface="Times New Roman" panose="02020603050405020304" pitchFamily="18" charset="0"/>
              </a:rPr>
              <a:t>Abeta</a:t>
            </a:r>
            <a:r>
              <a:rPr lang="en-US" sz="1200" b="1" u="sng" dirty="0">
                <a:latin typeface="Arial" panose="020B0604020202020204" pitchFamily="34" charset="0"/>
                <a:ea typeface="Calibri" panose="020F0502020204030204" pitchFamily="34" charset="0"/>
                <a:cs typeface="Times New Roman" panose="02020603050405020304" pitchFamily="18" charset="0"/>
              </a:rPr>
              <a:t> 40, and </a:t>
            </a:r>
            <a:r>
              <a:rPr lang="en-US" sz="1200" b="1" u="sng" dirty="0" err="1">
                <a:latin typeface="Arial" panose="020B0604020202020204" pitchFamily="34" charset="0"/>
                <a:ea typeface="Calibri" panose="020F0502020204030204" pitchFamily="34" charset="0"/>
                <a:cs typeface="Times New Roman" panose="02020603050405020304" pitchFamily="18" charset="0"/>
              </a:rPr>
              <a:t>Abeta</a:t>
            </a:r>
            <a:r>
              <a:rPr lang="en-US" sz="1200" b="1" u="sng" dirty="0">
                <a:latin typeface="Arial" panose="020B0604020202020204" pitchFamily="34" charset="0"/>
                <a:ea typeface="Calibri" panose="020F0502020204030204" pitchFamily="34" charset="0"/>
                <a:cs typeface="Times New Roman" panose="02020603050405020304" pitchFamily="18" charset="0"/>
              </a:rPr>
              <a:t> 42.</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u="sng"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3B3C50C-512B-938D-9FF3-AFD0513E10CF}"/>
              </a:ext>
            </a:extLst>
          </p:cNvPr>
          <p:cNvPicPr>
            <a:picLocks noChangeAspect="1"/>
          </p:cNvPicPr>
          <p:nvPr/>
        </p:nvPicPr>
        <p:blipFill>
          <a:blip r:embed="rId3"/>
          <a:srcRect/>
          <a:stretch/>
        </p:blipFill>
        <p:spPr>
          <a:xfrm>
            <a:off x="7294768" y="4095405"/>
            <a:ext cx="1630850" cy="1260437"/>
          </a:xfrm>
          <a:prstGeom prst="rect">
            <a:avLst/>
          </a:prstGeom>
        </p:spPr>
      </p:pic>
    </p:spTree>
    <p:extLst>
      <p:ext uri="{BB962C8B-B14F-4D97-AF65-F5344CB8AC3E}">
        <p14:creationId xmlns:p14="http://schemas.microsoft.com/office/powerpoint/2010/main" val="352890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a:extLst>
              <a:ext uri="{FF2B5EF4-FFF2-40B4-BE49-F238E27FC236}">
                <a16:creationId xmlns:a16="http://schemas.microsoft.com/office/drawing/2014/main" id="{9BE3557B-14D7-4C70-AB84-DB7B672C304B}"/>
              </a:ext>
            </a:extLst>
          </p:cNvPr>
          <p:cNvGraphicFramePr>
            <a:graphicFrameLocks noChangeAspect="1"/>
          </p:cNvGraphicFramePr>
          <p:nvPr>
            <p:extLst>
              <p:ext uri="{D42A27DB-BD31-4B8C-83A1-F6EECF244321}">
                <p14:modId xmlns:p14="http://schemas.microsoft.com/office/powerpoint/2010/main" val="1430074136"/>
              </p:ext>
            </p:extLst>
          </p:nvPr>
        </p:nvGraphicFramePr>
        <p:xfrm>
          <a:off x="3560178" y="1041997"/>
          <a:ext cx="5542525" cy="3568000"/>
        </p:xfrm>
        <a:graphic>
          <a:graphicData uri="http://schemas.openxmlformats.org/presentationml/2006/ole">
            <mc:AlternateContent xmlns:mc="http://schemas.openxmlformats.org/markup-compatibility/2006">
              <mc:Choice xmlns:v="urn:schemas-microsoft-com:vml" Requires="v">
                <p:oleObj name="Acrobat Document" r:id="rId2" imgW="12515739" imgH="8058150" progId="Acrobat.Document.DC">
                  <p:embed/>
                </p:oleObj>
              </mc:Choice>
              <mc:Fallback>
                <p:oleObj name="Acrobat Document" r:id="rId2" imgW="12515739" imgH="8058150" progId="Acrobat.Document.DC">
                  <p:embed/>
                  <p:pic>
                    <p:nvPicPr>
                      <p:cNvPr id="5" name="Object 4">
                        <a:extLst>
                          <a:ext uri="{FF2B5EF4-FFF2-40B4-BE49-F238E27FC236}">
                            <a16:creationId xmlns:a16="http://schemas.microsoft.com/office/drawing/2014/main" id="{1C46DBD8-60F6-444F-9016-1CCA85F56C4E}"/>
                          </a:ext>
                        </a:extLst>
                      </p:cNvPr>
                      <p:cNvPicPr/>
                      <p:nvPr/>
                    </p:nvPicPr>
                    <p:blipFill>
                      <a:blip r:embed="rId3">
                        <a:alphaModFix/>
                      </a:blip>
                      <a:stretch>
                        <a:fillRect/>
                      </a:stretch>
                    </p:blipFill>
                    <p:spPr>
                      <a:xfrm>
                        <a:off x="3560178" y="1041997"/>
                        <a:ext cx="5542525" cy="356800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9E691880-5F74-43B7-9A56-1F0E0A05922B}"/>
              </a:ext>
            </a:extLst>
          </p:cNvPr>
          <p:cNvSpPr txBox="1"/>
          <p:nvPr/>
        </p:nvSpPr>
        <p:spPr>
          <a:xfrm>
            <a:off x="1409945" y="-1330"/>
            <a:ext cx="6324109"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Blood-based</a:t>
            </a:r>
            <a:r>
              <a:rPr lang="en-US" sz="2400" b="1" dirty="0">
                <a:latin typeface="Times New Roman" panose="02020603050405020304" pitchFamily="18" charset="0"/>
                <a:cs typeface="Times New Roman" panose="02020603050405020304" pitchFamily="18" charset="0"/>
              </a:rPr>
              <a:t> Biomarkers for AD Pathology</a:t>
            </a:r>
          </a:p>
        </p:txBody>
      </p:sp>
      <p:sp>
        <p:nvSpPr>
          <p:cNvPr id="6" name="TextBox 5">
            <a:extLst>
              <a:ext uri="{FF2B5EF4-FFF2-40B4-BE49-F238E27FC236}">
                <a16:creationId xmlns:a16="http://schemas.microsoft.com/office/drawing/2014/main" id="{EB6045E0-EEE3-4232-A94D-DC8F7063D983}"/>
              </a:ext>
            </a:extLst>
          </p:cNvPr>
          <p:cNvSpPr txBox="1"/>
          <p:nvPr/>
        </p:nvSpPr>
        <p:spPr>
          <a:xfrm>
            <a:off x="4634621" y="717720"/>
            <a:ext cx="3747600" cy="307777"/>
          </a:xfrm>
          <a:prstGeom prst="rect">
            <a:avLst/>
          </a:prstGeom>
          <a:noFill/>
        </p:spPr>
        <p:txBody>
          <a:bodyPr wrap="square" rtlCol="0">
            <a:spAutoFit/>
          </a:bodyPr>
          <a:lstStyle/>
          <a:p>
            <a:r>
              <a:rPr lang="en-US" sz="1400" u="sng" dirty="0"/>
              <a:t>Alzheimer’s Disease Pathology</a:t>
            </a:r>
          </a:p>
        </p:txBody>
      </p:sp>
      <p:sp>
        <p:nvSpPr>
          <p:cNvPr id="21" name="TextBox 20">
            <a:extLst>
              <a:ext uri="{FF2B5EF4-FFF2-40B4-BE49-F238E27FC236}">
                <a16:creationId xmlns:a16="http://schemas.microsoft.com/office/drawing/2014/main" id="{3ADFEB80-7CAD-4E9E-96F3-10272AC5815A}"/>
              </a:ext>
            </a:extLst>
          </p:cNvPr>
          <p:cNvSpPr txBox="1"/>
          <p:nvPr/>
        </p:nvSpPr>
        <p:spPr>
          <a:xfrm>
            <a:off x="515888" y="693525"/>
            <a:ext cx="3747600" cy="307777"/>
          </a:xfrm>
          <a:prstGeom prst="rect">
            <a:avLst/>
          </a:prstGeom>
          <a:noFill/>
        </p:spPr>
        <p:txBody>
          <a:bodyPr wrap="square" rtlCol="0">
            <a:spAutoFit/>
          </a:bodyPr>
          <a:lstStyle/>
          <a:p>
            <a:r>
              <a:rPr lang="en-US" sz="1400" u="sng" dirty="0"/>
              <a:t>Blood-based Biomarkers</a:t>
            </a:r>
          </a:p>
        </p:txBody>
      </p:sp>
      <p:sp>
        <p:nvSpPr>
          <p:cNvPr id="22" name="TextBox 21">
            <a:extLst>
              <a:ext uri="{FF2B5EF4-FFF2-40B4-BE49-F238E27FC236}">
                <a16:creationId xmlns:a16="http://schemas.microsoft.com/office/drawing/2014/main" id="{1917DB96-7D09-4DD2-8FD4-3813012A9E07}"/>
              </a:ext>
            </a:extLst>
          </p:cNvPr>
          <p:cNvSpPr txBox="1"/>
          <p:nvPr/>
        </p:nvSpPr>
        <p:spPr>
          <a:xfrm>
            <a:off x="385779" y="1397145"/>
            <a:ext cx="2252541" cy="507831"/>
          </a:xfrm>
          <a:prstGeom prst="rect">
            <a:avLst/>
          </a:prstGeom>
          <a:noFill/>
        </p:spPr>
        <p:txBody>
          <a:bodyPr wrap="none" rtlCol="0">
            <a:spAutoFit/>
          </a:bodyPr>
          <a:lstStyle/>
          <a:p>
            <a:pPr algn="ctr"/>
            <a:r>
              <a:rPr lang="en-US" sz="1350" dirty="0"/>
              <a:t>Amyloid beta peptide Ratio</a:t>
            </a:r>
          </a:p>
          <a:p>
            <a:pPr algn="ctr"/>
            <a:r>
              <a:rPr lang="en-US" sz="1350" dirty="0"/>
              <a:t>(A</a:t>
            </a:r>
            <a:r>
              <a:rPr lang="el-GR" sz="1350" dirty="0"/>
              <a:t>β</a:t>
            </a:r>
            <a:r>
              <a:rPr lang="en-US" sz="1350" dirty="0"/>
              <a:t>42/40)</a:t>
            </a:r>
          </a:p>
        </p:txBody>
      </p:sp>
      <p:sp>
        <p:nvSpPr>
          <p:cNvPr id="23" name="TextBox 22">
            <a:extLst>
              <a:ext uri="{FF2B5EF4-FFF2-40B4-BE49-F238E27FC236}">
                <a16:creationId xmlns:a16="http://schemas.microsoft.com/office/drawing/2014/main" id="{4B6E7EC1-9CDC-4542-8AF3-0CDAD80BC72D}"/>
              </a:ext>
            </a:extLst>
          </p:cNvPr>
          <p:cNvSpPr txBox="1"/>
          <p:nvPr/>
        </p:nvSpPr>
        <p:spPr>
          <a:xfrm>
            <a:off x="656622" y="2482402"/>
            <a:ext cx="1710853" cy="507831"/>
          </a:xfrm>
          <a:prstGeom prst="rect">
            <a:avLst/>
          </a:prstGeom>
          <a:noFill/>
        </p:spPr>
        <p:txBody>
          <a:bodyPr wrap="none" rtlCol="0">
            <a:spAutoFit/>
          </a:bodyPr>
          <a:lstStyle/>
          <a:p>
            <a:pPr algn="ctr"/>
            <a:r>
              <a:rPr lang="en-US" sz="1350" dirty="0"/>
              <a:t>Phosphorylated Tau</a:t>
            </a:r>
          </a:p>
          <a:p>
            <a:pPr algn="ctr"/>
            <a:r>
              <a:rPr lang="en-US" sz="1350" dirty="0"/>
              <a:t>(P-tau)</a:t>
            </a:r>
          </a:p>
        </p:txBody>
      </p:sp>
      <p:sp>
        <p:nvSpPr>
          <p:cNvPr id="24" name="TextBox 23">
            <a:extLst>
              <a:ext uri="{FF2B5EF4-FFF2-40B4-BE49-F238E27FC236}">
                <a16:creationId xmlns:a16="http://schemas.microsoft.com/office/drawing/2014/main" id="{E678EB87-C626-4430-B8B3-63C59402B369}"/>
              </a:ext>
            </a:extLst>
          </p:cNvPr>
          <p:cNvSpPr txBox="1"/>
          <p:nvPr/>
        </p:nvSpPr>
        <p:spPr>
          <a:xfrm>
            <a:off x="419440" y="3685088"/>
            <a:ext cx="2185215" cy="507831"/>
          </a:xfrm>
          <a:prstGeom prst="rect">
            <a:avLst/>
          </a:prstGeom>
          <a:noFill/>
        </p:spPr>
        <p:txBody>
          <a:bodyPr wrap="none" rtlCol="0">
            <a:spAutoFit/>
          </a:bodyPr>
          <a:lstStyle/>
          <a:p>
            <a:pPr algn="ctr"/>
            <a:r>
              <a:rPr lang="en-US" sz="1350" dirty="0"/>
              <a:t>Neurofilament Light Chain</a:t>
            </a:r>
          </a:p>
          <a:p>
            <a:pPr algn="ctr"/>
            <a:r>
              <a:rPr lang="en-US" sz="1350" dirty="0"/>
              <a:t>(</a:t>
            </a:r>
            <a:r>
              <a:rPr lang="en-US" sz="1350" dirty="0" err="1"/>
              <a:t>NfL</a:t>
            </a:r>
            <a:r>
              <a:rPr lang="en-US" sz="1350" dirty="0"/>
              <a:t>)</a:t>
            </a:r>
          </a:p>
        </p:txBody>
      </p:sp>
      <p:sp>
        <p:nvSpPr>
          <p:cNvPr id="25" name="TextBox 24">
            <a:extLst>
              <a:ext uri="{FF2B5EF4-FFF2-40B4-BE49-F238E27FC236}">
                <a16:creationId xmlns:a16="http://schemas.microsoft.com/office/drawing/2014/main" id="{B659D122-CE88-4383-9455-63A753B4B11B}"/>
              </a:ext>
            </a:extLst>
          </p:cNvPr>
          <p:cNvSpPr txBox="1"/>
          <p:nvPr/>
        </p:nvSpPr>
        <p:spPr>
          <a:xfrm>
            <a:off x="7097569" y="4098714"/>
            <a:ext cx="2066332" cy="369332"/>
          </a:xfrm>
          <a:prstGeom prst="rect">
            <a:avLst/>
          </a:prstGeom>
          <a:noFill/>
        </p:spPr>
        <p:txBody>
          <a:bodyPr wrap="square">
            <a:spAutoFit/>
          </a:bodyPr>
          <a:lstStyle/>
          <a:p>
            <a:pPr algn="l"/>
            <a:r>
              <a:rPr lang="en-US" sz="900" b="0" i="0" u="none" strike="noStrike" baseline="0" dirty="0">
                <a:latin typeface="BentonSansCond-Light"/>
              </a:rPr>
              <a:t>© </a:t>
            </a:r>
            <a:r>
              <a:rPr lang="en-US" sz="900" b="0" i="0" u="none" strike="noStrike" baseline="0" dirty="0" err="1">
                <a:latin typeface="BentonSansCond-Light"/>
              </a:rPr>
              <a:t>Weinzerl</a:t>
            </a:r>
            <a:r>
              <a:rPr lang="en-US" sz="900" b="0" i="0" u="none" strike="noStrike" baseline="0" dirty="0">
                <a:latin typeface="BentonSansCond-Light"/>
              </a:rPr>
              <a:t>/School of Medicine</a:t>
            </a:r>
          </a:p>
          <a:p>
            <a:pPr algn="l"/>
            <a:r>
              <a:rPr lang="en-US" sz="900" b="0" i="0" u="none" strike="noStrike" baseline="0" dirty="0">
                <a:latin typeface="BentonSansCond-Light"/>
              </a:rPr>
              <a:t>The Trustees of Indiana University</a:t>
            </a:r>
            <a:endParaRPr lang="en-US" sz="900" dirty="0"/>
          </a:p>
        </p:txBody>
      </p:sp>
      <p:pic>
        <p:nvPicPr>
          <p:cNvPr id="5" name="Picture 4">
            <a:extLst>
              <a:ext uri="{FF2B5EF4-FFF2-40B4-BE49-F238E27FC236}">
                <a16:creationId xmlns:a16="http://schemas.microsoft.com/office/drawing/2014/main" id="{8923CF7B-92B6-AFAC-DF21-B319F508FD79}"/>
              </a:ext>
            </a:extLst>
          </p:cNvPr>
          <p:cNvPicPr>
            <a:picLocks noChangeAspect="1"/>
          </p:cNvPicPr>
          <p:nvPr/>
        </p:nvPicPr>
        <p:blipFill>
          <a:blip r:embed="rId4"/>
          <a:srcRect/>
          <a:stretch/>
        </p:blipFill>
        <p:spPr>
          <a:xfrm>
            <a:off x="7294768" y="4095405"/>
            <a:ext cx="1630850" cy="1260437"/>
          </a:xfrm>
          <a:prstGeom prst="rect">
            <a:avLst/>
          </a:prstGeom>
        </p:spPr>
      </p:pic>
    </p:spTree>
    <p:extLst>
      <p:ext uri="{BB962C8B-B14F-4D97-AF65-F5344CB8AC3E}">
        <p14:creationId xmlns:p14="http://schemas.microsoft.com/office/powerpoint/2010/main" val="238974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a:extLst>
              <a:ext uri="{FF2B5EF4-FFF2-40B4-BE49-F238E27FC236}">
                <a16:creationId xmlns:a16="http://schemas.microsoft.com/office/drawing/2014/main" id="{A63CEC4A-7FB3-4E9F-AB90-33231D177491}"/>
              </a:ext>
            </a:extLst>
          </p:cNvPr>
          <p:cNvPicPr>
            <a:picLocks noChangeAspect="1"/>
          </p:cNvPicPr>
          <p:nvPr/>
        </p:nvPicPr>
        <p:blipFill rotWithShape="1">
          <a:blip r:embed="rId2"/>
          <a:srcRect l="14856" t="4771" r="8814"/>
          <a:stretch/>
        </p:blipFill>
        <p:spPr>
          <a:xfrm>
            <a:off x="4795279" y="1677522"/>
            <a:ext cx="3540223" cy="2822519"/>
          </a:xfrm>
          <a:prstGeom prst="rect">
            <a:avLst/>
          </a:prstGeom>
        </p:spPr>
      </p:pic>
      <p:sp>
        <p:nvSpPr>
          <p:cNvPr id="7" name="TextBox 6">
            <a:extLst>
              <a:ext uri="{FF2B5EF4-FFF2-40B4-BE49-F238E27FC236}">
                <a16:creationId xmlns:a16="http://schemas.microsoft.com/office/drawing/2014/main" id="{600B212C-D691-44DB-AB65-0873CB06DF2A}"/>
              </a:ext>
            </a:extLst>
          </p:cNvPr>
          <p:cNvSpPr txBox="1"/>
          <p:nvPr/>
        </p:nvSpPr>
        <p:spPr>
          <a:xfrm>
            <a:off x="968784" y="2730019"/>
            <a:ext cx="1459959" cy="369332"/>
          </a:xfrm>
          <a:prstGeom prst="rect">
            <a:avLst/>
          </a:prstGeom>
          <a:noFill/>
          <a:ln>
            <a:noFill/>
          </a:ln>
        </p:spPr>
        <p:txBody>
          <a:bodyPr wrap="square" rtlCol="0">
            <a:spAutoFit/>
          </a:bodyPr>
          <a:lstStyle/>
          <a:p>
            <a:pPr algn="ctr"/>
            <a:r>
              <a:rPr lang="en-US" sz="900" b="1" dirty="0"/>
              <a:t>Phosphorylated Tau</a:t>
            </a:r>
          </a:p>
          <a:p>
            <a:pPr algn="ctr"/>
            <a:r>
              <a:rPr lang="en-US" sz="900" b="1" dirty="0"/>
              <a:t>(P-tau)</a:t>
            </a:r>
          </a:p>
        </p:txBody>
      </p:sp>
      <p:sp>
        <p:nvSpPr>
          <p:cNvPr id="8" name="TextBox 7">
            <a:extLst>
              <a:ext uri="{FF2B5EF4-FFF2-40B4-BE49-F238E27FC236}">
                <a16:creationId xmlns:a16="http://schemas.microsoft.com/office/drawing/2014/main" id="{53007ED0-5313-4F14-A75D-F55ECBE65AEF}"/>
              </a:ext>
            </a:extLst>
          </p:cNvPr>
          <p:cNvSpPr txBox="1"/>
          <p:nvPr/>
        </p:nvSpPr>
        <p:spPr>
          <a:xfrm>
            <a:off x="880544" y="3500116"/>
            <a:ext cx="1529855" cy="507831"/>
          </a:xfrm>
          <a:prstGeom prst="rect">
            <a:avLst/>
          </a:prstGeom>
          <a:noFill/>
          <a:ln>
            <a:noFill/>
          </a:ln>
        </p:spPr>
        <p:txBody>
          <a:bodyPr wrap="square" rtlCol="0">
            <a:spAutoFit/>
          </a:bodyPr>
          <a:lstStyle/>
          <a:p>
            <a:pPr algn="ctr"/>
            <a:r>
              <a:rPr lang="en-US" sz="900" b="1" dirty="0"/>
              <a:t>Neurofilament Light Chain</a:t>
            </a:r>
          </a:p>
          <a:p>
            <a:pPr algn="ctr"/>
            <a:r>
              <a:rPr lang="en-US" sz="900" b="1" dirty="0"/>
              <a:t>(</a:t>
            </a:r>
            <a:r>
              <a:rPr lang="en-US" sz="900" b="1" dirty="0" err="1"/>
              <a:t>NfL</a:t>
            </a:r>
            <a:r>
              <a:rPr lang="en-US" sz="900" b="1" dirty="0"/>
              <a:t>)</a:t>
            </a:r>
          </a:p>
        </p:txBody>
      </p:sp>
      <p:sp>
        <p:nvSpPr>
          <p:cNvPr id="9" name="TextBox 8">
            <a:extLst>
              <a:ext uri="{FF2B5EF4-FFF2-40B4-BE49-F238E27FC236}">
                <a16:creationId xmlns:a16="http://schemas.microsoft.com/office/drawing/2014/main" id="{5257B2AE-59A1-4FD7-A2B8-2C505A6BF0E1}"/>
              </a:ext>
            </a:extLst>
          </p:cNvPr>
          <p:cNvSpPr txBox="1"/>
          <p:nvPr/>
        </p:nvSpPr>
        <p:spPr>
          <a:xfrm>
            <a:off x="969509" y="1937759"/>
            <a:ext cx="1351926" cy="507831"/>
          </a:xfrm>
          <a:prstGeom prst="rect">
            <a:avLst/>
          </a:prstGeom>
          <a:noFill/>
          <a:ln>
            <a:noFill/>
          </a:ln>
        </p:spPr>
        <p:txBody>
          <a:bodyPr wrap="square" rtlCol="0">
            <a:spAutoFit/>
          </a:bodyPr>
          <a:lstStyle/>
          <a:p>
            <a:pPr algn="ctr"/>
            <a:r>
              <a:rPr lang="en-US" sz="900" b="1" dirty="0"/>
              <a:t>Amyloid beta peptide ratio</a:t>
            </a:r>
          </a:p>
          <a:p>
            <a:pPr algn="ctr"/>
            <a:r>
              <a:rPr lang="en-US" sz="900" b="1" dirty="0"/>
              <a:t>(A</a:t>
            </a:r>
            <a:r>
              <a:rPr lang="el-GR" sz="900" b="1" dirty="0"/>
              <a:t>β</a:t>
            </a:r>
            <a:r>
              <a:rPr lang="en-US" sz="900" b="1" dirty="0"/>
              <a:t>42/40)</a:t>
            </a:r>
          </a:p>
        </p:txBody>
      </p:sp>
      <p:sp>
        <p:nvSpPr>
          <p:cNvPr id="31" name="TextBox 30">
            <a:extLst>
              <a:ext uri="{FF2B5EF4-FFF2-40B4-BE49-F238E27FC236}">
                <a16:creationId xmlns:a16="http://schemas.microsoft.com/office/drawing/2014/main" id="{465E3DF8-97B4-45EB-8533-D5A0D1CAED85}"/>
              </a:ext>
            </a:extLst>
          </p:cNvPr>
          <p:cNvSpPr txBox="1"/>
          <p:nvPr/>
        </p:nvSpPr>
        <p:spPr>
          <a:xfrm>
            <a:off x="861054" y="1344082"/>
            <a:ext cx="1675417" cy="253916"/>
          </a:xfrm>
          <a:prstGeom prst="rect">
            <a:avLst/>
          </a:prstGeom>
          <a:noFill/>
          <a:ln>
            <a:noFill/>
          </a:ln>
        </p:spPr>
        <p:txBody>
          <a:bodyPr wrap="square" rtlCol="0">
            <a:spAutoFit/>
          </a:bodyPr>
          <a:lstStyle/>
          <a:p>
            <a:r>
              <a:rPr lang="en-US" sz="1050" u="sng" dirty="0"/>
              <a:t>Blood-Based Biomarkers</a:t>
            </a:r>
          </a:p>
        </p:txBody>
      </p:sp>
      <p:sp>
        <p:nvSpPr>
          <p:cNvPr id="34" name="Text Placeholder 2">
            <a:extLst>
              <a:ext uri="{FF2B5EF4-FFF2-40B4-BE49-F238E27FC236}">
                <a16:creationId xmlns:a16="http://schemas.microsoft.com/office/drawing/2014/main" id="{7FCB1D8F-7199-463F-9B4D-5775934113D4}"/>
              </a:ext>
            </a:extLst>
          </p:cNvPr>
          <p:cNvSpPr txBox="1">
            <a:spLocks/>
          </p:cNvSpPr>
          <p:nvPr/>
        </p:nvSpPr>
        <p:spPr>
          <a:xfrm>
            <a:off x="45940" y="4669600"/>
            <a:ext cx="3599862" cy="474135"/>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600" dirty="0"/>
              <a:t>Jack CR Jr et al., NIA-AA Research Framework: Toward a biological definition of Alzheimer's disease. Alzheimer’s Dement. 2018 Apr;14(4):535-562. </a:t>
            </a:r>
          </a:p>
        </p:txBody>
      </p:sp>
      <p:sp>
        <p:nvSpPr>
          <p:cNvPr id="37" name="TextBox 36">
            <a:extLst>
              <a:ext uri="{FF2B5EF4-FFF2-40B4-BE49-F238E27FC236}">
                <a16:creationId xmlns:a16="http://schemas.microsoft.com/office/drawing/2014/main" id="{6B8ED64D-0A3B-43E5-BB01-F2FE5A55D244}"/>
              </a:ext>
            </a:extLst>
          </p:cNvPr>
          <p:cNvSpPr txBox="1"/>
          <p:nvPr/>
        </p:nvSpPr>
        <p:spPr>
          <a:xfrm>
            <a:off x="437228" y="-16999"/>
            <a:ext cx="8577924" cy="954107"/>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Application of Blood-based AD Biomarkers to NIA Research Framework </a:t>
            </a:r>
          </a:p>
        </p:txBody>
      </p:sp>
      <p:cxnSp>
        <p:nvCxnSpPr>
          <p:cNvPr id="42" name="Straight Arrow Connector 41">
            <a:extLst>
              <a:ext uri="{FF2B5EF4-FFF2-40B4-BE49-F238E27FC236}">
                <a16:creationId xmlns:a16="http://schemas.microsoft.com/office/drawing/2014/main" id="{E2B2A33B-E5AD-4969-92A2-1E37BA2A51F2}"/>
              </a:ext>
            </a:extLst>
          </p:cNvPr>
          <p:cNvCxnSpPr>
            <a:cxnSpLocks/>
          </p:cNvCxnSpPr>
          <p:nvPr/>
        </p:nvCxnSpPr>
        <p:spPr>
          <a:xfrm>
            <a:off x="2825792" y="2253373"/>
            <a:ext cx="161552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E2026955-9ED5-40EC-89A4-19711FBE89FF}"/>
              </a:ext>
            </a:extLst>
          </p:cNvPr>
          <p:cNvCxnSpPr>
            <a:cxnSpLocks/>
          </p:cNvCxnSpPr>
          <p:nvPr/>
        </p:nvCxnSpPr>
        <p:spPr>
          <a:xfrm flipV="1">
            <a:off x="2825792" y="2986130"/>
            <a:ext cx="1615527" cy="39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34C59FB5-D7D4-428B-A67C-057BE5183517}"/>
              </a:ext>
            </a:extLst>
          </p:cNvPr>
          <p:cNvCxnSpPr>
            <a:cxnSpLocks/>
          </p:cNvCxnSpPr>
          <p:nvPr/>
        </p:nvCxnSpPr>
        <p:spPr>
          <a:xfrm>
            <a:off x="2825792" y="3727176"/>
            <a:ext cx="162052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0" name="TextBox 69">
            <a:extLst>
              <a:ext uri="{FF2B5EF4-FFF2-40B4-BE49-F238E27FC236}">
                <a16:creationId xmlns:a16="http://schemas.microsoft.com/office/drawing/2014/main" id="{7E0671FC-0092-4B6C-9C6F-0A13589E0BA5}"/>
              </a:ext>
            </a:extLst>
          </p:cNvPr>
          <p:cNvSpPr txBox="1"/>
          <p:nvPr/>
        </p:nvSpPr>
        <p:spPr>
          <a:xfrm>
            <a:off x="2887047" y="1911851"/>
            <a:ext cx="1915920" cy="230832"/>
          </a:xfrm>
          <a:prstGeom prst="rect">
            <a:avLst/>
          </a:prstGeom>
          <a:noFill/>
        </p:spPr>
        <p:txBody>
          <a:bodyPr wrap="square" rtlCol="0">
            <a:spAutoFit/>
          </a:bodyPr>
          <a:lstStyle/>
          <a:p>
            <a:r>
              <a:rPr lang="el-GR" sz="900" dirty="0"/>
              <a:t>β</a:t>
            </a:r>
            <a:r>
              <a:rPr lang="en-US" sz="900" dirty="0"/>
              <a:t> Amyloid Deposition (A)</a:t>
            </a:r>
          </a:p>
        </p:txBody>
      </p:sp>
      <p:sp>
        <p:nvSpPr>
          <p:cNvPr id="71" name="TextBox 70">
            <a:extLst>
              <a:ext uri="{FF2B5EF4-FFF2-40B4-BE49-F238E27FC236}">
                <a16:creationId xmlns:a16="http://schemas.microsoft.com/office/drawing/2014/main" id="{00F5AD4F-9FC3-473D-A23B-0C76A24C84CC}"/>
              </a:ext>
            </a:extLst>
          </p:cNvPr>
          <p:cNvSpPr txBox="1"/>
          <p:nvPr/>
        </p:nvSpPr>
        <p:spPr>
          <a:xfrm>
            <a:off x="3030305" y="2587031"/>
            <a:ext cx="1544287" cy="230832"/>
          </a:xfrm>
          <a:prstGeom prst="rect">
            <a:avLst/>
          </a:prstGeom>
          <a:noFill/>
        </p:spPr>
        <p:txBody>
          <a:bodyPr wrap="square" rtlCol="0">
            <a:spAutoFit/>
          </a:bodyPr>
          <a:lstStyle/>
          <a:p>
            <a:r>
              <a:rPr lang="en-US" sz="900" dirty="0"/>
              <a:t> Pathologic Tau (T)</a:t>
            </a:r>
          </a:p>
        </p:txBody>
      </p:sp>
      <p:sp>
        <p:nvSpPr>
          <p:cNvPr id="72" name="TextBox 71">
            <a:extLst>
              <a:ext uri="{FF2B5EF4-FFF2-40B4-BE49-F238E27FC236}">
                <a16:creationId xmlns:a16="http://schemas.microsoft.com/office/drawing/2014/main" id="{19608DDB-B1CC-4339-8E49-3F1E29985227}"/>
              </a:ext>
            </a:extLst>
          </p:cNvPr>
          <p:cNvSpPr txBox="1"/>
          <p:nvPr/>
        </p:nvSpPr>
        <p:spPr>
          <a:xfrm>
            <a:off x="2949672" y="3424722"/>
            <a:ext cx="1705555" cy="230832"/>
          </a:xfrm>
          <a:prstGeom prst="rect">
            <a:avLst/>
          </a:prstGeom>
          <a:noFill/>
        </p:spPr>
        <p:txBody>
          <a:bodyPr wrap="square" rtlCol="0">
            <a:spAutoFit/>
          </a:bodyPr>
          <a:lstStyle/>
          <a:p>
            <a:r>
              <a:rPr lang="en-US" sz="900" dirty="0"/>
              <a:t>Neurodegeneration (N)</a:t>
            </a:r>
          </a:p>
        </p:txBody>
      </p:sp>
      <p:sp>
        <p:nvSpPr>
          <p:cNvPr id="73" name="TextBox 72">
            <a:extLst>
              <a:ext uri="{FF2B5EF4-FFF2-40B4-BE49-F238E27FC236}">
                <a16:creationId xmlns:a16="http://schemas.microsoft.com/office/drawing/2014/main" id="{49D6D319-ECF6-4CEA-B247-A7E4A02F25F0}"/>
              </a:ext>
            </a:extLst>
          </p:cNvPr>
          <p:cNvSpPr txBox="1"/>
          <p:nvPr/>
        </p:nvSpPr>
        <p:spPr>
          <a:xfrm>
            <a:off x="5869858" y="1336388"/>
            <a:ext cx="1758904" cy="261610"/>
          </a:xfrm>
          <a:prstGeom prst="rect">
            <a:avLst/>
          </a:prstGeom>
          <a:noFill/>
        </p:spPr>
        <p:txBody>
          <a:bodyPr wrap="square" rtlCol="0">
            <a:spAutoFit/>
          </a:bodyPr>
          <a:lstStyle/>
          <a:p>
            <a:r>
              <a:rPr lang="en-US" sz="1050" u="sng" dirty="0"/>
              <a:t>NIA-AA AT(N) Framework</a:t>
            </a:r>
          </a:p>
        </p:txBody>
      </p:sp>
      <p:pic>
        <p:nvPicPr>
          <p:cNvPr id="5" name="Picture 4">
            <a:extLst>
              <a:ext uri="{FF2B5EF4-FFF2-40B4-BE49-F238E27FC236}">
                <a16:creationId xmlns:a16="http://schemas.microsoft.com/office/drawing/2014/main" id="{5280C2DD-2441-DAD9-2023-8565B5971588}"/>
              </a:ext>
            </a:extLst>
          </p:cNvPr>
          <p:cNvPicPr>
            <a:picLocks noChangeAspect="1"/>
          </p:cNvPicPr>
          <p:nvPr/>
        </p:nvPicPr>
        <p:blipFill>
          <a:blip r:embed="rId3"/>
          <a:srcRect/>
          <a:stretch/>
        </p:blipFill>
        <p:spPr>
          <a:xfrm>
            <a:off x="7294768" y="4095405"/>
            <a:ext cx="1630850" cy="1260437"/>
          </a:xfrm>
          <a:prstGeom prst="rect">
            <a:avLst/>
          </a:prstGeom>
        </p:spPr>
      </p:pic>
    </p:spTree>
    <p:extLst>
      <p:ext uri="{BB962C8B-B14F-4D97-AF65-F5344CB8AC3E}">
        <p14:creationId xmlns:p14="http://schemas.microsoft.com/office/powerpoint/2010/main" val="173830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7EC345B-1872-4F43-B752-1E3151E3499B}"/>
              </a:ext>
            </a:extLst>
          </p:cNvPr>
          <p:cNvSpPr txBox="1"/>
          <p:nvPr/>
        </p:nvSpPr>
        <p:spPr>
          <a:xfrm>
            <a:off x="2286000" y="1194323"/>
            <a:ext cx="4572000" cy="307777"/>
          </a:xfrm>
          <a:prstGeom prst="rect">
            <a:avLst/>
          </a:prstGeom>
          <a:noFill/>
        </p:spPr>
        <p:txBody>
          <a:bodyPr wrap="square">
            <a:spAutoFit/>
          </a:bodyPr>
          <a:lstStyle/>
          <a:p>
            <a:r>
              <a:rPr lang="en-US" sz="700" b="0" i="0" dirty="0">
                <a:solidFill>
                  <a:srgbClr val="303030"/>
                </a:solidFill>
                <a:effectLst/>
                <a:latin typeface="arial" panose="020B0604020202020204" pitchFamily="34" charset="0"/>
              </a:rPr>
              <a:t>1. Chen GF, Xu TH, Yan Y, et al. Amyloid beta: structure, biology and structure-based therapeutic development. </a:t>
            </a:r>
            <a:r>
              <a:rPr lang="en-US" sz="700" b="0" i="1" dirty="0">
                <a:solidFill>
                  <a:srgbClr val="303030"/>
                </a:solidFill>
                <a:effectLst/>
                <a:latin typeface="arial" panose="020B0604020202020204" pitchFamily="34" charset="0"/>
              </a:rPr>
              <a:t>Acta </a:t>
            </a:r>
            <a:r>
              <a:rPr lang="en-US" sz="700" b="0" i="1" dirty="0" err="1">
                <a:solidFill>
                  <a:srgbClr val="303030"/>
                </a:solidFill>
                <a:effectLst/>
                <a:latin typeface="arial" panose="020B0604020202020204" pitchFamily="34" charset="0"/>
              </a:rPr>
              <a:t>Pharmacol</a:t>
            </a:r>
            <a:r>
              <a:rPr lang="en-US" sz="700" b="0" i="1" dirty="0">
                <a:solidFill>
                  <a:srgbClr val="303030"/>
                </a:solidFill>
                <a:effectLst/>
                <a:latin typeface="arial" panose="020B0604020202020204" pitchFamily="34" charset="0"/>
              </a:rPr>
              <a:t> Sin</a:t>
            </a:r>
            <a:r>
              <a:rPr lang="en-US" sz="700" b="0" i="0" dirty="0">
                <a:solidFill>
                  <a:srgbClr val="303030"/>
                </a:solidFill>
                <a:effectLst/>
                <a:latin typeface="arial" panose="020B0604020202020204" pitchFamily="34" charset="0"/>
              </a:rPr>
              <a:t>. 2017;38(9):1205-1235. doi:10.1038/aps.2017.28</a:t>
            </a:r>
            <a:endParaRPr lang="en-US" sz="700" dirty="0"/>
          </a:p>
        </p:txBody>
      </p:sp>
      <p:sp>
        <p:nvSpPr>
          <p:cNvPr id="5" name="TextBox 4">
            <a:extLst>
              <a:ext uri="{FF2B5EF4-FFF2-40B4-BE49-F238E27FC236}">
                <a16:creationId xmlns:a16="http://schemas.microsoft.com/office/drawing/2014/main" id="{0B1F8605-59C8-49BA-8ADE-31526A9ACEE8}"/>
              </a:ext>
            </a:extLst>
          </p:cNvPr>
          <p:cNvSpPr txBox="1"/>
          <p:nvPr/>
        </p:nvSpPr>
        <p:spPr>
          <a:xfrm>
            <a:off x="2286000" y="1487281"/>
            <a:ext cx="4510056" cy="338554"/>
          </a:xfrm>
          <a:prstGeom prst="rect">
            <a:avLst/>
          </a:prstGeom>
          <a:noFill/>
        </p:spPr>
        <p:txBody>
          <a:bodyPr wrap="square" rtlCol="0">
            <a:spAutoFit/>
          </a:bodyPr>
          <a:lstStyle/>
          <a:p>
            <a:r>
              <a:rPr lang="en-US" sz="800" b="0" i="0" dirty="0">
                <a:solidFill>
                  <a:srgbClr val="212121"/>
                </a:solidFill>
                <a:effectLst/>
                <a:latin typeface="BlinkMacSystemFont"/>
              </a:rPr>
              <a:t>2. </a:t>
            </a:r>
            <a:r>
              <a:rPr lang="en-US" sz="800" b="0" i="0" dirty="0" err="1">
                <a:solidFill>
                  <a:srgbClr val="212121"/>
                </a:solidFill>
                <a:effectLst/>
                <a:latin typeface="BlinkMacSystemFont"/>
              </a:rPr>
              <a:t>Leuzy</a:t>
            </a:r>
            <a:r>
              <a:rPr lang="en-US" sz="800" b="0" i="0" dirty="0">
                <a:solidFill>
                  <a:srgbClr val="212121"/>
                </a:solidFill>
                <a:effectLst/>
                <a:latin typeface="BlinkMacSystemFont"/>
              </a:rPr>
              <a:t> A, </a:t>
            </a:r>
            <a:r>
              <a:rPr lang="en-US" sz="800" b="0" i="0" dirty="0" err="1">
                <a:solidFill>
                  <a:srgbClr val="212121"/>
                </a:solidFill>
                <a:effectLst/>
                <a:latin typeface="BlinkMacSystemFont"/>
              </a:rPr>
              <a:t>Mattsson-Carlgren</a:t>
            </a:r>
            <a:r>
              <a:rPr lang="en-US" sz="800" b="0" i="0" dirty="0">
                <a:solidFill>
                  <a:srgbClr val="212121"/>
                </a:solidFill>
                <a:effectLst/>
                <a:latin typeface="BlinkMacSystemFont"/>
              </a:rPr>
              <a:t> N, </a:t>
            </a:r>
            <a:r>
              <a:rPr lang="en-US" sz="800" b="0" i="0" dirty="0" err="1">
                <a:solidFill>
                  <a:srgbClr val="212121"/>
                </a:solidFill>
                <a:effectLst/>
                <a:latin typeface="BlinkMacSystemFont"/>
              </a:rPr>
              <a:t>Palmqvist</a:t>
            </a:r>
            <a:r>
              <a:rPr lang="en-US" sz="800" b="0" i="0" dirty="0">
                <a:solidFill>
                  <a:srgbClr val="212121"/>
                </a:solidFill>
                <a:effectLst/>
                <a:latin typeface="BlinkMacSystemFont"/>
              </a:rPr>
              <a:t> S, </a:t>
            </a:r>
            <a:r>
              <a:rPr lang="en-US" sz="800" b="0" i="0" dirty="0" err="1">
                <a:solidFill>
                  <a:srgbClr val="212121"/>
                </a:solidFill>
                <a:effectLst/>
                <a:latin typeface="BlinkMacSystemFont"/>
              </a:rPr>
              <a:t>Janelidze</a:t>
            </a:r>
            <a:r>
              <a:rPr lang="en-US" sz="800" b="0" i="0" dirty="0">
                <a:solidFill>
                  <a:srgbClr val="212121"/>
                </a:solidFill>
                <a:effectLst/>
                <a:latin typeface="BlinkMacSystemFont"/>
              </a:rPr>
              <a:t> S, Dage JL, Hansson O. Blood-based biomarkers for Alzheimer's disease. </a:t>
            </a:r>
            <a:r>
              <a:rPr lang="en-US" sz="800" b="0" i="1" dirty="0">
                <a:solidFill>
                  <a:srgbClr val="212121"/>
                </a:solidFill>
                <a:effectLst/>
                <a:latin typeface="BlinkMacSystemFont"/>
              </a:rPr>
              <a:t>EMBO Mol Med</a:t>
            </a:r>
            <a:r>
              <a:rPr lang="en-US" sz="800" b="0" i="0" dirty="0">
                <a:solidFill>
                  <a:srgbClr val="212121"/>
                </a:solidFill>
                <a:effectLst/>
                <a:latin typeface="BlinkMacSystemFont"/>
              </a:rPr>
              <a:t>. 2022;14(1):e14408. doi:10.15252/emmm.202114408</a:t>
            </a:r>
            <a:endParaRPr lang="en-US" sz="800" dirty="0"/>
          </a:p>
        </p:txBody>
      </p:sp>
      <p:sp>
        <p:nvSpPr>
          <p:cNvPr id="21" name="TextBox 20">
            <a:extLst>
              <a:ext uri="{FF2B5EF4-FFF2-40B4-BE49-F238E27FC236}">
                <a16:creationId xmlns:a16="http://schemas.microsoft.com/office/drawing/2014/main" id="{650525B9-3715-4C7D-9945-C96DE90D8DAF}"/>
              </a:ext>
            </a:extLst>
          </p:cNvPr>
          <p:cNvSpPr txBox="1"/>
          <p:nvPr/>
        </p:nvSpPr>
        <p:spPr>
          <a:xfrm>
            <a:off x="2286000" y="1811016"/>
            <a:ext cx="4572000" cy="307777"/>
          </a:xfrm>
          <a:prstGeom prst="rect">
            <a:avLst/>
          </a:prstGeom>
          <a:noFill/>
        </p:spPr>
        <p:txBody>
          <a:bodyPr wrap="square">
            <a:spAutoFit/>
          </a:bodyPr>
          <a:lstStyle/>
          <a:p>
            <a:r>
              <a:rPr lang="en-US" sz="700" b="0" i="0" dirty="0">
                <a:solidFill>
                  <a:srgbClr val="212121"/>
                </a:solidFill>
                <a:effectLst/>
                <a:latin typeface="BlinkMacSystemFont"/>
              </a:rPr>
              <a:t>3. </a:t>
            </a:r>
            <a:r>
              <a:rPr lang="en-US" sz="700" b="0" i="0" dirty="0" err="1">
                <a:solidFill>
                  <a:srgbClr val="212121"/>
                </a:solidFill>
                <a:effectLst/>
                <a:latin typeface="BlinkMacSystemFont"/>
              </a:rPr>
              <a:t>Lewczuk</a:t>
            </a:r>
            <a:r>
              <a:rPr lang="en-US" sz="700" b="0" i="0" dirty="0">
                <a:solidFill>
                  <a:srgbClr val="212121"/>
                </a:solidFill>
                <a:effectLst/>
                <a:latin typeface="BlinkMacSystemFont"/>
              </a:rPr>
              <a:t> P, </a:t>
            </a:r>
            <a:r>
              <a:rPr lang="en-US" sz="700" b="0" i="0" dirty="0" err="1">
                <a:solidFill>
                  <a:srgbClr val="212121"/>
                </a:solidFill>
                <a:effectLst/>
                <a:latin typeface="BlinkMacSystemFont"/>
              </a:rPr>
              <a:t>Łukaszewicz-Zając</a:t>
            </a:r>
            <a:r>
              <a:rPr lang="en-US" sz="700" b="0" i="0" dirty="0">
                <a:solidFill>
                  <a:srgbClr val="212121"/>
                </a:solidFill>
                <a:effectLst/>
                <a:latin typeface="BlinkMacSystemFont"/>
              </a:rPr>
              <a:t> M, </a:t>
            </a:r>
            <a:r>
              <a:rPr lang="en-US" sz="700" b="0" i="0" dirty="0" err="1">
                <a:solidFill>
                  <a:srgbClr val="212121"/>
                </a:solidFill>
                <a:effectLst/>
                <a:latin typeface="BlinkMacSystemFont"/>
              </a:rPr>
              <a:t>Mroczko</a:t>
            </a:r>
            <a:r>
              <a:rPr lang="en-US" sz="700" b="0" i="0" dirty="0">
                <a:solidFill>
                  <a:srgbClr val="212121"/>
                </a:solidFill>
                <a:effectLst/>
                <a:latin typeface="BlinkMacSystemFont"/>
              </a:rPr>
              <a:t> P, </a:t>
            </a:r>
            <a:r>
              <a:rPr lang="en-US" sz="700" b="0" i="0" dirty="0" err="1">
                <a:solidFill>
                  <a:srgbClr val="212121"/>
                </a:solidFill>
                <a:effectLst/>
                <a:latin typeface="BlinkMacSystemFont"/>
              </a:rPr>
              <a:t>Kornhuber</a:t>
            </a:r>
            <a:r>
              <a:rPr lang="en-US" sz="700" b="0" i="0" dirty="0">
                <a:solidFill>
                  <a:srgbClr val="212121"/>
                </a:solidFill>
                <a:effectLst/>
                <a:latin typeface="BlinkMacSystemFont"/>
              </a:rPr>
              <a:t> J. Clinical significance of fluid biomarkers in Alzheimer's Disease. </a:t>
            </a:r>
            <a:r>
              <a:rPr lang="en-US" sz="700" b="0" i="1" dirty="0" err="1">
                <a:solidFill>
                  <a:srgbClr val="212121"/>
                </a:solidFill>
                <a:effectLst/>
                <a:latin typeface="BlinkMacSystemFont"/>
              </a:rPr>
              <a:t>Pharmacol</a:t>
            </a:r>
            <a:r>
              <a:rPr lang="en-US" sz="700" b="0" i="1" dirty="0">
                <a:solidFill>
                  <a:srgbClr val="212121"/>
                </a:solidFill>
                <a:effectLst/>
                <a:latin typeface="BlinkMacSystemFont"/>
              </a:rPr>
              <a:t> Rep</a:t>
            </a:r>
            <a:r>
              <a:rPr lang="en-US" sz="700" b="0" i="0" dirty="0">
                <a:solidFill>
                  <a:srgbClr val="212121"/>
                </a:solidFill>
                <a:effectLst/>
                <a:latin typeface="BlinkMacSystemFont"/>
              </a:rPr>
              <a:t>. 2020;72(3):528-542. doi:10.1007/s43440-020-00107-0</a:t>
            </a:r>
            <a:endParaRPr lang="en-US" sz="700" dirty="0"/>
          </a:p>
        </p:txBody>
      </p:sp>
      <p:sp>
        <p:nvSpPr>
          <p:cNvPr id="7" name="TextBox 6">
            <a:extLst>
              <a:ext uri="{FF2B5EF4-FFF2-40B4-BE49-F238E27FC236}">
                <a16:creationId xmlns:a16="http://schemas.microsoft.com/office/drawing/2014/main" id="{5479408A-AAFE-413E-A13F-1FE1635C59A8}"/>
              </a:ext>
            </a:extLst>
          </p:cNvPr>
          <p:cNvSpPr txBox="1"/>
          <p:nvPr/>
        </p:nvSpPr>
        <p:spPr>
          <a:xfrm>
            <a:off x="2286000" y="2103974"/>
            <a:ext cx="4572000" cy="415498"/>
          </a:xfrm>
          <a:prstGeom prst="rect">
            <a:avLst/>
          </a:prstGeom>
          <a:noFill/>
        </p:spPr>
        <p:txBody>
          <a:bodyPr wrap="square">
            <a:spAutoFit/>
          </a:bodyPr>
          <a:lstStyle/>
          <a:p>
            <a:r>
              <a:rPr lang="en-US" sz="700" b="0" i="0" dirty="0">
                <a:solidFill>
                  <a:srgbClr val="212121"/>
                </a:solidFill>
                <a:effectLst/>
                <a:latin typeface="BlinkMacSystemFont"/>
              </a:rPr>
              <a:t>4. </a:t>
            </a:r>
            <a:r>
              <a:rPr lang="en-US" sz="700" b="0" i="0" dirty="0" err="1">
                <a:solidFill>
                  <a:srgbClr val="212121"/>
                </a:solidFill>
                <a:effectLst/>
                <a:latin typeface="BlinkMacSystemFont"/>
              </a:rPr>
              <a:t>Janelidze</a:t>
            </a:r>
            <a:r>
              <a:rPr lang="en-US" sz="700" b="0" i="0" dirty="0">
                <a:solidFill>
                  <a:srgbClr val="212121"/>
                </a:solidFill>
                <a:effectLst/>
                <a:latin typeface="BlinkMacSystemFont"/>
              </a:rPr>
              <a:t> S, </a:t>
            </a:r>
            <a:r>
              <a:rPr lang="en-US" sz="700" b="0" i="0" dirty="0" err="1">
                <a:solidFill>
                  <a:srgbClr val="212121"/>
                </a:solidFill>
                <a:effectLst/>
                <a:latin typeface="BlinkMacSystemFont"/>
              </a:rPr>
              <a:t>Mattsson</a:t>
            </a:r>
            <a:r>
              <a:rPr lang="en-US" sz="700" b="0" i="0" dirty="0">
                <a:solidFill>
                  <a:srgbClr val="212121"/>
                </a:solidFill>
                <a:effectLst/>
                <a:latin typeface="BlinkMacSystemFont"/>
              </a:rPr>
              <a:t> N, </a:t>
            </a:r>
            <a:r>
              <a:rPr lang="en-US" sz="700" b="0" i="0" dirty="0" err="1">
                <a:solidFill>
                  <a:srgbClr val="212121"/>
                </a:solidFill>
                <a:effectLst/>
                <a:latin typeface="BlinkMacSystemFont"/>
              </a:rPr>
              <a:t>Palmqvist</a:t>
            </a:r>
            <a:r>
              <a:rPr lang="en-US" sz="700" b="0" i="0" dirty="0">
                <a:solidFill>
                  <a:srgbClr val="212121"/>
                </a:solidFill>
                <a:effectLst/>
                <a:latin typeface="BlinkMacSystemFont"/>
              </a:rPr>
              <a:t> S, et al. Plasma P-tau181 in Alzheimer's disease: relationship to other biomarkers, differential diagnosis, neuropathology and longitudinal progression to Alzheimer's dementia. </a:t>
            </a:r>
            <a:r>
              <a:rPr lang="en-US" sz="700" b="0" i="1" dirty="0">
                <a:solidFill>
                  <a:srgbClr val="212121"/>
                </a:solidFill>
                <a:effectLst/>
                <a:latin typeface="BlinkMacSystemFont"/>
              </a:rPr>
              <a:t>Nat Med</a:t>
            </a:r>
            <a:r>
              <a:rPr lang="en-US" sz="700" b="0" i="0" dirty="0">
                <a:solidFill>
                  <a:srgbClr val="212121"/>
                </a:solidFill>
                <a:effectLst/>
                <a:latin typeface="BlinkMacSystemFont"/>
              </a:rPr>
              <a:t>. 2020;26(3):379-386. doi:10.1038/s41591-020-0755-1</a:t>
            </a:r>
            <a:endParaRPr lang="en-US" sz="700" dirty="0"/>
          </a:p>
        </p:txBody>
      </p:sp>
      <p:sp>
        <p:nvSpPr>
          <p:cNvPr id="9" name="TextBox 8">
            <a:extLst>
              <a:ext uri="{FF2B5EF4-FFF2-40B4-BE49-F238E27FC236}">
                <a16:creationId xmlns:a16="http://schemas.microsoft.com/office/drawing/2014/main" id="{AFE511DE-5532-433F-A629-1BE16405ADCC}"/>
              </a:ext>
            </a:extLst>
          </p:cNvPr>
          <p:cNvSpPr txBox="1"/>
          <p:nvPr/>
        </p:nvSpPr>
        <p:spPr>
          <a:xfrm>
            <a:off x="2286000" y="2504653"/>
            <a:ext cx="4572000" cy="307777"/>
          </a:xfrm>
          <a:prstGeom prst="rect">
            <a:avLst/>
          </a:prstGeom>
          <a:noFill/>
        </p:spPr>
        <p:txBody>
          <a:bodyPr wrap="square">
            <a:spAutoFit/>
          </a:bodyPr>
          <a:lstStyle/>
          <a:p>
            <a:r>
              <a:rPr lang="en-US" sz="700" b="0" i="0" dirty="0">
                <a:solidFill>
                  <a:srgbClr val="212121"/>
                </a:solidFill>
                <a:effectLst/>
                <a:latin typeface="BlinkMacSystemFont"/>
              </a:rPr>
              <a:t>5. Verde F, Otto M, </a:t>
            </a:r>
            <a:r>
              <a:rPr lang="en-US" sz="700" b="0" i="0" dirty="0" err="1">
                <a:solidFill>
                  <a:srgbClr val="212121"/>
                </a:solidFill>
                <a:effectLst/>
                <a:latin typeface="BlinkMacSystemFont"/>
              </a:rPr>
              <a:t>Silani</a:t>
            </a:r>
            <a:r>
              <a:rPr lang="en-US" sz="700" b="0" i="0" dirty="0">
                <a:solidFill>
                  <a:srgbClr val="212121"/>
                </a:solidFill>
                <a:effectLst/>
                <a:latin typeface="BlinkMacSystemFont"/>
              </a:rPr>
              <a:t> V. Neurofilament Light Chain as Biomarker for Amyotrophic Lateral Sclerosis and Frontotemporal Dementia. </a:t>
            </a:r>
            <a:r>
              <a:rPr lang="en-US" sz="700" b="0" i="1" dirty="0">
                <a:solidFill>
                  <a:srgbClr val="212121"/>
                </a:solidFill>
                <a:effectLst/>
                <a:latin typeface="BlinkMacSystemFont"/>
              </a:rPr>
              <a:t>Front </a:t>
            </a:r>
            <a:r>
              <a:rPr lang="en-US" sz="700" b="0" i="1" dirty="0" err="1">
                <a:solidFill>
                  <a:srgbClr val="212121"/>
                </a:solidFill>
                <a:effectLst/>
                <a:latin typeface="BlinkMacSystemFont"/>
              </a:rPr>
              <a:t>Neurosci</a:t>
            </a:r>
            <a:r>
              <a:rPr lang="en-US" sz="700" b="0" i="0" dirty="0">
                <a:solidFill>
                  <a:srgbClr val="212121"/>
                </a:solidFill>
                <a:effectLst/>
                <a:latin typeface="BlinkMacSystemFont"/>
              </a:rPr>
              <a:t>. 2021;15:679199. Published 2021 Jun 21. doi:10.3389/fnins.2021.679199</a:t>
            </a:r>
            <a:endParaRPr lang="en-US" sz="700" dirty="0"/>
          </a:p>
        </p:txBody>
      </p:sp>
      <p:sp>
        <p:nvSpPr>
          <p:cNvPr id="11" name="TextBox 10">
            <a:extLst>
              <a:ext uri="{FF2B5EF4-FFF2-40B4-BE49-F238E27FC236}">
                <a16:creationId xmlns:a16="http://schemas.microsoft.com/office/drawing/2014/main" id="{39B20330-8277-496C-8068-1E9BEA45524D}"/>
              </a:ext>
            </a:extLst>
          </p:cNvPr>
          <p:cNvSpPr txBox="1"/>
          <p:nvPr/>
        </p:nvSpPr>
        <p:spPr>
          <a:xfrm>
            <a:off x="2286000" y="2797611"/>
            <a:ext cx="4572000" cy="307777"/>
          </a:xfrm>
          <a:prstGeom prst="rect">
            <a:avLst/>
          </a:prstGeom>
          <a:noFill/>
        </p:spPr>
        <p:txBody>
          <a:bodyPr wrap="square">
            <a:spAutoFit/>
          </a:bodyPr>
          <a:lstStyle/>
          <a:p>
            <a:r>
              <a:rPr lang="en-US" sz="700" b="0" i="0" dirty="0">
                <a:solidFill>
                  <a:srgbClr val="212121"/>
                </a:solidFill>
                <a:effectLst/>
                <a:latin typeface="BlinkMacSystemFont"/>
              </a:rPr>
              <a:t>6. </a:t>
            </a:r>
            <a:r>
              <a:rPr lang="en-US" sz="700" b="0" i="0" dirty="0" err="1">
                <a:solidFill>
                  <a:srgbClr val="212121"/>
                </a:solidFill>
                <a:effectLst/>
                <a:latin typeface="BlinkMacSystemFont"/>
              </a:rPr>
              <a:t>Varhaug</a:t>
            </a:r>
            <a:r>
              <a:rPr lang="en-US" sz="700" b="0" i="0" dirty="0">
                <a:solidFill>
                  <a:srgbClr val="212121"/>
                </a:solidFill>
                <a:effectLst/>
                <a:latin typeface="BlinkMacSystemFont"/>
              </a:rPr>
              <a:t> KN, </a:t>
            </a:r>
            <a:r>
              <a:rPr lang="en-US" sz="700" b="0" i="0" dirty="0" err="1">
                <a:solidFill>
                  <a:srgbClr val="212121"/>
                </a:solidFill>
                <a:effectLst/>
                <a:latin typeface="BlinkMacSystemFont"/>
              </a:rPr>
              <a:t>Torkildsen</a:t>
            </a:r>
            <a:r>
              <a:rPr lang="en-US" sz="700" b="0" i="0" dirty="0">
                <a:solidFill>
                  <a:srgbClr val="212121"/>
                </a:solidFill>
                <a:effectLst/>
                <a:latin typeface="BlinkMacSystemFont"/>
              </a:rPr>
              <a:t> Ø, </a:t>
            </a:r>
            <a:r>
              <a:rPr lang="en-US" sz="700" b="0" i="0" dirty="0" err="1">
                <a:solidFill>
                  <a:srgbClr val="212121"/>
                </a:solidFill>
                <a:effectLst/>
                <a:latin typeface="BlinkMacSystemFont"/>
              </a:rPr>
              <a:t>Myhr</a:t>
            </a:r>
            <a:r>
              <a:rPr lang="en-US" sz="700" b="0" i="0" dirty="0">
                <a:solidFill>
                  <a:srgbClr val="212121"/>
                </a:solidFill>
                <a:effectLst/>
                <a:latin typeface="BlinkMacSystemFont"/>
              </a:rPr>
              <a:t> KM, </a:t>
            </a:r>
            <a:r>
              <a:rPr lang="en-US" sz="700" b="0" i="0" dirty="0" err="1">
                <a:solidFill>
                  <a:srgbClr val="212121"/>
                </a:solidFill>
                <a:effectLst/>
                <a:latin typeface="BlinkMacSystemFont"/>
              </a:rPr>
              <a:t>Vedeler</a:t>
            </a:r>
            <a:r>
              <a:rPr lang="en-US" sz="700" b="0" i="0" dirty="0">
                <a:solidFill>
                  <a:srgbClr val="212121"/>
                </a:solidFill>
                <a:effectLst/>
                <a:latin typeface="BlinkMacSystemFont"/>
              </a:rPr>
              <a:t> CA. Neurofilament Light Chain as a Biomarker in Multiple Sclerosis. </a:t>
            </a:r>
            <a:r>
              <a:rPr lang="en-US" sz="700" b="0" i="1" dirty="0">
                <a:solidFill>
                  <a:srgbClr val="212121"/>
                </a:solidFill>
                <a:effectLst/>
                <a:latin typeface="BlinkMacSystemFont"/>
              </a:rPr>
              <a:t>Front Neurol</a:t>
            </a:r>
            <a:r>
              <a:rPr lang="en-US" sz="700" b="0" i="0" dirty="0">
                <a:solidFill>
                  <a:srgbClr val="212121"/>
                </a:solidFill>
                <a:effectLst/>
                <a:latin typeface="BlinkMacSystemFont"/>
              </a:rPr>
              <a:t>. 2019;10:338. Published 2019 Apr 5. doi:10.3389/fneur.2019.00338</a:t>
            </a:r>
            <a:endParaRPr lang="en-US" sz="700" dirty="0"/>
          </a:p>
        </p:txBody>
      </p:sp>
      <p:sp>
        <p:nvSpPr>
          <p:cNvPr id="13" name="TextBox 12">
            <a:extLst>
              <a:ext uri="{FF2B5EF4-FFF2-40B4-BE49-F238E27FC236}">
                <a16:creationId xmlns:a16="http://schemas.microsoft.com/office/drawing/2014/main" id="{91E56B43-56C2-4293-8813-CAB4E552FA23}"/>
              </a:ext>
            </a:extLst>
          </p:cNvPr>
          <p:cNvSpPr txBox="1"/>
          <p:nvPr/>
        </p:nvSpPr>
        <p:spPr>
          <a:xfrm>
            <a:off x="2286000" y="3090569"/>
            <a:ext cx="4572000" cy="307777"/>
          </a:xfrm>
          <a:prstGeom prst="rect">
            <a:avLst/>
          </a:prstGeom>
          <a:noFill/>
        </p:spPr>
        <p:txBody>
          <a:bodyPr wrap="square">
            <a:spAutoFit/>
          </a:bodyPr>
          <a:lstStyle/>
          <a:p>
            <a:r>
              <a:rPr lang="en-US" sz="700" b="0" i="0" dirty="0">
                <a:solidFill>
                  <a:srgbClr val="212121"/>
                </a:solidFill>
                <a:effectLst/>
                <a:latin typeface="BlinkMacSystemFont"/>
              </a:rPr>
              <a:t>7. Khalil M, </a:t>
            </a:r>
            <a:r>
              <a:rPr lang="en-US" sz="700" b="0" i="0" dirty="0" err="1">
                <a:solidFill>
                  <a:srgbClr val="212121"/>
                </a:solidFill>
                <a:effectLst/>
                <a:latin typeface="BlinkMacSystemFont"/>
              </a:rPr>
              <a:t>Teunissen</a:t>
            </a:r>
            <a:r>
              <a:rPr lang="en-US" sz="700" b="0" i="0" dirty="0">
                <a:solidFill>
                  <a:srgbClr val="212121"/>
                </a:solidFill>
                <a:effectLst/>
                <a:latin typeface="BlinkMacSystemFont"/>
              </a:rPr>
              <a:t> CE, Otto M, et al. Neurofilaments as biomarkers in neurological disorders. </a:t>
            </a:r>
            <a:r>
              <a:rPr lang="en-US" sz="700" b="0" i="1" dirty="0">
                <a:solidFill>
                  <a:srgbClr val="212121"/>
                </a:solidFill>
                <a:effectLst/>
                <a:latin typeface="BlinkMacSystemFont"/>
              </a:rPr>
              <a:t>Nat Rev Neurol</a:t>
            </a:r>
            <a:r>
              <a:rPr lang="en-US" sz="700" b="0" i="0" dirty="0">
                <a:solidFill>
                  <a:srgbClr val="212121"/>
                </a:solidFill>
                <a:effectLst/>
                <a:latin typeface="BlinkMacSystemFont"/>
              </a:rPr>
              <a:t>. 2018;14(10):577-589. doi:10.1038/s41582-018-0058-z</a:t>
            </a:r>
            <a:endParaRPr lang="en-US" sz="700" dirty="0"/>
          </a:p>
        </p:txBody>
      </p:sp>
      <p:sp>
        <p:nvSpPr>
          <p:cNvPr id="12" name="TextBox 11">
            <a:extLst>
              <a:ext uri="{FF2B5EF4-FFF2-40B4-BE49-F238E27FC236}">
                <a16:creationId xmlns:a16="http://schemas.microsoft.com/office/drawing/2014/main" id="{33AEDF34-D4E8-4065-806C-42EE91188EE0}"/>
              </a:ext>
            </a:extLst>
          </p:cNvPr>
          <p:cNvSpPr txBox="1"/>
          <p:nvPr/>
        </p:nvSpPr>
        <p:spPr>
          <a:xfrm>
            <a:off x="2286000" y="3383527"/>
            <a:ext cx="4572000" cy="307777"/>
          </a:xfrm>
          <a:prstGeom prst="rect">
            <a:avLst/>
          </a:prstGeom>
          <a:noFill/>
        </p:spPr>
        <p:txBody>
          <a:bodyPr wrap="square">
            <a:spAutoFit/>
          </a:bodyPr>
          <a:lstStyle/>
          <a:p>
            <a:r>
              <a:rPr lang="en-US" sz="700" b="0" i="0" dirty="0">
                <a:solidFill>
                  <a:srgbClr val="212121"/>
                </a:solidFill>
                <a:effectLst/>
                <a:latin typeface="BlinkMacSystemFont"/>
              </a:rPr>
              <a:t>8. </a:t>
            </a:r>
            <a:r>
              <a:rPr lang="en-US" sz="700" b="0" i="0" dirty="0" err="1">
                <a:solidFill>
                  <a:srgbClr val="212121"/>
                </a:solidFill>
                <a:effectLst/>
                <a:latin typeface="BlinkMacSystemFont"/>
              </a:rPr>
              <a:t>Hol</a:t>
            </a:r>
            <a:r>
              <a:rPr lang="en-US" sz="700" b="0" i="0" dirty="0">
                <a:solidFill>
                  <a:srgbClr val="212121"/>
                </a:solidFill>
                <a:effectLst/>
                <a:latin typeface="BlinkMacSystemFont"/>
              </a:rPr>
              <a:t> EM, </a:t>
            </a:r>
            <a:r>
              <a:rPr lang="en-US" sz="700" b="0" i="0" dirty="0" err="1">
                <a:solidFill>
                  <a:srgbClr val="212121"/>
                </a:solidFill>
                <a:effectLst/>
                <a:latin typeface="BlinkMacSystemFont"/>
              </a:rPr>
              <a:t>Pekny</a:t>
            </a:r>
            <a:r>
              <a:rPr lang="en-US" sz="700" b="0" i="0" dirty="0">
                <a:solidFill>
                  <a:srgbClr val="212121"/>
                </a:solidFill>
                <a:effectLst/>
                <a:latin typeface="BlinkMacSystemFont"/>
              </a:rPr>
              <a:t> M. Glial fibrillary acidic protein (GFAP) and the astrocyte intermediate filament system in diseases of the central nervous system. </a:t>
            </a:r>
            <a:r>
              <a:rPr lang="en-US" sz="700" b="0" i="1" dirty="0" err="1">
                <a:solidFill>
                  <a:srgbClr val="212121"/>
                </a:solidFill>
                <a:effectLst/>
                <a:latin typeface="BlinkMacSystemFont"/>
              </a:rPr>
              <a:t>Curr</a:t>
            </a:r>
            <a:r>
              <a:rPr lang="en-US" sz="700" b="0" i="1" dirty="0">
                <a:solidFill>
                  <a:srgbClr val="212121"/>
                </a:solidFill>
                <a:effectLst/>
                <a:latin typeface="BlinkMacSystemFont"/>
              </a:rPr>
              <a:t> </a:t>
            </a:r>
            <a:r>
              <a:rPr lang="en-US" sz="700" b="0" i="1" dirty="0" err="1">
                <a:solidFill>
                  <a:srgbClr val="212121"/>
                </a:solidFill>
                <a:effectLst/>
                <a:latin typeface="BlinkMacSystemFont"/>
              </a:rPr>
              <a:t>Opin</a:t>
            </a:r>
            <a:r>
              <a:rPr lang="en-US" sz="700" b="0" i="1" dirty="0">
                <a:solidFill>
                  <a:srgbClr val="212121"/>
                </a:solidFill>
                <a:effectLst/>
                <a:latin typeface="BlinkMacSystemFont"/>
              </a:rPr>
              <a:t> Cell Biol</a:t>
            </a:r>
            <a:r>
              <a:rPr lang="en-US" sz="700" b="0" i="0" dirty="0">
                <a:solidFill>
                  <a:srgbClr val="212121"/>
                </a:solidFill>
                <a:effectLst/>
                <a:latin typeface="BlinkMacSystemFont"/>
              </a:rPr>
              <a:t>. 2015;32:121-130. doi:10.1016/j.ceb.2015.02.004</a:t>
            </a:r>
            <a:endParaRPr lang="en-US" sz="700" dirty="0"/>
          </a:p>
        </p:txBody>
      </p:sp>
      <p:sp>
        <p:nvSpPr>
          <p:cNvPr id="3" name="TextBox 2">
            <a:extLst>
              <a:ext uri="{FF2B5EF4-FFF2-40B4-BE49-F238E27FC236}">
                <a16:creationId xmlns:a16="http://schemas.microsoft.com/office/drawing/2014/main" id="{DDA7171A-23FF-463A-965F-0FDA4C2D3220}"/>
              </a:ext>
            </a:extLst>
          </p:cNvPr>
          <p:cNvSpPr txBox="1"/>
          <p:nvPr/>
        </p:nvSpPr>
        <p:spPr>
          <a:xfrm>
            <a:off x="2451887" y="606903"/>
            <a:ext cx="3592863" cy="369332"/>
          </a:xfrm>
          <a:prstGeom prst="rect">
            <a:avLst/>
          </a:prstGeom>
          <a:noFill/>
        </p:spPr>
        <p:txBody>
          <a:bodyPr wrap="square" rtlCol="0">
            <a:spAutoFit/>
          </a:bodyPr>
          <a:lstStyle/>
          <a:p>
            <a:pPr algn="ctr"/>
            <a:r>
              <a:rPr lang="en-US" dirty="0"/>
              <a:t>References</a:t>
            </a:r>
          </a:p>
        </p:txBody>
      </p:sp>
      <p:pic>
        <p:nvPicPr>
          <p:cNvPr id="6" name="Picture 5">
            <a:extLst>
              <a:ext uri="{FF2B5EF4-FFF2-40B4-BE49-F238E27FC236}">
                <a16:creationId xmlns:a16="http://schemas.microsoft.com/office/drawing/2014/main" id="{2ED46F08-88EC-1A25-54FC-C1038FCB06C6}"/>
              </a:ext>
            </a:extLst>
          </p:cNvPr>
          <p:cNvPicPr>
            <a:picLocks noChangeAspect="1"/>
          </p:cNvPicPr>
          <p:nvPr/>
        </p:nvPicPr>
        <p:blipFill>
          <a:blip r:embed="rId2"/>
          <a:srcRect/>
          <a:stretch/>
        </p:blipFill>
        <p:spPr>
          <a:xfrm>
            <a:off x="7294768" y="4095405"/>
            <a:ext cx="1630850" cy="1260437"/>
          </a:xfrm>
          <a:prstGeom prst="rect">
            <a:avLst/>
          </a:prstGeom>
        </p:spPr>
      </p:pic>
    </p:spTree>
    <p:extLst>
      <p:ext uri="{BB962C8B-B14F-4D97-AF65-F5344CB8AC3E}">
        <p14:creationId xmlns:p14="http://schemas.microsoft.com/office/powerpoint/2010/main" val="215858059"/>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SchMedicine wide PPT" id="{B3DDDD56-FC3F-7241-8270-5F9677A0926B}" vid="{60B74AE3-677B-FC4F-B870-143C54B7C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IU-SchMedicine wide PPT</Template>
  <TotalTime>9048</TotalTime>
  <Words>1128</Words>
  <Application>Microsoft Office PowerPoint</Application>
  <PresentationFormat>On-screen Show (16:9)</PresentationFormat>
  <Paragraphs>55</Paragraphs>
  <Slides>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Arial</vt:lpstr>
      <vt:lpstr>Arial</vt:lpstr>
      <vt:lpstr>BentonSansCond-Light</vt:lpstr>
      <vt:lpstr>BlinkMacSystemFont</vt:lpstr>
      <vt:lpstr>Calibri</vt:lpstr>
      <vt:lpstr>Times New Roman</vt:lpstr>
      <vt:lpstr>Wingdings</vt:lpstr>
      <vt:lpstr>Main</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Stecker, Mara Sydney</dc:creator>
  <cp:lastModifiedBy>Olomide, Uthman</cp:lastModifiedBy>
  <cp:revision>74</cp:revision>
  <cp:lastPrinted>2018-12-18T16:32:29Z</cp:lastPrinted>
  <dcterms:created xsi:type="dcterms:W3CDTF">2022-02-14T17:35:45Z</dcterms:created>
  <dcterms:modified xsi:type="dcterms:W3CDTF">2024-05-01T13:01:10Z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